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sldIdLst>
    <p:sldId id="256" r:id="rId2"/>
    <p:sldId id="299" r:id="rId3"/>
    <p:sldId id="387" r:id="rId4"/>
    <p:sldId id="456" r:id="rId5"/>
    <p:sldId id="389" r:id="rId6"/>
    <p:sldId id="438" r:id="rId7"/>
    <p:sldId id="439" r:id="rId8"/>
    <p:sldId id="473" r:id="rId9"/>
    <p:sldId id="457" r:id="rId10"/>
    <p:sldId id="470" r:id="rId11"/>
    <p:sldId id="466" r:id="rId12"/>
    <p:sldId id="467" r:id="rId13"/>
    <p:sldId id="475" r:id="rId14"/>
    <p:sldId id="474" r:id="rId15"/>
    <p:sldId id="465" r:id="rId16"/>
    <p:sldId id="454" r:id="rId17"/>
    <p:sldId id="460" r:id="rId18"/>
    <p:sldId id="455" r:id="rId19"/>
    <p:sldId id="461" r:id="rId20"/>
    <p:sldId id="436" r:id="rId21"/>
    <p:sldId id="462" r:id="rId22"/>
    <p:sldId id="437" r:id="rId23"/>
    <p:sldId id="463" r:id="rId24"/>
    <p:sldId id="471" r:id="rId25"/>
    <p:sldId id="472" r:id="rId26"/>
    <p:sldId id="477" r:id="rId27"/>
    <p:sldId id="476" r:id="rId28"/>
    <p:sldId id="468" r:id="rId29"/>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62"/>
    <p:restoredTop sz="94939"/>
  </p:normalViewPr>
  <p:slideViewPr>
    <p:cSldViewPr snapToGrid="0">
      <p:cViewPr varScale="1">
        <p:scale>
          <a:sx n="81" d="100"/>
          <a:sy n="81" d="100"/>
        </p:scale>
        <p:origin x="57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B5084E-263D-7C4E-AB6A-27EE35E44B7F}" type="datetimeFigureOut">
              <a:rPr lang="x-none" smtClean="0"/>
              <a:t>10/23/2024</a:t>
            </a:fld>
            <a:endParaRPr lang="x-non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134D49-79B0-704A-874B-5592F67C4C16}" type="slidenum">
              <a:rPr lang="x-none" smtClean="0"/>
              <a:t>‹Nº›</a:t>
            </a:fld>
            <a:endParaRPr lang="x-none"/>
          </a:p>
        </p:txBody>
      </p:sp>
    </p:spTree>
    <p:extLst>
      <p:ext uri="{BB962C8B-B14F-4D97-AF65-F5344CB8AC3E}">
        <p14:creationId xmlns:p14="http://schemas.microsoft.com/office/powerpoint/2010/main" val="551667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62620F62-FC0E-02B2-D746-8D027A308BAE}"/>
            </a:ext>
          </a:extLst>
        </p:cNvPr>
        <p:cNvGrpSpPr/>
        <p:nvPr/>
      </p:nvGrpSpPr>
      <p:grpSpPr>
        <a:xfrm>
          <a:off x="0" y="0"/>
          <a:ext cx="0" cy="0"/>
          <a:chOff x="0" y="0"/>
          <a:chExt cx="0" cy="0"/>
        </a:xfrm>
      </p:grpSpPr>
      <p:sp>
        <p:nvSpPr>
          <p:cNvPr id="2" name="Slide Image Placeholder 1">
            <a:extLst>
              <a:ext uri="{FF2B5EF4-FFF2-40B4-BE49-F238E27FC236}">
                <a16:creationId xmlns="" xmlns:a16="http://schemas.microsoft.com/office/drawing/2014/main" id="{EFC450BE-4E42-C6DA-8F50-947E24CB60B7}"/>
              </a:ext>
            </a:extLst>
          </p:cNvPr>
          <p:cNvSpPr>
            <a:spLocks noGrp="1" noRot="1" noChangeAspect="1"/>
          </p:cNvSpPr>
          <p:nvPr>
            <p:ph type="sldImg"/>
          </p:nvPr>
        </p:nvSpPr>
        <p:spPr/>
      </p:sp>
      <p:sp>
        <p:nvSpPr>
          <p:cNvPr id="3" name="Notes Placeholder 2">
            <a:extLst>
              <a:ext uri="{FF2B5EF4-FFF2-40B4-BE49-F238E27FC236}">
                <a16:creationId xmlns="" xmlns:a16="http://schemas.microsoft.com/office/drawing/2014/main" id="{EA451D6A-9E8E-65D3-4DE8-8FB5782FB1A3}"/>
              </a:ext>
            </a:extLst>
          </p:cNvPr>
          <p:cNvSpPr>
            <a:spLocks noGrp="1"/>
          </p:cNvSpPr>
          <p:nvPr>
            <p:ph type="body" idx="1"/>
          </p:nvPr>
        </p:nvSpPr>
        <p:spPr/>
        <p:txBody>
          <a:bodyPr/>
          <a:lstStyle/>
          <a:p>
            <a:r>
              <a:rPr lang="x-none" dirty="0"/>
              <a:t>Importancia y objetivo</a:t>
            </a:r>
          </a:p>
          <a:p>
            <a:endParaRPr lang="x-none" dirty="0"/>
          </a:p>
          <a:p>
            <a:r>
              <a:rPr lang="en-US" dirty="0"/>
              <a:t>P</a:t>
            </a:r>
            <a:r>
              <a:rPr lang="x-none" dirty="0"/>
              <a:t>or que es importancia</a:t>
            </a:r>
          </a:p>
          <a:p>
            <a:r>
              <a:rPr lang="x-none" dirty="0"/>
              <a:t>Agregar diapositiva  y tener: intro, importancia y objetivo en una</a:t>
            </a:r>
          </a:p>
          <a:p>
            <a:r>
              <a:rPr lang="en-US" dirty="0"/>
              <a:t>E</a:t>
            </a:r>
            <a:r>
              <a:rPr lang="x-none" dirty="0"/>
              <a:t>n otra lo de lo demas</a:t>
            </a:r>
          </a:p>
        </p:txBody>
      </p:sp>
      <p:sp>
        <p:nvSpPr>
          <p:cNvPr id="4" name="Slide Number Placeholder 3">
            <a:extLst>
              <a:ext uri="{FF2B5EF4-FFF2-40B4-BE49-F238E27FC236}">
                <a16:creationId xmlns="" xmlns:a16="http://schemas.microsoft.com/office/drawing/2014/main" id="{75984695-4E33-A4BF-C827-D90986B8527E}"/>
              </a:ext>
            </a:extLst>
          </p:cNvPr>
          <p:cNvSpPr>
            <a:spLocks noGrp="1"/>
          </p:cNvSpPr>
          <p:nvPr>
            <p:ph type="sldNum" sz="quarter" idx="5"/>
          </p:nvPr>
        </p:nvSpPr>
        <p:spPr/>
        <p:txBody>
          <a:bodyPr/>
          <a:lstStyle/>
          <a:p>
            <a:fld id="{D0134D49-79B0-704A-874B-5592F67C4C16}" type="slidenum">
              <a:rPr lang="x-none" smtClean="0"/>
              <a:t>3</a:t>
            </a:fld>
            <a:endParaRPr lang="x-none"/>
          </a:p>
        </p:txBody>
      </p:sp>
    </p:spTree>
    <p:extLst>
      <p:ext uri="{BB962C8B-B14F-4D97-AF65-F5344CB8AC3E}">
        <p14:creationId xmlns:p14="http://schemas.microsoft.com/office/powerpoint/2010/main" val="341925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E34DB75-C976-07F3-B7DA-5EAE19DB57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x-none"/>
          </a:p>
        </p:txBody>
      </p:sp>
      <p:sp>
        <p:nvSpPr>
          <p:cNvPr id="3" name="Subtitle 2">
            <a:extLst>
              <a:ext uri="{FF2B5EF4-FFF2-40B4-BE49-F238E27FC236}">
                <a16:creationId xmlns="" xmlns:a16="http://schemas.microsoft.com/office/drawing/2014/main" id="{86C29805-AB18-EECC-8D7D-F8850952D7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sp>
        <p:nvSpPr>
          <p:cNvPr id="4" name="Date Placeholder 3">
            <a:extLst>
              <a:ext uri="{FF2B5EF4-FFF2-40B4-BE49-F238E27FC236}">
                <a16:creationId xmlns="" xmlns:a16="http://schemas.microsoft.com/office/drawing/2014/main" id="{D90FD73D-872E-3F92-57CF-4AF0F223FBB9}"/>
              </a:ext>
            </a:extLst>
          </p:cNvPr>
          <p:cNvSpPr>
            <a:spLocks noGrp="1"/>
          </p:cNvSpPr>
          <p:nvPr>
            <p:ph type="dt" sz="half" idx="10"/>
          </p:nvPr>
        </p:nvSpPr>
        <p:spPr/>
        <p:txBody>
          <a:bodyPr/>
          <a:lstStyle/>
          <a:p>
            <a:fld id="{0D8718B4-41FA-6F4D-926B-754F3C18B76D}" type="datetimeFigureOut">
              <a:rPr lang="x-none" smtClean="0"/>
              <a:t>10/23/2024</a:t>
            </a:fld>
            <a:endParaRPr lang="x-none"/>
          </a:p>
        </p:txBody>
      </p:sp>
      <p:sp>
        <p:nvSpPr>
          <p:cNvPr id="5" name="Footer Placeholder 4">
            <a:extLst>
              <a:ext uri="{FF2B5EF4-FFF2-40B4-BE49-F238E27FC236}">
                <a16:creationId xmlns="" xmlns:a16="http://schemas.microsoft.com/office/drawing/2014/main" id="{EA56F024-C3B5-3D07-BE3B-8455A22FF1ED}"/>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 xmlns:a16="http://schemas.microsoft.com/office/drawing/2014/main" id="{4F11E885-3CE2-FE4C-2936-2117922B42CD}"/>
              </a:ext>
            </a:extLst>
          </p:cNvPr>
          <p:cNvSpPr>
            <a:spLocks noGrp="1"/>
          </p:cNvSpPr>
          <p:nvPr>
            <p:ph type="sldNum" sz="quarter" idx="12"/>
          </p:nvPr>
        </p:nvSpPr>
        <p:spPr/>
        <p:txBody>
          <a:bodyPr/>
          <a:lstStyle/>
          <a:p>
            <a:fld id="{FA075D67-51CC-894C-B30F-D9738A316A8D}" type="slidenum">
              <a:rPr lang="x-none" smtClean="0"/>
              <a:t>‹Nº›</a:t>
            </a:fld>
            <a:endParaRPr lang="x-none"/>
          </a:p>
        </p:txBody>
      </p:sp>
    </p:spTree>
    <p:extLst>
      <p:ext uri="{BB962C8B-B14F-4D97-AF65-F5344CB8AC3E}">
        <p14:creationId xmlns:p14="http://schemas.microsoft.com/office/powerpoint/2010/main" val="3855241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64EDDB1-1265-3174-D848-A5135DD9C4B3}"/>
              </a:ext>
            </a:extLst>
          </p:cNvPr>
          <p:cNvSpPr>
            <a:spLocks noGrp="1"/>
          </p:cNvSpPr>
          <p:nvPr>
            <p:ph type="title"/>
          </p:nvPr>
        </p:nvSpPr>
        <p:spPr/>
        <p:txBody>
          <a:bodyPr/>
          <a:lstStyle/>
          <a:p>
            <a:r>
              <a:rPr lang="en-US"/>
              <a:t>Click to edit Master title style</a:t>
            </a:r>
            <a:endParaRPr lang="x-none"/>
          </a:p>
        </p:txBody>
      </p:sp>
      <p:sp>
        <p:nvSpPr>
          <p:cNvPr id="3" name="Vertical Text Placeholder 2">
            <a:extLst>
              <a:ext uri="{FF2B5EF4-FFF2-40B4-BE49-F238E27FC236}">
                <a16:creationId xmlns="" xmlns:a16="http://schemas.microsoft.com/office/drawing/2014/main" id="{7EB2D6C9-5FCD-B8EA-AC5F-34F820C6A4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 xmlns:a16="http://schemas.microsoft.com/office/drawing/2014/main" id="{83C2F95B-70C3-F671-E171-2E735DB00AE9}"/>
              </a:ext>
            </a:extLst>
          </p:cNvPr>
          <p:cNvSpPr>
            <a:spLocks noGrp="1"/>
          </p:cNvSpPr>
          <p:nvPr>
            <p:ph type="dt" sz="half" idx="10"/>
          </p:nvPr>
        </p:nvSpPr>
        <p:spPr/>
        <p:txBody>
          <a:bodyPr/>
          <a:lstStyle/>
          <a:p>
            <a:fld id="{0D8718B4-41FA-6F4D-926B-754F3C18B76D}" type="datetimeFigureOut">
              <a:rPr lang="x-none" smtClean="0"/>
              <a:t>10/23/2024</a:t>
            </a:fld>
            <a:endParaRPr lang="x-none"/>
          </a:p>
        </p:txBody>
      </p:sp>
      <p:sp>
        <p:nvSpPr>
          <p:cNvPr id="5" name="Footer Placeholder 4">
            <a:extLst>
              <a:ext uri="{FF2B5EF4-FFF2-40B4-BE49-F238E27FC236}">
                <a16:creationId xmlns="" xmlns:a16="http://schemas.microsoft.com/office/drawing/2014/main" id="{2978FB70-2C79-3E0C-2273-EA9FBFEAB58B}"/>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 xmlns:a16="http://schemas.microsoft.com/office/drawing/2014/main" id="{FEA69402-9761-9C9B-EF1C-32CA4C05AC02}"/>
              </a:ext>
            </a:extLst>
          </p:cNvPr>
          <p:cNvSpPr>
            <a:spLocks noGrp="1"/>
          </p:cNvSpPr>
          <p:nvPr>
            <p:ph type="sldNum" sz="quarter" idx="12"/>
          </p:nvPr>
        </p:nvSpPr>
        <p:spPr/>
        <p:txBody>
          <a:bodyPr/>
          <a:lstStyle/>
          <a:p>
            <a:fld id="{FA075D67-51CC-894C-B30F-D9738A316A8D}" type="slidenum">
              <a:rPr lang="x-none" smtClean="0"/>
              <a:t>‹Nº›</a:t>
            </a:fld>
            <a:endParaRPr lang="x-none"/>
          </a:p>
        </p:txBody>
      </p:sp>
    </p:spTree>
    <p:extLst>
      <p:ext uri="{BB962C8B-B14F-4D97-AF65-F5344CB8AC3E}">
        <p14:creationId xmlns:p14="http://schemas.microsoft.com/office/powerpoint/2010/main" val="2187068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106C775B-EF82-30CB-8BBA-9A33DC7B492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x-none"/>
          </a:p>
        </p:txBody>
      </p:sp>
      <p:sp>
        <p:nvSpPr>
          <p:cNvPr id="3" name="Vertical Text Placeholder 2">
            <a:extLst>
              <a:ext uri="{FF2B5EF4-FFF2-40B4-BE49-F238E27FC236}">
                <a16:creationId xmlns="" xmlns:a16="http://schemas.microsoft.com/office/drawing/2014/main" id="{B1EFAC11-91F2-1C87-A512-1AD19ABEAE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 xmlns:a16="http://schemas.microsoft.com/office/drawing/2014/main" id="{171B81D4-4C06-215D-3F68-8922F922770C}"/>
              </a:ext>
            </a:extLst>
          </p:cNvPr>
          <p:cNvSpPr>
            <a:spLocks noGrp="1"/>
          </p:cNvSpPr>
          <p:nvPr>
            <p:ph type="dt" sz="half" idx="10"/>
          </p:nvPr>
        </p:nvSpPr>
        <p:spPr/>
        <p:txBody>
          <a:bodyPr/>
          <a:lstStyle/>
          <a:p>
            <a:fld id="{0D8718B4-41FA-6F4D-926B-754F3C18B76D}" type="datetimeFigureOut">
              <a:rPr lang="x-none" smtClean="0"/>
              <a:t>10/23/2024</a:t>
            </a:fld>
            <a:endParaRPr lang="x-none"/>
          </a:p>
        </p:txBody>
      </p:sp>
      <p:sp>
        <p:nvSpPr>
          <p:cNvPr id="5" name="Footer Placeholder 4">
            <a:extLst>
              <a:ext uri="{FF2B5EF4-FFF2-40B4-BE49-F238E27FC236}">
                <a16:creationId xmlns="" xmlns:a16="http://schemas.microsoft.com/office/drawing/2014/main" id="{B7B83833-24D9-B566-EC3D-3B55B1523955}"/>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 xmlns:a16="http://schemas.microsoft.com/office/drawing/2014/main" id="{51C8C3B2-BB7C-F51C-73C2-A95CD002503E}"/>
              </a:ext>
            </a:extLst>
          </p:cNvPr>
          <p:cNvSpPr>
            <a:spLocks noGrp="1"/>
          </p:cNvSpPr>
          <p:nvPr>
            <p:ph type="sldNum" sz="quarter" idx="12"/>
          </p:nvPr>
        </p:nvSpPr>
        <p:spPr/>
        <p:txBody>
          <a:bodyPr/>
          <a:lstStyle/>
          <a:p>
            <a:fld id="{FA075D67-51CC-894C-B30F-D9738A316A8D}" type="slidenum">
              <a:rPr lang="x-none" smtClean="0"/>
              <a:t>‹Nº›</a:t>
            </a:fld>
            <a:endParaRPr lang="x-none"/>
          </a:p>
        </p:txBody>
      </p:sp>
    </p:spTree>
    <p:extLst>
      <p:ext uri="{BB962C8B-B14F-4D97-AF65-F5344CB8AC3E}">
        <p14:creationId xmlns:p14="http://schemas.microsoft.com/office/powerpoint/2010/main" val="3311203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6A4664F-9973-4932-5BC6-0558EF20321E}"/>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412140CA-BC07-FEDE-02BD-13D93C7066F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 xmlns:a16="http://schemas.microsoft.com/office/drawing/2014/main" id="{CC5847E0-56AC-B990-6B9C-B2F294B69A93}"/>
              </a:ext>
            </a:extLst>
          </p:cNvPr>
          <p:cNvSpPr>
            <a:spLocks noGrp="1"/>
          </p:cNvSpPr>
          <p:nvPr>
            <p:ph type="dt" sz="half" idx="10"/>
          </p:nvPr>
        </p:nvSpPr>
        <p:spPr/>
        <p:txBody>
          <a:bodyPr/>
          <a:lstStyle/>
          <a:p>
            <a:fld id="{0D8718B4-41FA-6F4D-926B-754F3C18B76D}" type="datetimeFigureOut">
              <a:rPr lang="x-none" smtClean="0"/>
              <a:t>10/23/2024</a:t>
            </a:fld>
            <a:endParaRPr lang="x-none"/>
          </a:p>
        </p:txBody>
      </p:sp>
      <p:sp>
        <p:nvSpPr>
          <p:cNvPr id="5" name="Footer Placeholder 4">
            <a:extLst>
              <a:ext uri="{FF2B5EF4-FFF2-40B4-BE49-F238E27FC236}">
                <a16:creationId xmlns="" xmlns:a16="http://schemas.microsoft.com/office/drawing/2014/main" id="{896D951C-CD05-F6AD-1621-3F25FE284456}"/>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 xmlns:a16="http://schemas.microsoft.com/office/drawing/2014/main" id="{CE7DF811-30C8-CCDF-74F3-E27B6BAF1A52}"/>
              </a:ext>
            </a:extLst>
          </p:cNvPr>
          <p:cNvSpPr>
            <a:spLocks noGrp="1"/>
          </p:cNvSpPr>
          <p:nvPr>
            <p:ph type="sldNum" sz="quarter" idx="12"/>
          </p:nvPr>
        </p:nvSpPr>
        <p:spPr/>
        <p:txBody>
          <a:bodyPr/>
          <a:lstStyle/>
          <a:p>
            <a:fld id="{FA075D67-51CC-894C-B30F-D9738A316A8D}" type="slidenum">
              <a:rPr lang="x-none" smtClean="0"/>
              <a:t>‹Nº›</a:t>
            </a:fld>
            <a:endParaRPr lang="x-none"/>
          </a:p>
        </p:txBody>
      </p:sp>
    </p:spTree>
    <p:extLst>
      <p:ext uri="{BB962C8B-B14F-4D97-AF65-F5344CB8AC3E}">
        <p14:creationId xmlns:p14="http://schemas.microsoft.com/office/powerpoint/2010/main" val="1963035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FF087E-7B30-33EF-1773-59AB6B39E2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x-none"/>
          </a:p>
        </p:txBody>
      </p:sp>
      <p:sp>
        <p:nvSpPr>
          <p:cNvPr id="3" name="Text Placeholder 2">
            <a:extLst>
              <a:ext uri="{FF2B5EF4-FFF2-40B4-BE49-F238E27FC236}">
                <a16:creationId xmlns="" xmlns:a16="http://schemas.microsoft.com/office/drawing/2014/main" id="{85A6B926-C4EA-E0B2-94CA-BDC8E087EBD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E17636B8-6232-FEFA-1E01-126150C225BD}"/>
              </a:ext>
            </a:extLst>
          </p:cNvPr>
          <p:cNvSpPr>
            <a:spLocks noGrp="1"/>
          </p:cNvSpPr>
          <p:nvPr>
            <p:ph type="dt" sz="half" idx="10"/>
          </p:nvPr>
        </p:nvSpPr>
        <p:spPr/>
        <p:txBody>
          <a:bodyPr/>
          <a:lstStyle/>
          <a:p>
            <a:fld id="{0D8718B4-41FA-6F4D-926B-754F3C18B76D}" type="datetimeFigureOut">
              <a:rPr lang="x-none" smtClean="0"/>
              <a:t>10/23/2024</a:t>
            </a:fld>
            <a:endParaRPr lang="x-none"/>
          </a:p>
        </p:txBody>
      </p:sp>
      <p:sp>
        <p:nvSpPr>
          <p:cNvPr id="5" name="Footer Placeholder 4">
            <a:extLst>
              <a:ext uri="{FF2B5EF4-FFF2-40B4-BE49-F238E27FC236}">
                <a16:creationId xmlns="" xmlns:a16="http://schemas.microsoft.com/office/drawing/2014/main" id="{5DBFC688-F7C8-148F-1F80-6ABD925670BF}"/>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 xmlns:a16="http://schemas.microsoft.com/office/drawing/2014/main" id="{189DAD5E-F5CD-DEF1-D5FC-B720888C8D31}"/>
              </a:ext>
            </a:extLst>
          </p:cNvPr>
          <p:cNvSpPr>
            <a:spLocks noGrp="1"/>
          </p:cNvSpPr>
          <p:nvPr>
            <p:ph type="sldNum" sz="quarter" idx="12"/>
          </p:nvPr>
        </p:nvSpPr>
        <p:spPr/>
        <p:txBody>
          <a:bodyPr/>
          <a:lstStyle/>
          <a:p>
            <a:fld id="{FA075D67-51CC-894C-B30F-D9738A316A8D}" type="slidenum">
              <a:rPr lang="x-none" smtClean="0"/>
              <a:t>‹Nº›</a:t>
            </a:fld>
            <a:endParaRPr lang="x-none"/>
          </a:p>
        </p:txBody>
      </p:sp>
    </p:spTree>
    <p:extLst>
      <p:ext uri="{BB962C8B-B14F-4D97-AF65-F5344CB8AC3E}">
        <p14:creationId xmlns:p14="http://schemas.microsoft.com/office/powerpoint/2010/main" val="1152086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DEA0C80-985F-AA7B-08BC-57D81160B3DB}"/>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D0A629B6-9D58-563F-00A0-B0E5E3FC2F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Content Placeholder 3">
            <a:extLst>
              <a:ext uri="{FF2B5EF4-FFF2-40B4-BE49-F238E27FC236}">
                <a16:creationId xmlns="" xmlns:a16="http://schemas.microsoft.com/office/drawing/2014/main" id="{8D06E074-432A-9FF9-907C-54EA488577F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Date Placeholder 4">
            <a:extLst>
              <a:ext uri="{FF2B5EF4-FFF2-40B4-BE49-F238E27FC236}">
                <a16:creationId xmlns="" xmlns:a16="http://schemas.microsoft.com/office/drawing/2014/main" id="{07CA8B18-9758-26D1-EADB-2A745E0D8FA8}"/>
              </a:ext>
            </a:extLst>
          </p:cNvPr>
          <p:cNvSpPr>
            <a:spLocks noGrp="1"/>
          </p:cNvSpPr>
          <p:nvPr>
            <p:ph type="dt" sz="half" idx="10"/>
          </p:nvPr>
        </p:nvSpPr>
        <p:spPr/>
        <p:txBody>
          <a:bodyPr/>
          <a:lstStyle/>
          <a:p>
            <a:fld id="{0D8718B4-41FA-6F4D-926B-754F3C18B76D}" type="datetimeFigureOut">
              <a:rPr lang="x-none" smtClean="0"/>
              <a:t>10/23/2024</a:t>
            </a:fld>
            <a:endParaRPr lang="x-none"/>
          </a:p>
        </p:txBody>
      </p:sp>
      <p:sp>
        <p:nvSpPr>
          <p:cNvPr id="6" name="Footer Placeholder 5">
            <a:extLst>
              <a:ext uri="{FF2B5EF4-FFF2-40B4-BE49-F238E27FC236}">
                <a16:creationId xmlns="" xmlns:a16="http://schemas.microsoft.com/office/drawing/2014/main" id="{13C179BA-97E0-9E06-1807-160AF53044E5}"/>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 xmlns:a16="http://schemas.microsoft.com/office/drawing/2014/main" id="{EFB309BB-D872-F444-0870-D5B7B9179151}"/>
              </a:ext>
            </a:extLst>
          </p:cNvPr>
          <p:cNvSpPr>
            <a:spLocks noGrp="1"/>
          </p:cNvSpPr>
          <p:nvPr>
            <p:ph type="sldNum" sz="quarter" idx="12"/>
          </p:nvPr>
        </p:nvSpPr>
        <p:spPr/>
        <p:txBody>
          <a:bodyPr/>
          <a:lstStyle/>
          <a:p>
            <a:fld id="{FA075D67-51CC-894C-B30F-D9738A316A8D}" type="slidenum">
              <a:rPr lang="x-none" smtClean="0"/>
              <a:t>‹Nº›</a:t>
            </a:fld>
            <a:endParaRPr lang="x-none"/>
          </a:p>
        </p:txBody>
      </p:sp>
    </p:spTree>
    <p:extLst>
      <p:ext uri="{BB962C8B-B14F-4D97-AF65-F5344CB8AC3E}">
        <p14:creationId xmlns:p14="http://schemas.microsoft.com/office/powerpoint/2010/main" val="2006864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2A75918-26E8-8F68-3FA9-6719951D412B}"/>
              </a:ext>
            </a:extLst>
          </p:cNvPr>
          <p:cNvSpPr>
            <a:spLocks noGrp="1"/>
          </p:cNvSpPr>
          <p:nvPr>
            <p:ph type="title"/>
          </p:nvPr>
        </p:nvSpPr>
        <p:spPr>
          <a:xfrm>
            <a:off x="839788" y="365125"/>
            <a:ext cx="10515600" cy="1325563"/>
          </a:xfrm>
        </p:spPr>
        <p:txBody>
          <a:bodyPr/>
          <a:lstStyle/>
          <a:p>
            <a:r>
              <a:rPr lang="en-US"/>
              <a:t>Click to edit Master title style</a:t>
            </a:r>
            <a:endParaRPr lang="x-none"/>
          </a:p>
        </p:txBody>
      </p:sp>
      <p:sp>
        <p:nvSpPr>
          <p:cNvPr id="3" name="Text Placeholder 2">
            <a:extLst>
              <a:ext uri="{FF2B5EF4-FFF2-40B4-BE49-F238E27FC236}">
                <a16:creationId xmlns="" xmlns:a16="http://schemas.microsoft.com/office/drawing/2014/main" id="{8EA8AFAB-337F-3E31-A4ED-932410F02B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917F16D7-0C75-228C-1A7B-EE4676E138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Text Placeholder 4">
            <a:extLst>
              <a:ext uri="{FF2B5EF4-FFF2-40B4-BE49-F238E27FC236}">
                <a16:creationId xmlns="" xmlns:a16="http://schemas.microsoft.com/office/drawing/2014/main" id="{B2069A7B-C87C-C03F-91E0-05561D43DD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45B7FF69-2853-3D9B-BE10-986F772D84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7" name="Date Placeholder 6">
            <a:extLst>
              <a:ext uri="{FF2B5EF4-FFF2-40B4-BE49-F238E27FC236}">
                <a16:creationId xmlns="" xmlns:a16="http://schemas.microsoft.com/office/drawing/2014/main" id="{4C790C14-F776-40F1-778D-DDC973F434FB}"/>
              </a:ext>
            </a:extLst>
          </p:cNvPr>
          <p:cNvSpPr>
            <a:spLocks noGrp="1"/>
          </p:cNvSpPr>
          <p:nvPr>
            <p:ph type="dt" sz="half" idx="10"/>
          </p:nvPr>
        </p:nvSpPr>
        <p:spPr/>
        <p:txBody>
          <a:bodyPr/>
          <a:lstStyle/>
          <a:p>
            <a:fld id="{0D8718B4-41FA-6F4D-926B-754F3C18B76D}" type="datetimeFigureOut">
              <a:rPr lang="x-none" smtClean="0"/>
              <a:t>10/23/2024</a:t>
            </a:fld>
            <a:endParaRPr lang="x-none"/>
          </a:p>
        </p:txBody>
      </p:sp>
      <p:sp>
        <p:nvSpPr>
          <p:cNvPr id="8" name="Footer Placeholder 7">
            <a:extLst>
              <a:ext uri="{FF2B5EF4-FFF2-40B4-BE49-F238E27FC236}">
                <a16:creationId xmlns="" xmlns:a16="http://schemas.microsoft.com/office/drawing/2014/main" id="{9B301CDC-2D54-C104-D1BB-D6F1CC163177}"/>
              </a:ext>
            </a:extLst>
          </p:cNvPr>
          <p:cNvSpPr>
            <a:spLocks noGrp="1"/>
          </p:cNvSpPr>
          <p:nvPr>
            <p:ph type="ftr" sz="quarter" idx="11"/>
          </p:nvPr>
        </p:nvSpPr>
        <p:spPr/>
        <p:txBody>
          <a:bodyPr/>
          <a:lstStyle/>
          <a:p>
            <a:endParaRPr lang="x-none"/>
          </a:p>
        </p:txBody>
      </p:sp>
      <p:sp>
        <p:nvSpPr>
          <p:cNvPr id="9" name="Slide Number Placeholder 8">
            <a:extLst>
              <a:ext uri="{FF2B5EF4-FFF2-40B4-BE49-F238E27FC236}">
                <a16:creationId xmlns="" xmlns:a16="http://schemas.microsoft.com/office/drawing/2014/main" id="{AD374342-5B16-ADBA-A508-597D69D37D42}"/>
              </a:ext>
            </a:extLst>
          </p:cNvPr>
          <p:cNvSpPr>
            <a:spLocks noGrp="1"/>
          </p:cNvSpPr>
          <p:nvPr>
            <p:ph type="sldNum" sz="quarter" idx="12"/>
          </p:nvPr>
        </p:nvSpPr>
        <p:spPr/>
        <p:txBody>
          <a:bodyPr/>
          <a:lstStyle/>
          <a:p>
            <a:fld id="{FA075D67-51CC-894C-B30F-D9738A316A8D}" type="slidenum">
              <a:rPr lang="x-none" smtClean="0"/>
              <a:t>‹Nº›</a:t>
            </a:fld>
            <a:endParaRPr lang="x-none"/>
          </a:p>
        </p:txBody>
      </p:sp>
    </p:spTree>
    <p:extLst>
      <p:ext uri="{BB962C8B-B14F-4D97-AF65-F5344CB8AC3E}">
        <p14:creationId xmlns:p14="http://schemas.microsoft.com/office/powerpoint/2010/main" val="2156116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DC3DC7-34DE-554F-FB93-79A17717DA31}"/>
              </a:ext>
            </a:extLst>
          </p:cNvPr>
          <p:cNvSpPr>
            <a:spLocks noGrp="1"/>
          </p:cNvSpPr>
          <p:nvPr>
            <p:ph type="title"/>
          </p:nvPr>
        </p:nvSpPr>
        <p:spPr/>
        <p:txBody>
          <a:bodyPr/>
          <a:lstStyle/>
          <a:p>
            <a:r>
              <a:rPr lang="en-US"/>
              <a:t>Click to edit Master title style</a:t>
            </a:r>
            <a:endParaRPr lang="x-none"/>
          </a:p>
        </p:txBody>
      </p:sp>
      <p:sp>
        <p:nvSpPr>
          <p:cNvPr id="3" name="Date Placeholder 2">
            <a:extLst>
              <a:ext uri="{FF2B5EF4-FFF2-40B4-BE49-F238E27FC236}">
                <a16:creationId xmlns="" xmlns:a16="http://schemas.microsoft.com/office/drawing/2014/main" id="{C2C64248-5C88-EC81-F44B-289C2670B201}"/>
              </a:ext>
            </a:extLst>
          </p:cNvPr>
          <p:cNvSpPr>
            <a:spLocks noGrp="1"/>
          </p:cNvSpPr>
          <p:nvPr>
            <p:ph type="dt" sz="half" idx="10"/>
          </p:nvPr>
        </p:nvSpPr>
        <p:spPr/>
        <p:txBody>
          <a:bodyPr/>
          <a:lstStyle/>
          <a:p>
            <a:fld id="{0D8718B4-41FA-6F4D-926B-754F3C18B76D}" type="datetimeFigureOut">
              <a:rPr lang="x-none" smtClean="0"/>
              <a:t>10/23/2024</a:t>
            </a:fld>
            <a:endParaRPr lang="x-none"/>
          </a:p>
        </p:txBody>
      </p:sp>
      <p:sp>
        <p:nvSpPr>
          <p:cNvPr id="4" name="Footer Placeholder 3">
            <a:extLst>
              <a:ext uri="{FF2B5EF4-FFF2-40B4-BE49-F238E27FC236}">
                <a16:creationId xmlns="" xmlns:a16="http://schemas.microsoft.com/office/drawing/2014/main" id="{6A1F5AD0-431D-230F-B8D8-E007888E03E4}"/>
              </a:ext>
            </a:extLst>
          </p:cNvPr>
          <p:cNvSpPr>
            <a:spLocks noGrp="1"/>
          </p:cNvSpPr>
          <p:nvPr>
            <p:ph type="ftr" sz="quarter" idx="11"/>
          </p:nvPr>
        </p:nvSpPr>
        <p:spPr/>
        <p:txBody>
          <a:bodyPr/>
          <a:lstStyle/>
          <a:p>
            <a:endParaRPr lang="x-none"/>
          </a:p>
        </p:txBody>
      </p:sp>
      <p:sp>
        <p:nvSpPr>
          <p:cNvPr id="5" name="Slide Number Placeholder 4">
            <a:extLst>
              <a:ext uri="{FF2B5EF4-FFF2-40B4-BE49-F238E27FC236}">
                <a16:creationId xmlns="" xmlns:a16="http://schemas.microsoft.com/office/drawing/2014/main" id="{4890BB27-A2C5-E5E3-B431-E8B89CE71449}"/>
              </a:ext>
            </a:extLst>
          </p:cNvPr>
          <p:cNvSpPr>
            <a:spLocks noGrp="1"/>
          </p:cNvSpPr>
          <p:nvPr>
            <p:ph type="sldNum" sz="quarter" idx="12"/>
          </p:nvPr>
        </p:nvSpPr>
        <p:spPr/>
        <p:txBody>
          <a:bodyPr/>
          <a:lstStyle/>
          <a:p>
            <a:fld id="{FA075D67-51CC-894C-B30F-D9738A316A8D}" type="slidenum">
              <a:rPr lang="x-none" smtClean="0"/>
              <a:t>‹Nº›</a:t>
            </a:fld>
            <a:endParaRPr lang="x-none"/>
          </a:p>
        </p:txBody>
      </p:sp>
    </p:spTree>
    <p:extLst>
      <p:ext uri="{BB962C8B-B14F-4D97-AF65-F5344CB8AC3E}">
        <p14:creationId xmlns:p14="http://schemas.microsoft.com/office/powerpoint/2010/main" val="1522060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A721B73C-8B4A-ADCF-3AF7-4B87101D1478}"/>
              </a:ext>
            </a:extLst>
          </p:cNvPr>
          <p:cNvSpPr>
            <a:spLocks noGrp="1"/>
          </p:cNvSpPr>
          <p:nvPr>
            <p:ph type="dt" sz="half" idx="10"/>
          </p:nvPr>
        </p:nvSpPr>
        <p:spPr/>
        <p:txBody>
          <a:bodyPr/>
          <a:lstStyle/>
          <a:p>
            <a:fld id="{0D8718B4-41FA-6F4D-926B-754F3C18B76D}" type="datetimeFigureOut">
              <a:rPr lang="x-none" smtClean="0"/>
              <a:t>10/23/2024</a:t>
            </a:fld>
            <a:endParaRPr lang="x-none"/>
          </a:p>
        </p:txBody>
      </p:sp>
      <p:sp>
        <p:nvSpPr>
          <p:cNvPr id="3" name="Footer Placeholder 2">
            <a:extLst>
              <a:ext uri="{FF2B5EF4-FFF2-40B4-BE49-F238E27FC236}">
                <a16:creationId xmlns="" xmlns:a16="http://schemas.microsoft.com/office/drawing/2014/main" id="{2323F379-F73F-7DCD-CC74-201AB5082BB9}"/>
              </a:ext>
            </a:extLst>
          </p:cNvPr>
          <p:cNvSpPr>
            <a:spLocks noGrp="1"/>
          </p:cNvSpPr>
          <p:nvPr>
            <p:ph type="ftr" sz="quarter" idx="11"/>
          </p:nvPr>
        </p:nvSpPr>
        <p:spPr/>
        <p:txBody>
          <a:bodyPr/>
          <a:lstStyle/>
          <a:p>
            <a:endParaRPr lang="x-none"/>
          </a:p>
        </p:txBody>
      </p:sp>
      <p:sp>
        <p:nvSpPr>
          <p:cNvPr id="4" name="Slide Number Placeholder 3">
            <a:extLst>
              <a:ext uri="{FF2B5EF4-FFF2-40B4-BE49-F238E27FC236}">
                <a16:creationId xmlns="" xmlns:a16="http://schemas.microsoft.com/office/drawing/2014/main" id="{AED40BE7-B55B-ACD7-ABE3-F6E784436848}"/>
              </a:ext>
            </a:extLst>
          </p:cNvPr>
          <p:cNvSpPr>
            <a:spLocks noGrp="1"/>
          </p:cNvSpPr>
          <p:nvPr>
            <p:ph type="sldNum" sz="quarter" idx="12"/>
          </p:nvPr>
        </p:nvSpPr>
        <p:spPr/>
        <p:txBody>
          <a:bodyPr/>
          <a:lstStyle/>
          <a:p>
            <a:fld id="{FA075D67-51CC-894C-B30F-D9738A316A8D}" type="slidenum">
              <a:rPr lang="x-none" smtClean="0"/>
              <a:t>‹Nº›</a:t>
            </a:fld>
            <a:endParaRPr lang="x-none"/>
          </a:p>
        </p:txBody>
      </p:sp>
    </p:spTree>
    <p:extLst>
      <p:ext uri="{BB962C8B-B14F-4D97-AF65-F5344CB8AC3E}">
        <p14:creationId xmlns:p14="http://schemas.microsoft.com/office/powerpoint/2010/main" val="1746394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E35915A-B701-90E2-7DD5-C4E8D4ABDA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B452B285-58CC-DE8E-2F2F-E0E86FFCEE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Text Placeholder 3">
            <a:extLst>
              <a:ext uri="{FF2B5EF4-FFF2-40B4-BE49-F238E27FC236}">
                <a16:creationId xmlns="" xmlns:a16="http://schemas.microsoft.com/office/drawing/2014/main" id="{983A81E6-D6A9-07CE-6346-F5511C2AAE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99EEFB6D-3C69-6559-8B63-CD24A53A3D82}"/>
              </a:ext>
            </a:extLst>
          </p:cNvPr>
          <p:cNvSpPr>
            <a:spLocks noGrp="1"/>
          </p:cNvSpPr>
          <p:nvPr>
            <p:ph type="dt" sz="half" idx="10"/>
          </p:nvPr>
        </p:nvSpPr>
        <p:spPr/>
        <p:txBody>
          <a:bodyPr/>
          <a:lstStyle/>
          <a:p>
            <a:fld id="{0D8718B4-41FA-6F4D-926B-754F3C18B76D}" type="datetimeFigureOut">
              <a:rPr lang="x-none" smtClean="0"/>
              <a:t>10/23/2024</a:t>
            </a:fld>
            <a:endParaRPr lang="x-none"/>
          </a:p>
        </p:txBody>
      </p:sp>
      <p:sp>
        <p:nvSpPr>
          <p:cNvPr id="6" name="Footer Placeholder 5">
            <a:extLst>
              <a:ext uri="{FF2B5EF4-FFF2-40B4-BE49-F238E27FC236}">
                <a16:creationId xmlns="" xmlns:a16="http://schemas.microsoft.com/office/drawing/2014/main" id="{6FC76101-AA66-404A-7CB8-7F72BC9C2917}"/>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 xmlns:a16="http://schemas.microsoft.com/office/drawing/2014/main" id="{8BC9918A-5D00-473D-41B8-88735312B43A}"/>
              </a:ext>
            </a:extLst>
          </p:cNvPr>
          <p:cNvSpPr>
            <a:spLocks noGrp="1"/>
          </p:cNvSpPr>
          <p:nvPr>
            <p:ph type="sldNum" sz="quarter" idx="12"/>
          </p:nvPr>
        </p:nvSpPr>
        <p:spPr/>
        <p:txBody>
          <a:bodyPr/>
          <a:lstStyle/>
          <a:p>
            <a:fld id="{FA075D67-51CC-894C-B30F-D9738A316A8D}" type="slidenum">
              <a:rPr lang="x-none" smtClean="0"/>
              <a:t>‹Nº›</a:t>
            </a:fld>
            <a:endParaRPr lang="x-none"/>
          </a:p>
        </p:txBody>
      </p:sp>
    </p:spTree>
    <p:extLst>
      <p:ext uri="{BB962C8B-B14F-4D97-AF65-F5344CB8AC3E}">
        <p14:creationId xmlns:p14="http://schemas.microsoft.com/office/powerpoint/2010/main" val="3109360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73D1646-1A93-9131-8CF5-EDF73D9319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x-none"/>
          </a:p>
        </p:txBody>
      </p:sp>
      <p:sp>
        <p:nvSpPr>
          <p:cNvPr id="3" name="Picture Placeholder 2">
            <a:extLst>
              <a:ext uri="{FF2B5EF4-FFF2-40B4-BE49-F238E27FC236}">
                <a16:creationId xmlns="" xmlns:a16="http://schemas.microsoft.com/office/drawing/2014/main" id="{AE8812B4-321F-4D35-7A38-50F40C03E6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Text Placeholder 3">
            <a:extLst>
              <a:ext uri="{FF2B5EF4-FFF2-40B4-BE49-F238E27FC236}">
                <a16:creationId xmlns="" xmlns:a16="http://schemas.microsoft.com/office/drawing/2014/main" id="{4DA5C3B5-0A3C-A958-FF45-C4F6E79A48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452BE3F5-5D74-4434-6398-4C8B73C1FDFE}"/>
              </a:ext>
            </a:extLst>
          </p:cNvPr>
          <p:cNvSpPr>
            <a:spLocks noGrp="1"/>
          </p:cNvSpPr>
          <p:nvPr>
            <p:ph type="dt" sz="half" idx="10"/>
          </p:nvPr>
        </p:nvSpPr>
        <p:spPr/>
        <p:txBody>
          <a:bodyPr/>
          <a:lstStyle/>
          <a:p>
            <a:fld id="{0D8718B4-41FA-6F4D-926B-754F3C18B76D}" type="datetimeFigureOut">
              <a:rPr lang="x-none" smtClean="0"/>
              <a:t>10/23/2024</a:t>
            </a:fld>
            <a:endParaRPr lang="x-none"/>
          </a:p>
        </p:txBody>
      </p:sp>
      <p:sp>
        <p:nvSpPr>
          <p:cNvPr id="6" name="Footer Placeholder 5">
            <a:extLst>
              <a:ext uri="{FF2B5EF4-FFF2-40B4-BE49-F238E27FC236}">
                <a16:creationId xmlns="" xmlns:a16="http://schemas.microsoft.com/office/drawing/2014/main" id="{754B3CAD-2BA8-DC5F-DEAA-B1773804C8ED}"/>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 xmlns:a16="http://schemas.microsoft.com/office/drawing/2014/main" id="{4387810D-E3D6-74FA-66EE-6466AA35DD1F}"/>
              </a:ext>
            </a:extLst>
          </p:cNvPr>
          <p:cNvSpPr>
            <a:spLocks noGrp="1"/>
          </p:cNvSpPr>
          <p:nvPr>
            <p:ph type="sldNum" sz="quarter" idx="12"/>
          </p:nvPr>
        </p:nvSpPr>
        <p:spPr/>
        <p:txBody>
          <a:bodyPr/>
          <a:lstStyle/>
          <a:p>
            <a:fld id="{FA075D67-51CC-894C-B30F-D9738A316A8D}" type="slidenum">
              <a:rPr lang="x-none" smtClean="0"/>
              <a:t>‹Nº›</a:t>
            </a:fld>
            <a:endParaRPr lang="x-none"/>
          </a:p>
        </p:txBody>
      </p:sp>
    </p:spTree>
    <p:extLst>
      <p:ext uri="{BB962C8B-B14F-4D97-AF65-F5344CB8AC3E}">
        <p14:creationId xmlns:p14="http://schemas.microsoft.com/office/powerpoint/2010/main" val="2681575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976E6156-617E-CA6C-843A-A5C2C9C557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x-none"/>
          </a:p>
        </p:txBody>
      </p:sp>
      <p:sp>
        <p:nvSpPr>
          <p:cNvPr id="3" name="Text Placeholder 2">
            <a:extLst>
              <a:ext uri="{FF2B5EF4-FFF2-40B4-BE49-F238E27FC236}">
                <a16:creationId xmlns="" xmlns:a16="http://schemas.microsoft.com/office/drawing/2014/main" id="{6164CABA-705F-530C-22CF-CD38752952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 xmlns:a16="http://schemas.microsoft.com/office/drawing/2014/main" id="{ACA561CF-84C6-0EB3-714B-0E3C873764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D8718B4-41FA-6F4D-926B-754F3C18B76D}" type="datetimeFigureOut">
              <a:rPr lang="x-none" smtClean="0"/>
              <a:t>10/23/2024</a:t>
            </a:fld>
            <a:endParaRPr lang="x-none"/>
          </a:p>
        </p:txBody>
      </p:sp>
      <p:sp>
        <p:nvSpPr>
          <p:cNvPr id="5" name="Footer Placeholder 4">
            <a:extLst>
              <a:ext uri="{FF2B5EF4-FFF2-40B4-BE49-F238E27FC236}">
                <a16:creationId xmlns="" xmlns:a16="http://schemas.microsoft.com/office/drawing/2014/main" id="{636B2F59-FE7E-E175-4F32-5E3E00E36F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x-none"/>
          </a:p>
        </p:txBody>
      </p:sp>
      <p:sp>
        <p:nvSpPr>
          <p:cNvPr id="6" name="Slide Number Placeholder 5">
            <a:extLst>
              <a:ext uri="{FF2B5EF4-FFF2-40B4-BE49-F238E27FC236}">
                <a16:creationId xmlns="" xmlns:a16="http://schemas.microsoft.com/office/drawing/2014/main" id="{FF202E6F-0478-0F62-E82E-D65753D028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A075D67-51CC-894C-B30F-D9738A316A8D}" type="slidenum">
              <a:rPr lang="x-none" smtClean="0"/>
              <a:t>‹Nº›</a:t>
            </a:fld>
            <a:endParaRPr lang="x-none"/>
          </a:p>
        </p:txBody>
      </p:sp>
    </p:spTree>
    <p:extLst>
      <p:ext uri="{BB962C8B-B14F-4D97-AF65-F5344CB8AC3E}">
        <p14:creationId xmlns:p14="http://schemas.microsoft.com/office/powerpoint/2010/main" val="3846371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66DF67D-557E-CC77-FD86-7CD45A524CEE}"/>
              </a:ext>
            </a:extLst>
          </p:cNvPr>
          <p:cNvSpPr txBox="1">
            <a:spLocks/>
          </p:cNvSpPr>
          <p:nvPr/>
        </p:nvSpPr>
        <p:spPr>
          <a:xfrm>
            <a:off x="940302" y="1679360"/>
            <a:ext cx="4982190" cy="3750252"/>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n-US" sz="3200" b="1" dirty="0">
                <a:latin typeface="Arial" panose="020B0604020202020204" pitchFamily="34" charset="0"/>
                <a:cs typeface="Arial" panose="020B0604020202020204" pitchFamily="34" charset="0"/>
              </a:rPr>
              <a:t>Análisis Comparativo de Propuestas Resumidas para la Reforma del Sistema de Pensiones de la Caja de Seguro Social de Panamá</a:t>
            </a:r>
            <a:endParaRPr lang="x-none" sz="3200" b="1" dirty="0">
              <a:latin typeface="Arial" panose="020B0604020202020204" pitchFamily="34" charset="0"/>
              <a:cs typeface="Arial" panose="020B0604020202020204" pitchFamily="34" charset="0"/>
            </a:endParaRPr>
          </a:p>
        </p:txBody>
      </p:sp>
      <p:pic>
        <p:nvPicPr>
          <p:cNvPr id="6" name="Picture 3" descr="Trámites CSS">
            <a:extLst>
              <a:ext uri="{FF2B5EF4-FFF2-40B4-BE49-F238E27FC236}">
                <a16:creationId xmlns="" xmlns:a16="http://schemas.microsoft.com/office/drawing/2014/main" id="{C7D736E6-106D-A9B8-1239-66471A545A0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2" r="-4" b="-68"/>
          <a:stretch/>
        </p:blipFill>
        <p:spPr bwMode="auto">
          <a:xfrm>
            <a:off x="6846849" y="935284"/>
            <a:ext cx="4633947" cy="454122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 xmlns:a16="http://schemas.microsoft.com/office/drawing/2014/main" id="{D47A9F7E-D888-CCAB-E5E6-B8432B96D01A}"/>
              </a:ext>
            </a:extLst>
          </p:cNvPr>
          <p:cNvPicPr>
            <a:picLocks noChangeAspect="1"/>
          </p:cNvPicPr>
          <p:nvPr/>
        </p:nvPicPr>
        <p:blipFill>
          <a:blip r:embed="rId3"/>
          <a:srcRect l="1849" t="10420" r="2185" b="8460"/>
          <a:stretch/>
        </p:blipFill>
        <p:spPr>
          <a:xfrm rot="17330519">
            <a:off x="4313756" y="3062871"/>
            <a:ext cx="4541219" cy="63061"/>
          </a:xfrm>
          <a:prstGeom prst="rect">
            <a:avLst/>
          </a:prstGeom>
        </p:spPr>
      </p:pic>
    </p:spTree>
    <p:extLst>
      <p:ext uri="{BB962C8B-B14F-4D97-AF65-F5344CB8AC3E}">
        <p14:creationId xmlns:p14="http://schemas.microsoft.com/office/powerpoint/2010/main" val="518837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193115425"/>
              </p:ext>
            </p:extLst>
          </p:nvPr>
        </p:nvGraphicFramePr>
        <p:xfrm>
          <a:off x="457201" y="8274"/>
          <a:ext cx="11346874" cy="6331686"/>
        </p:xfrm>
        <a:graphic>
          <a:graphicData uri="http://schemas.openxmlformats.org/drawingml/2006/table">
            <a:tbl>
              <a:tblPr/>
              <a:tblGrid>
                <a:gridCol w="2523093">
                  <a:extLst>
                    <a:ext uri="{9D8B030D-6E8A-4147-A177-3AD203B41FA5}">
                      <a16:colId xmlns="" xmlns:a16="http://schemas.microsoft.com/office/drawing/2014/main" val="20000"/>
                    </a:ext>
                  </a:extLst>
                </a:gridCol>
                <a:gridCol w="1622744">
                  <a:extLst>
                    <a:ext uri="{9D8B030D-6E8A-4147-A177-3AD203B41FA5}">
                      <a16:colId xmlns="" xmlns:a16="http://schemas.microsoft.com/office/drawing/2014/main" val="20001"/>
                    </a:ext>
                  </a:extLst>
                </a:gridCol>
                <a:gridCol w="1622744">
                  <a:extLst>
                    <a:ext uri="{9D8B030D-6E8A-4147-A177-3AD203B41FA5}">
                      <a16:colId xmlns="" xmlns:a16="http://schemas.microsoft.com/office/drawing/2014/main" val="20002"/>
                    </a:ext>
                  </a:extLst>
                </a:gridCol>
                <a:gridCol w="1622744">
                  <a:extLst>
                    <a:ext uri="{9D8B030D-6E8A-4147-A177-3AD203B41FA5}">
                      <a16:colId xmlns="" xmlns:a16="http://schemas.microsoft.com/office/drawing/2014/main" val="20003"/>
                    </a:ext>
                  </a:extLst>
                </a:gridCol>
                <a:gridCol w="2332805">
                  <a:extLst>
                    <a:ext uri="{9D8B030D-6E8A-4147-A177-3AD203B41FA5}">
                      <a16:colId xmlns="" xmlns:a16="http://schemas.microsoft.com/office/drawing/2014/main" val="20004"/>
                    </a:ext>
                  </a:extLst>
                </a:gridCol>
                <a:gridCol w="1622744">
                  <a:extLst>
                    <a:ext uri="{9D8B030D-6E8A-4147-A177-3AD203B41FA5}">
                      <a16:colId xmlns="" xmlns:a16="http://schemas.microsoft.com/office/drawing/2014/main" val="20005"/>
                    </a:ext>
                  </a:extLst>
                </a:gridCol>
              </a:tblGrid>
              <a:tr h="202096">
                <a:tc gridSpan="6">
                  <a:txBody>
                    <a:bodyPr/>
                    <a:lstStyle/>
                    <a:p>
                      <a:pPr algn="ctr" fontAlgn="b"/>
                      <a:r>
                        <a:rPr lang="es-PA" sz="1400" b="1" i="0" u="none" strike="noStrike" dirty="0">
                          <a:solidFill>
                            <a:srgbClr val="000000"/>
                          </a:solidFill>
                          <a:effectLst/>
                          <a:latin typeface="Arial" panose="020B0604020202020204" pitchFamily="34" charset="0"/>
                        </a:rPr>
                        <a:t>CUOTAS</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PA"/>
                    </a:p>
                  </a:txBody>
                  <a:tcPr/>
                </a:tc>
                <a:tc hMerge="1">
                  <a:txBody>
                    <a:bodyPr/>
                    <a:lstStyle/>
                    <a:p>
                      <a:endParaRPr lang="es-PA"/>
                    </a:p>
                  </a:txBody>
                  <a:tcPr/>
                </a:tc>
                <a:tc hMerge="1">
                  <a:txBody>
                    <a:bodyPr/>
                    <a:lstStyle/>
                    <a:p>
                      <a:endParaRPr lang="es-PA"/>
                    </a:p>
                  </a:txBody>
                  <a:tcPr/>
                </a:tc>
                <a:tc hMerge="1">
                  <a:txBody>
                    <a:bodyPr/>
                    <a:lstStyle/>
                    <a:p>
                      <a:endParaRPr lang="es-PA"/>
                    </a:p>
                  </a:txBody>
                  <a:tcPr/>
                </a:tc>
                <a:tc hMerge="1">
                  <a:txBody>
                    <a:bodyPr/>
                    <a:lstStyle/>
                    <a:p>
                      <a:endParaRPr lang="es-PA"/>
                    </a:p>
                  </a:txBody>
                  <a:tcPr/>
                </a:tc>
                <a:extLst>
                  <a:ext uri="{0D108BD9-81ED-4DB2-BD59-A6C34878D82A}">
                    <a16:rowId xmlns="" xmlns:a16="http://schemas.microsoft.com/office/drawing/2014/main" val="10000"/>
                  </a:ext>
                </a:extLst>
              </a:tr>
              <a:tr h="399653">
                <a:tc>
                  <a:txBody>
                    <a:bodyPr/>
                    <a:lstStyle/>
                    <a:p>
                      <a:pPr algn="l" fontAlgn="b"/>
                      <a:r>
                        <a:rPr lang="es-PA" sz="1400" b="1" i="0" u="none" strike="noStrike" dirty="0">
                          <a:solidFill>
                            <a:srgbClr val="FFFFFF"/>
                          </a:solidFill>
                          <a:effectLst/>
                          <a:latin typeface="Arial" panose="020B0604020202020204" pitchFamily="34" charset="0"/>
                        </a:rPr>
                        <a:t> </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b"/>
                      <a:r>
                        <a:rPr lang="es-MX" sz="1400" b="1" i="0" u="none" strike="noStrike" dirty="0">
                          <a:solidFill>
                            <a:srgbClr val="FFFFFF"/>
                          </a:solidFill>
                          <a:effectLst/>
                          <a:latin typeface="Arial" panose="020B0604020202020204" pitchFamily="34" charset="0"/>
                        </a:rPr>
                        <a:t>Cuotas pagadas por el trabajador</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b"/>
                      <a:r>
                        <a:rPr lang="es-MX" sz="1400" b="1" i="0" u="none" strike="noStrike" dirty="0">
                          <a:solidFill>
                            <a:srgbClr val="FFFFFF"/>
                          </a:solidFill>
                          <a:effectLst/>
                          <a:latin typeface="Arial" panose="020B0604020202020204" pitchFamily="34" charset="0"/>
                        </a:rPr>
                        <a:t>Cuotas pagadas por el empleador</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b"/>
                      <a:r>
                        <a:rPr lang="es-PA" sz="1400" b="1" i="0" u="none" strike="noStrike" dirty="0">
                          <a:solidFill>
                            <a:srgbClr val="FFFFFF"/>
                          </a:solidFill>
                          <a:effectLst/>
                          <a:latin typeface="Arial" panose="020B0604020202020204" pitchFamily="34" charset="0"/>
                        </a:rPr>
                        <a:t>Contribuciones del primer pilar</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b"/>
                      <a:r>
                        <a:rPr lang="es-PA" sz="1400" b="1" i="0" u="none" strike="noStrike" dirty="0">
                          <a:solidFill>
                            <a:srgbClr val="FFFFFF"/>
                          </a:solidFill>
                          <a:effectLst/>
                          <a:latin typeface="Arial" panose="020B0604020202020204" pitchFamily="34" charset="0"/>
                        </a:rPr>
                        <a:t>Contribuciones del segundo pilar</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b"/>
                      <a:r>
                        <a:rPr lang="es-PA" sz="1400" b="1" i="0" u="none" strike="noStrike" dirty="0">
                          <a:solidFill>
                            <a:srgbClr val="FFFFFF"/>
                          </a:solidFill>
                          <a:effectLst/>
                          <a:latin typeface="Arial" panose="020B0604020202020204" pitchFamily="34" charset="0"/>
                        </a:rPr>
                        <a:t>Contribuciones del tercer pilar</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extLst>
                  <a:ext uri="{0D108BD9-81ED-4DB2-BD59-A6C34878D82A}">
                    <a16:rowId xmlns="" xmlns:a16="http://schemas.microsoft.com/office/drawing/2014/main" val="10001"/>
                  </a:ext>
                </a:extLst>
              </a:tr>
              <a:tr h="1980108">
                <a:tc>
                  <a:txBody>
                    <a:bodyPr/>
                    <a:lstStyle/>
                    <a:p>
                      <a:pPr algn="l" rtl="0" fontAlgn="ctr"/>
                      <a:r>
                        <a:rPr lang="es-PA" sz="1400" b="0" i="0" u="none" strike="noStrike" dirty="0">
                          <a:solidFill>
                            <a:srgbClr val="000000"/>
                          </a:solidFill>
                          <a:effectLst/>
                          <a:latin typeface="Arial" panose="020B0604020202020204" pitchFamily="34" charset="0"/>
                        </a:rPr>
                        <a:t>CONEP – CAMARA DE COMERCIO.</a:t>
                      </a:r>
                    </a:p>
                  </a:txBody>
                  <a:tcPr marL="4902" marR="4902" marT="49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400" b="0" i="0" u="none" strike="noStrike" dirty="0">
                          <a:solidFill>
                            <a:srgbClr val="000000"/>
                          </a:solidFill>
                          <a:effectLst/>
                          <a:latin typeface="Arial" panose="020B0604020202020204" pitchFamily="34" charset="0"/>
                        </a:rPr>
                        <a:t> </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400" b="0" i="0" u="none" strike="noStrike" dirty="0">
                          <a:solidFill>
                            <a:srgbClr val="000000"/>
                          </a:solidFill>
                          <a:effectLst/>
                          <a:latin typeface="Arial" panose="020B0604020202020204" pitchFamily="34" charset="0"/>
                        </a:rPr>
                        <a:t> </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MX" sz="1400" b="0" i="0" u="none" strike="noStrike" dirty="0">
                          <a:solidFill>
                            <a:srgbClr val="000000"/>
                          </a:solidFill>
                          <a:effectLst/>
                          <a:latin typeface="Arial" panose="020B0604020202020204" pitchFamily="34" charset="0"/>
                        </a:rPr>
                        <a:t>Financiado por el estado, presupuestado según cálculos actuariales</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MX" sz="1400" b="0" i="0" u="none" strike="noStrike" dirty="0">
                          <a:solidFill>
                            <a:srgbClr val="000000"/>
                          </a:solidFill>
                          <a:effectLst/>
                          <a:latin typeface="Arial" panose="020B0604020202020204" pitchFamily="34" charset="0"/>
                        </a:rPr>
                        <a:t>100% de la cotización actual (13.5% + 18% del XIII Mes ) y sus rendimientos van a la cuenta de ahorro individual  -  </a:t>
                      </a:r>
                      <a:r>
                        <a:rPr lang="es-MX" sz="1400" b="0" i="0" u="none" strike="noStrike" dirty="0" smtClean="0">
                          <a:solidFill>
                            <a:srgbClr val="000000"/>
                          </a:solidFill>
                          <a:effectLst/>
                          <a:latin typeface="Arial" panose="020B0604020202020204" pitchFamily="34" charset="0"/>
                        </a:rPr>
                        <a:t>también </a:t>
                      </a:r>
                      <a:r>
                        <a:rPr lang="es-MX" sz="1400" b="0" i="0" u="none" strike="noStrike" dirty="0">
                          <a:solidFill>
                            <a:srgbClr val="000000"/>
                          </a:solidFill>
                          <a:effectLst/>
                          <a:latin typeface="Arial" panose="020B0604020202020204" pitchFamily="34" charset="0"/>
                        </a:rPr>
                        <a:t>los Bonos de reconocimiento para todos los trasladados del SEBG y del S Mixto con sus respectivos rendimientos</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MX" sz="1400" b="0" i="0" u="none" strike="noStrike" dirty="0">
                          <a:solidFill>
                            <a:srgbClr val="000000"/>
                          </a:solidFill>
                          <a:effectLst/>
                          <a:latin typeface="Arial" panose="020B0604020202020204" pitchFamily="34" charset="0"/>
                        </a:rPr>
                        <a:t>Igual que la del sistema SIACAP (Voluntario)</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980108">
                <a:tc>
                  <a:txBody>
                    <a:bodyPr/>
                    <a:lstStyle/>
                    <a:p>
                      <a:pPr algn="l" rtl="0" fontAlgn="ctr"/>
                      <a:r>
                        <a:rPr lang="es-MX" sz="1400" b="0" i="0" u="none" strike="noStrike" dirty="0">
                          <a:solidFill>
                            <a:srgbClr val="000000"/>
                          </a:solidFill>
                          <a:effectLst/>
                          <a:latin typeface="Arial" panose="020B0604020202020204" pitchFamily="34" charset="0"/>
                        </a:rPr>
                        <a:t>CONATO, COLEGIO MEDICO DE PANAMA/ASOCIACION MEDICA NACIONAL, COLEGIO NACIONAL DE FARMACEUTICOS, COMENENAL, ASOCIACION NACIONAL DE ENFERMERAS, FENAECCD Y AMOACSS</a:t>
                      </a:r>
                    </a:p>
                  </a:txBody>
                  <a:tcPr marL="4902" marR="4902" marT="49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A" sz="1400" b="0" i="0" u="none" strike="noStrike" dirty="0">
                          <a:solidFill>
                            <a:srgbClr val="000000"/>
                          </a:solidFill>
                          <a:effectLst/>
                          <a:latin typeface="Arial" panose="020B0604020202020204" pitchFamily="34" charset="0"/>
                        </a:rPr>
                        <a:t>9.25%</a:t>
                      </a:r>
                    </a:p>
                  </a:txBody>
                  <a:tcPr marL="4902" marR="4902" marT="49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A" sz="1400" b="0" i="0" u="none" strike="noStrike" dirty="0">
                          <a:solidFill>
                            <a:srgbClr val="000000"/>
                          </a:solidFill>
                          <a:effectLst/>
                          <a:latin typeface="Arial" panose="020B0604020202020204" pitchFamily="34" charset="0"/>
                        </a:rPr>
                        <a:t>4.25%</a:t>
                      </a:r>
                    </a:p>
                  </a:txBody>
                  <a:tcPr marL="4902" marR="4902" marT="49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A" sz="1400" b="0" i="0" u="none" strike="noStrike" dirty="0">
                          <a:solidFill>
                            <a:srgbClr val="000000"/>
                          </a:solidFill>
                          <a:effectLst/>
                          <a:latin typeface="Arial" panose="020B0604020202020204" pitchFamily="34" charset="0"/>
                        </a:rPr>
                        <a:t> </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A" sz="1400" b="0" i="0" u="none" strike="noStrike" dirty="0">
                          <a:solidFill>
                            <a:srgbClr val="000000"/>
                          </a:solidFill>
                          <a:effectLst/>
                          <a:latin typeface="Arial" panose="020B0604020202020204" pitchFamily="34" charset="0"/>
                        </a:rPr>
                        <a:t> </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A" sz="1400" b="0" i="0" u="none" strike="noStrike" dirty="0">
                          <a:solidFill>
                            <a:srgbClr val="000000"/>
                          </a:solidFill>
                          <a:effectLst/>
                          <a:latin typeface="Arial" panose="020B0604020202020204" pitchFamily="34" charset="0"/>
                        </a:rPr>
                        <a:t> </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992323">
                <a:tc>
                  <a:txBody>
                    <a:bodyPr/>
                    <a:lstStyle/>
                    <a:p>
                      <a:pPr algn="l" rtl="0" fontAlgn="ctr"/>
                      <a:r>
                        <a:rPr lang="es-PA" sz="1400" b="0" i="0" u="none" strike="noStrike" dirty="0">
                          <a:solidFill>
                            <a:srgbClr val="000000"/>
                          </a:solidFill>
                          <a:effectLst/>
                          <a:latin typeface="Arial" panose="020B0604020202020204" pitchFamily="34" charset="0"/>
                        </a:rPr>
                        <a:t>ANDEOP.</a:t>
                      </a:r>
                    </a:p>
                  </a:txBody>
                  <a:tcPr marL="4902" marR="4902" marT="49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Arial" panose="020B0604020202020204" pitchFamily="34" charset="0"/>
                        </a:rPr>
                        <a:t>9.25% y un aumento a los que ganen mas de B/5,000 (No indican cuanto)</a:t>
                      </a:r>
                    </a:p>
                  </a:txBody>
                  <a:tcPr marL="4902" marR="44115"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Arial" panose="020B0604020202020204" pitchFamily="34" charset="0"/>
                        </a:rPr>
                        <a:t>9.25% y un aumento a los que ganen mas de B/5,000 (No indican cuanto)</a:t>
                      </a:r>
                    </a:p>
                  </a:txBody>
                  <a:tcPr marL="4902" marR="44115"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400" b="0" i="0" u="none" strike="noStrike" dirty="0">
                          <a:solidFill>
                            <a:srgbClr val="000000"/>
                          </a:solidFill>
                          <a:effectLst/>
                          <a:latin typeface="Arial" panose="020B0604020202020204" pitchFamily="34" charset="0"/>
                        </a:rPr>
                        <a:t> </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400" b="0" i="0" u="none" strike="noStrike" dirty="0">
                          <a:solidFill>
                            <a:srgbClr val="000000"/>
                          </a:solidFill>
                          <a:effectLst/>
                          <a:latin typeface="Arial" panose="020B0604020202020204" pitchFamily="34" charset="0"/>
                        </a:rPr>
                        <a:t> </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400" b="0" i="0" u="none" strike="noStrike" dirty="0">
                          <a:solidFill>
                            <a:srgbClr val="000000"/>
                          </a:solidFill>
                          <a:effectLst/>
                          <a:latin typeface="Arial" panose="020B0604020202020204" pitchFamily="34" charset="0"/>
                        </a:rPr>
                        <a:t> </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02096">
                <a:tc>
                  <a:txBody>
                    <a:bodyPr/>
                    <a:lstStyle/>
                    <a:p>
                      <a:pPr algn="l" rtl="0" fontAlgn="ctr"/>
                      <a:r>
                        <a:rPr lang="es-PA" sz="1400" b="0" i="0" u="none" strike="noStrike" dirty="0">
                          <a:solidFill>
                            <a:srgbClr val="000000"/>
                          </a:solidFill>
                          <a:effectLst/>
                          <a:latin typeface="Arial" panose="020B0604020202020204" pitchFamily="34" charset="0"/>
                        </a:rPr>
                        <a:t>UNECEP - FAM – UNEP.</a:t>
                      </a:r>
                    </a:p>
                  </a:txBody>
                  <a:tcPr marL="4902" marR="4902" marT="49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A" sz="1400" b="0" i="0" u="none" strike="noStrike" dirty="0">
                          <a:solidFill>
                            <a:srgbClr val="000000"/>
                          </a:solidFill>
                          <a:effectLst/>
                          <a:latin typeface="Arial" panose="020B0604020202020204" pitchFamily="34" charset="0"/>
                        </a:rPr>
                        <a:t>9.25%</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A" sz="1400" b="0" i="0" u="none" strike="noStrike" dirty="0">
                          <a:solidFill>
                            <a:srgbClr val="000000"/>
                          </a:solidFill>
                          <a:effectLst/>
                          <a:latin typeface="Arial" panose="020B0604020202020204" pitchFamily="34" charset="0"/>
                        </a:rPr>
                        <a:t>7.25%</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400" b="0" i="0" u="none" strike="noStrike" dirty="0">
                          <a:solidFill>
                            <a:srgbClr val="000000"/>
                          </a:solidFill>
                          <a:effectLst/>
                          <a:latin typeface="Arial" panose="020B0604020202020204" pitchFamily="34" charset="0"/>
                        </a:rPr>
                        <a:t> </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400" b="0" i="0" u="none" strike="noStrike" dirty="0">
                          <a:solidFill>
                            <a:srgbClr val="000000"/>
                          </a:solidFill>
                          <a:effectLst/>
                          <a:latin typeface="Arial" panose="020B0604020202020204" pitchFamily="34" charset="0"/>
                        </a:rPr>
                        <a:t> </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400" b="0" i="0" u="none" strike="noStrike" dirty="0">
                          <a:solidFill>
                            <a:srgbClr val="000000"/>
                          </a:solidFill>
                          <a:effectLst/>
                          <a:latin typeface="Arial" panose="020B0604020202020204" pitchFamily="34" charset="0"/>
                        </a:rPr>
                        <a:t> </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202096">
                <a:tc>
                  <a:txBody>
                    <a:bodyPr/>
                    <a:lstStyle/>
                    <a:p>
                      <a:pPr algn="l" rtl="0" fontAlgn="ctr"/>
                      <a:r>
                        <a:rPr lang="es-PA" sz="1400" b="0" i="0" u="none" strike="noStrike" dirty="0">
                          <a:solidFill>
                            <a:srgbClr val="000000"/>
                          </a:solidFill>
                          <a:effectLst/>
                          <a:latin typeface="Arial" panose="020B0604020202020204" pitchFamily="34" charset="0"/>
                        </a:rPr>
                        <a:t>CONUSI.</a:t>
                      </a:r>
                    </a:p>
                  </a:txBody>
                  <a:tcPr marL="4902" marR="4902" marT="49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s-PA" sz="1400" b="0" i="0" u="none" strike="noStrike" dirty="0">
                          <a:solidFill>
                            <a:srgbClr val="000000"/>
                          </a:solidFill>
                          <a:effectLst/>
                          <a:latin typeface="Arial" panose="020B0604020202020204" pitchFamily="34" charset="0"/>
                        </a:rPr>
                        <a:t>9.25%</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s-PA" sz="1400" b="0" i="0" u="none" strike="noStrike" dirty="0" smtClean="0">
                          <a:solidFill>
                            <a:srgbClr val="000000"/>
                          </a:solidFill>
                          <a:effectLst/>
                          <a:latin typeface="Arial" panose="020B0604020202020204" pitchFamily="34" charset="0"/>
                        </a:rPr>
                        <a:t>Aumenta de 4.25% a 9.25</a:t>
                      </a:r>
                      <a:r>
                        <a:rPr lang="es-PA" sz="1400" b="0" i="0" u="none" strike="noStrike" dirty="0">
                          <a:solidFill>
                            <a:srgbClr val="000000"/>
                          </a:solidFill>
                          <a:effectLst/>
                          <a:latin typeface="Arial" panose="020B0604020202020204" pitchFamily="34" charset="0"/>
                        </a:rPr>
                        <a:t>%</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s-PA" sz="1400" b="0" i="0" u="none" strike="noStrike" dirty="0">
                          <a:solidFill>
                            <a:srgbClr val="000000"/>
                          </a:solidFill>
                          <a:effectLst/>
                          <a:latin typeface="Arial" panose="020B0604020202020204" pitchFamily="34" charset="0"/>
                        </a:rPr>
                        <a:t> </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400" b="0" i="0" u="none" strike="noStrike" dirty="0">
                          <a:solidFill>
                            <a:srgbClr val="000000"/>
                          </a:solidFill>
                          <a:effectLst/>
                          <a:latin typeface="Arial" panose="020B0604020202020204" pitchFamily="34" charset="0"/>
                        </a:rPr>
                        <a:t> </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400" b="0" i="0" u="none" strike="noStrike" dirty="0">
                          <a:solidFill>
                            <a:srgbClr val="000000"/>
                          </a:solidFill>
                          <a:effectLst/>
                          <a:latin typeface="Arial" panose="020B0604020202020204" pitchFamily="34" charset="0"/>
                        </a:rPr>
                        <a:t> </a:t>
                      </a:r>
                    </a:p>
                  </a:txBody>
                  <a:tcPr marL="4902" marR="4902" marT="49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33124025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descr="Trámites CSS">
            <a:extLst>
              <a:ext uri="{FF2B5EF4-FFF2-40B4-BE49-F238E27FC236}">
                <a16:creationId xmlns="" xmlns:a16="http://schemas.microsoft.com/office/drawing/2014/main" id="{E10AD543-74F6-4E48-A4B9-6E4D0F98B6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01120" y="78378"/>
            <a:ext cx="605246" cy="5926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Tabla 5"/>
          <p:cNvGraphicFramePr>
            <a:graphicFrameLocks noGrp="1"/>
          </p:cNvGraphicFramePr>
          <p:nvPr>
            <p:extLst>
              <p:ext uri="{D42A27DB-BD31-4B8C-83A1-F6EECF244321}">
                <p14:modId xmlns:p14="http://schemas.microsoft.com/office/powerpoint/2010/main" val="4224352211"/>
              </p:ext>
            </p:extLst>
          </p:nvPr>
        </p:nvGraphicFramePr>
        <p:xfrm>
          <a:off x="824416" y="243962"/>
          <a:ext cx="10654146" cy="6325642"/>
        </p:xfrm>
        <a:graphic>
          <a:graphicData uri="http://schemas.openxmlformats.org/drawingml/2006/table">
            <a:tbl>
              <a:tblPr/>
              <a:tblGrid>
                <a:gridCol w="1662546">
                  <a:extLst>
                    <a:ext uri="{9D8B030D-6E8A-4147-A177-3AD203B41FA5}">
                      <a16:colId xmlns="" xmlns:a16="http://schemas.microsoft.com/office/drawing/2014/main" val="20000"/>
                    </a:ext>
                  </a:extLst>
                </a:gridCol>
                <a:gridCol w="4659143">
                  <a:extLst>
                    <a:ext uri="{9D8B030D-6E8A-4147-A177-3AD203B41FA5}">
                      <a16:colId xmlns="" xmlns:a16="http://schemas.microsoft.com/office/drawing/2014/main" val="20001"/>
                    </a:ext>
                  </a:extLst>
                </a:gridCol>
                <a:gridCol w="2747412">
                  <a:extLst>
                    <a:ext uri="{9D8B030D-6E8A-4147-A177-3AD203B41FA5}">
                      <a16:colId xmlns="" xmlns:a16="http://schemas.microsoft.com/office/drawing/2014/main" val="20002"/>
                    </a:ext>
                  </a:extLst>
                </a:gridCol>
                <a:gridCol w="1585045">
                  <a:extLst>
                    <a:ext uri="{9D8B030D-6E8A-4147-A177-3AD203B41FA5}">
                      <a16:colId xmlns="" xmlns:a16="http://schemas.microsoft.com/office/drawing/2014/main" val="20003"/>
                    </a:ext>
                  </a:extLst>
                </a:gridCol>
              </a:tblGrid>
              <a:tr h="542459">
                <a:tc>
                  <a:txBody>
                    <a:bodyPr/>
                    <a:lstStyle/>
                    <a:p>
                      <a:pPr algn="l" fontAlgn="b"/>
                      <a:r>
                        <a:rPr lang="es-PA" sz="1200" b="1" i="0" u="none" strike="noStrike" dirty="0">
                          <a:solidFill>
                            <a:srgbClr val="FFFFFF"/>
                          </a:solidFill>
                          <a:effectLst/>
                          <a:latin typeface="Arial" panose="020B0604020202020204" pitchFamily="34" charset="0"/>
                        </a:rPr>
                        <a:t> </a:t>
                      </a: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b"/>
                      <a:r>
                        <a:rPr lang="es-PA" sz="1200" b="1" i="0" u="none" strike="noStrike" dirty="0">
                          <a:solidFill>
                            <a:srgbClr val="FFFFFF"/>
                          </a:solidFill>
                          <a:effectLst/>
                          <a:latin typeface="Arial" panose="020B0604020202020204" pitchFamily="34" charset="0"/>
                        </a:rPr>
                        <a:t>Varios parámetros de suficiencia</a:t>
                      </a: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b"/>
                      <a:r>
                        <a:rPr lang="es-MX" sz="1200" b="1" i="0" u="none" strike="noStrike" dirty="0">
                          <a:solidFill>
                            <a:srgbClr val="FFFFFF"/>
                          </a:solidFill>
                          <a:effectLst/>
                          <a:latin typeface="Arial" panose="020B0604020202020204" pitchFamily="34" charset="0"/>
                        </a:rPr>
                        <a:t>Monto de reformas propuestas y otros ingresos</a:t>
                      </a: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b"/>
                      <a:r>
                        <a:rPr lang="es-PA" sz="1200" b="1" i="0" u="none" strike="noStrike" dirty="0">
                          <a:solidFill>
                            <a:srgbClr val="FFFFFF"/>
                          </a:solidFill>
                          <a:effectLst/>
                          <a:latin typeface="Arial" panose="020B0604020202020204" pitchFamily="34" charset="0"/>
                        </a:rPr>
                        <a:t>Flujo del Sistema</a:t>
                      </a: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extLst>
                  <a:ext uri="{0D108BD9-81ED-4DB2-BD59-A6C34878D82A}">
                    <a16:rowId xmlns="" xmlns:a16="http://schemas.microsoft.com/office/drawing/2014/main" val="10000"/>
                  </a:ext>
                </a:extLst>
              </a:tr>
              <a:tr h="221650">
                <a:tc rowSpan="7">
                  <a:txBody>
                    <a:bodyPr/>
                    <a:lstStyle/>
                    <a:p>
                      <a:pPr algn="ctr" rtl="0" fontAlgn="ctr"/>
                      <a:r>
                        <a:rPr lang="es-PA" sz="1200" b="0" i="0" u="none" strike="noStrike" dirty="0">
                          <a:solidFill>
                            <a:srgbClr val="000000"/>
                          </a:solidFill>
                          <a:effectLst/>
                          <a:latin typeface="Arial" panose="020B0604020202020204" pitchFamily="34" charset="0"/>
                        </a:rPr>
                        <a:t>CONEP – CAMARA DE COMERCIO.</a:t>
                      </a:r>
                    </a:p>
                  </a:txBody>
                  <a:tcPr marL="5833" marR="5833" marT="5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MX" sz="1200" b="0" i="0" u="none" strike="noStrike" dirty="0">
                          <a:solidFill>
                            <a:srgbClr val="000000"/>
                          </a:solidFill>
                          <a:effectLst/>
                          <a:latin typeface="Arial" panose="020B0604020202020204" pitchFamily="34" charset="0"/>
                        </a:rPr>
                        <a:t>Obteniendo la pensión como resultado del ahorro individual</a:t>
                      </a: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7">
                  <a:txBody>
                    <a:bodyPr/>
                    <a:lstStyle/>
                    <a:p>
                      <a:pPr algn="r" fontAlgn="ctr"/>
                      <a:r>
                        <a:rPr lang="es-MX" sz="1200" b="0" i="0" u="none" strike="noStrike" dirty="0">
                          <a:solidFill>
                            <a:srgbClr val="000000"/>
                          </a:solidFill>
                          <a:effectLst/>
                          <a:latin typeface="Arial" panose="020B0604020202020204" pitchFamily="34" charset="0"/>
                        </a:rPr>
                        <a:t>Los resultados se encuentran en el Informe Actuarial CSS 2019 y Respuesta a nota CONEP CSS-CT-IVM-063 2021 del 21 de agosto 2021</a:t>
                      </a:r>
                    </a:p>
                  </a:txBody>
                  <a:tcPr marL="5833" marR="5833" marT="5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7">
                  <a:txBody>
                    <a:bodyPr/>
                    <a:lstStyle/>
                    <a:p>
                      <a:pPr algn="ctr" fontAlgn="ctr"/>
                      <a:r>
                        <a:rPr lang="es-MX" sz="1200" b="0" i="0" u="none" strike="noStrike" dirty="0">
                          <a:solidFill>
                            <a:srgbClr val="000000"/>
                          </a:solidFill>
                          <a:effectLst/>
                          <a:latin typeface="Arial" panose="020B0604020202020204" pitchFamily="34" charset="0"/>
                        </a:rPr>
                        <a:t>Sostenible de acuerdo a estudios actuariales 2019</a:t>
                      </a:r>
                    </a:p>
                  </a:txBody>
                  <a:tcPr marL="5833" marR="5833" marT="5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1650">
                <a:tc vMerge="1">
                  <a:txBody>
                    <a:bodyPr/>
                    <a:lstStyle/>
                    <a:p>
                      <a:endParaRPr lang="es-PA"/>
                    </a:p>
                  </a:txBody>
                  <a:tcPr/>
                </a:tc>
                <a:tc>
                  <a:txBody>
                    <a:bodyPr/>
                    <a:lstStyle/>
                    <a:p>
                      <a:pPr algn="l" fontAlgn="b"/>
                      <a:r>
                        <a:rPr lang="es-MX" sz="1200" b="0" i="0" u="none" strike="noStrike" dirty="0">
                          <a:solidFill>
                            <a:srgbClr val="000000"/>
                          </a:solidFill>
                          <a:effectLst/>
                          <a:latin typeface="Arial" panose="020B0604020202020204" pitchFamily="34" charset="0"/>
                        </a:rPr>
                        <a:t>- Ahorro individual genera pensión más dignas + tiempo + ahorro</a:t>
                      </a: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tc vMerge="1">
                  <a:txBody>
                    <a:bodyPr/>
                    <a:lstStyle/>
                    <a:p>
                      <a:endParaRPr lang="es-PA"/>
                    </a:p>
                  </a:txBody>
                  <a:tcPr/>
                </a:tc>
                <a:extLst>
                  <a:ext uri="{0D108BD9-81ED-4DB2-BD59-A6C34878D82A}">
                    <a16:rowId xmlns="" xmlns:a16="http://schemas.microsoft.com/office/drawing/2014/main" val="10002"/>
                  </a:ext>
                </a:extLst>
              </a:tr>
              <a:tr h="221650">
                <a:tc vMerge="1">
                  <a:txBody>
                    <a:bodyPr/>
                    <a:lstStyle/>
                    <a:p>
                      <a:endParaRPr lang="es-PA"/>
                    </a:p>
                  </a:txBody>
                  <a:tcPr/>
                </a:tc>
                <a:tc>
                  <a:txBody>
                    <a:bodyPr/>
                    <a:lstStyle/>
                    <a:p>
                      <a:pPr algn="l" fontAlgn="b"/>
                      <a:r>
                        <a:rPr lang="es-MX" sz="1200" b="0" i="0" u="none" strike="noStrike" dirty="0">
                          <a:solidFill>
                            <a:srgbClr val="000000"/>
                          </a:solidFill>
                          <a:effectLst/>
                          <a:latin typeface="Arial" panose="020B0604020202020204" pitchFamily="34" charset="0"/>
                        </a:rPr>
                        <a:t>- Rendimientos adicionales por inversión manejadas</a:t>
                      </a: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tc vMerge="1">
                  <a:txBody>
                    <a:bodyPr/>
                    <a:lstStyle/>
                    <a:p>
                      <a:endParaRPr lang="es-PA"/>
                    </a:p>
                  </a:txBody>
                  <a:tcPr/>
                </a:tc>
                <a:extLst>
                  <a:ext uri="{0D108BD9-81ED-4DB2-BD59-A6C34878D82A}">
                    <a16:rowId xmlns="" xmlns:a16="http://schemas.microsoft.com/office/drawing/2014/main" val="10003"/>
                  </a:ext>
                </a:extLst>
              </a:tr>
              <a:tr h="221650">
                <a:tc vMerge="1">
                  <a:txBody>
                    <a:bodyPr/>
                    <a:lstStyle/>
                    <a:p>
                      <a:endParaRPr lang="es-PA"/>
                    </a:p>
                  </a:txBody>
                  <a:tcPr/>
                </a:tc>
                <a:tc>
                  <a:txBody>
                    <a:bodyPr/>
                    <a:lstStyle/>
                    <a:p>
                      <a:pPr algn="l" fontAlgn="b"/>
                      <a:r>
                        <a:rPr lang="es-MX" sz="1200" b="0" i="0" u="none" strike="noStrike" dirty="0">
                          <a:solidFill>
                            <a:srgbClr val="000000"/>
                          </a:solidFill>
                          <a:effectLst/>
                          <a:latin typeface="Arial" panose="020B0604020202020204" pitchFamily="34" charset="0"/>
                        </a:rPr>
                        <a:t>- Un solo pilar donde se cotice el 15% de la cuota obrero patronal</a:t>
                      </a: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tc vMerge="1">
                  <a:txBody>
                    <a:bodyPr/>
                    <a:lstStyle/>
                    <a:p>
                      <a:endParaRPr lang="es-PA"/>
                    </a:p>
                  </a:txBody>
                  <a:tcPr/>
                </a:tc>
                <a:extLst>
                  <a:ext uri="{0D108BD9-81ED-4DB2-BD59-A6C34878D82A}">
                    <a16:rowId xmlns="" xmlns:a16="http://schemas.microsoft.com/office/drawing/2014/main" val="10004"/>
                  </a:ext>
                </a:extLst>
              </a:tr>
              <a:tr h="221650">
                <a:tc vMerge="1">
                  <a:txBody>
                    <a:bodyPr/>
                    <a:lstStyle/>
                    <a:p>
                      <a:endParaRPr lang="es-PA"/>
                    </a:p>
                  </a:txBody>
                  <a:tcPr/>
                </a:tc>
                <a:tc>
                  <a:txBody>
                    <a:bodyPr/>
                    <a:lstStyle/>
                    <a:p>
                      <a:pPr algn="l" fontAlgn="b"/>
                      <a:r>
                        <a:rPr lang="es-MX" sz="1200" b="0" i="0" u="none" strike="noStrike" dirty="0">
                          <a:solidFill>
                            <a:srgbClr val="000000"/>
                          </a:solidFill>
                          <a:effectLst/>
                          <a:latin typeface="Arial" panose="020B0604020202020204" pitchFamily="34" charset="0"/>
                        </a:rPr>
                        <a:t>- Para solventar el ahorro del primer pilar + del SEBD dará Bono de reconocimiento</a:t>
                      </a: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tc vMerge="1">
                  <a:txBody>
                    <a:bodyPr/>
                    <a:lstStyle/>
                    <a:p>
                      <a:endParaRPr lang="es-PA"/>
                    </a:p>
                  </a:txBody>
                  <a:tcPr/>
                </a:tc>
                <a:extLst>
                  <a:ext uri="{0D108BD9-81ED-4DB2-BD59-A6C34878D82A}">
                    <a16:rowId xmlns="" xmlns:a16="http://schemas.microsoft.com/office/drawing/2014/main" val="10005"/>
                  </a:ext>
                </a:extLst>
              </a:tr>
              <a:tr h="221650">
                <a:tc vMerge="1">
                  <a:txBody>
                    <a:bodyPr/>
                    <a:lstStyle/>
                    <a:p>
                      <a:endParaRPr lang="es-PA"/>
                    </a:p>
                  </a:txBody>
                  <a:tcPr/>
                </a:tc>
                <a:tc>
                  <a:txBody>
                    <a:bodyPr/>
                    <a:lstStyle/>
                    <a:p>
                      <a:pPr algn="l" fontAlgn="b"/>
                      <a:r>
                        <a:rPr lang="es-MX" sz="1200" b="0" i="0" u="none" strike="noStrike" dirty="0">
                          <a:solidFill>
                            <a:srgbClr val="000000"/>
                          </a:solidFill>
                          <a:effectLst/>
                          <a:latin typeface="Arial" panose="020B0604020202020204" pitchFamily="34" charset="0"/>
                        </a:rPr>
                        <a:t>- Suma de aportes y rendimientos + cuotas y rendimiento futuro</a:t>
                      </a: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tc vMerge="1">
                  <a:txBody>
                    <a:bodyPr/>
                    <a:lstStyle/>
                    <a:p>
                      <a:endParaRPr lang="es-PA"/>
                    </a:p>
                  </a:txBody>
                  <a:tcPr/>
                </a:tc>
                <a:extLst>
                  <a:ext uri="{0D108BD9-81ED-4DB2-BD59-A6C34878D82A}">
                    <a16:rowId xmlns="" xmlns:a16="http://schemas.microsoft.com/office/drawing/2014/main" val="10006"/>
                  </a:ext>
                </a:extLst>
              </a:tr>
              <a:tr h="221650">
                <a:tc vMerge="1">
                  <a:txBody>
                    <a:bodyPr/>
                    <a:lstStyle/>
                    <a:p>
                      <a:endParaRPr lang="es-PA"/>
                    </a:p>
                  </a:txBody>
                  <a:tcPr/>
                </a:tc>
                <a:tc>
                  <a:txBody>
                    <a:bodyPr/>
                    <a:lstStyle/>
                    <a:p>
                      <a:pPr algn="l" fontAlgn="b"/>
                      <a:r>
                        <a:rPr lang="es-MX" sz="1200" b="0" i="0" u="none" strike="noStrike" dirty="0">
                          <a:solidFill>
                            <a:srgbClr val="000000"/>
                          </a:solidFill>
                          <a:effectLst/>
                          <a:latin typeface="Arial" panose="020B0604020202020204" pitchFamily="34" charset="0"/>
                        </a:rPr>
                        <a:t>- El Estado debe dar el subsidio para los pensionados vigentes (no dice cuanto es)</a:t>
                      </a: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tc vMerge="1">
                  <a:txBody>
                    <a:bodyPr/>
                    <a:lstStyle/>
                    <a:p>
                      <a:endParaRPr lang="es-PA"/>
                    </a:p>
                  </a:txBody>
                  <a:tcPr/>
                </a:tc>
                <a:extLst>
                  <a:ext uri="{0D108BD9-81ED-4DB2-BD59-A6C34878D82A}">
                    <a16:rowId xmlns="" xmlns:a16="http://schemas.microsoft.com/office/drawing/2014/main" val="10007"/>
                  </a:ext>
                </a:extLst>
              </a:tr>
              <a:tr h="116658">
                <a:tc rowSpan="10">
                  <a:txBody>
                    <a:bodyPr/>
                    <a:lstStyle/>
                    <a:p>
                      <a:pPr algn="ctr" fontAlgn="ctr"/>
                      <a:r>
                        <a:rPr lang="es-PA" sz="1200" b="0" i="0" u="none" strike="noStrike" dirty="0" smtClean="0">
                          <a:solidFill>
                            <a:srgbClr val="000000"/>
                          </a:solidFill>
                          <a:effectLst/>
                          <a:latin typeface="Arial" panose="020B0604020202020204" pitchFamily="34" charset="0"/>
                        </a:rPr>
                        <a:t>CONATO </a:t>
                      </a:r>
                      <a:r>
                        <a:rPr lang="es-PA" sz="1200" b="0" i="0" u="none" strike="noStrike" dirty="0">
                          <a:solidFill>
                            <a:srgbClr val="000000"/>
                          </a:solidFill>
                          <a:effectLst/>
                          <a:latin typeface="Arial" panose="020B0604020202020204" pitchFamily="34" charset="0"/>
                        </a:rPr>
                        <a:t>Y </a:t>
                      </a:r>
                      <a:r>
                        <a:rPr lang="es-PA" sz="1200" b="0" i="0" u="none" strike="noStrike" dirty="0" smtClean="0">
                          <a:solidFill>
                            <a:srgbClr val="000000"/>
                          </a:solidFill>
                          <a:effectLst/>
                          <a:latin typeface="Arial" panose="020B0604020202020204" pitchFamily="34" charset="0"/>
                        </a:rPr>
                        <a:t>ANEP  </a:t>
                      </a:r>
                      <a:endParaRPr lang="es-PA" sz="1200" b="0" i="0" u="none" strike="noStrike" dirty="0">
                        <a:solidFill>
                          <a:srgbClr val="000000"/>
                        </a:solidFill>
                        <a:effectLst/>
                        <a:latin typeface="Arial" panose="020B0604020202020204" pitchFamily="34" charset="0"/>
                      </a:endParaRPr>
                    </a:p>
                  </a:txBody>
                  <a:tcPr marL="5833" marR="5833" marT="5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s-PA" sz="1200" b="0" i="0" u="none" strike="noStrike" dirty="0">
                          <a:solidFill>
                            <a:srgbClr val="000000"/>
                          </a:solidFill>
                          <a:effectLst/>
                          <a:latin typeface="Arial" panose="020B0604020202020204" pitchFamily="34" charset="0"/>
                        </a:rPr>
                        <a:t>Aumento de </a:t>
                      </a:r>
                      <a:r>
                        <a:rPr lang="es-PA" sz="1200" b="0" i="0" u="none" strike="noStrike" dirty="0" smtClean="0">
                          <a:solidFill>
                            <a:srgbClr val="000000"/>
                          </a:solidFill>
                          <a:effectLst/>
                          <a:latin typeface="Arial" panose="020B0604020202020204" pitchFamily="34" charset="0"/>
                        </a:rPr>
                        <a:t>2</a:t>
                      </a:r>
                      <a:r>
                        <a:rPr lang="es-PA" sz="1200" b="0" i="0" u="none" strike="noStrike" baseline="0" dirty="0" smtClean="0">
                          <a:solidFill>
                            <a:srgbClr val="000000"/>
                          </a:solidFill>
                          <a:effectLst/>
                          <a:latin typeface="Arial" panose="020B0604020202020204" pitchFamily="34" charset="0"/>
                        </a:rPr>
                        <a:t> puntos</a:t>
                      </a:r>
                      <a:r>
                        <a:rPr lang="es-PA" sz="1200" b="0" i="0" u="none" strike="noStrike" dirty="0" smtClean="0">
                          <a:solidFill>
                            <a:srgbClr val="000000"/>
                          </a:solidFill>
                          <a:effectLst/>
                          <a:latin typeface="Arial" panose="020B0604020202020204" pitchFamily="34" charset="0"/>
                        </a:rPr>
                        <a:t> </a:t>
                      </a:r>
                      <a:r>
                        <a:rPr lang="es-PA" sz="1200" b="0" i="0" u="none" strike="noStrike" dirty="0">
                          <a:solidFill>
                            <a:srgbClr val="000000"/>
                          </a:solidFill>
                          <a:effectLst/>
                          <a:latin typeface="Arial" panose="020B0604020202020204" pitchFamily="34" charset="0"/>
                        </a:rPr>
                        <a:t>de rentabilidad de </a:t>
                      </a:r>
                      <a:r>
                        <a:rPr lang="es-PA" sz="1200" b="0" i="0" u="none" strike="noStrike" dirty="0" smtClean="0">
                          <a:solidFill>
                            <a:srgbClr val="000000"/>
                          </a:solidFill>
                          <a:effectLst/>
                          <a:latin typeface="Arial" panose="020B0604020202020204" pitchFamily="34" charset="0"/>
                        </a:rPr>
                        <a:t>Reservas del</a:t>
                      </a:r>
                      <a:r>
                        <a:rPr lang="es-PA" sz="1200" b="0" i="0" u="none" strike="noStrike" baseline="0" dirty="0" smtClean="0">
                          <a:solidFill>
                            <a:srgbClr val="000000"/>
                          </a:solidFill>
                          <a:effectLst/>
                          <a:latin typeface="Arial" panose="020B0604020202020204" pitchFamily="34" charset="0"/>
                        </a:rPr>
                        <a:t> 4% al</a:t>
                      </a:r>
                      <a:r>
                        <a:rPr lang="es-PA" sz="1200" b="0" i="0" u="none" strike="noStrike" dirty="0" smtClean="0">
                          <a:solidFill>
                            <a:srgbClr val="000000"/>
                          </a:solidFill>
                          <a:effectLst/>
                          <a:latin typeface="Arial" panose="020B0604020202020204" pitchFamily="34" charset="0"/>
                        </a:rPr>
                        <a:t> </a:t>
                      </a:r>
                      <a:r>
                        <a:rPr lang="es-PA" sz="1200" b="0" i="0" u="none" strike="noStrike" dirty="0">
                          <a:solidFill>
                            <a:srgbClr val="000000"/>
                          </a:solidFill>
                          <a:effectLst/>
                          <a:latin typeface="Arial" panose="020B0604020202020204" pitchFamily="34" charset="0"/>
                        </a:rPr>
                        <a:t>6</a:t>
                      </a:r>
                      <a:r>
                        <a:rPr lang="es-PA" sz="1200" b="0" i="0" u="none" strike="noStrike" dirty="0" smtClean="0">
                          <a:solidFill>
                            <a:srgbClr val="000000"/>
                          </a:solidFill>
                          <a:effectLst/>
                          <a:latin typeface="Arial" panose="020B0604020202020204" pitchFamily="34" charset="0"/>
                        </a:rPr>
                        <a:t>% Rendimiento anual de las reserva (CSS-2023) (OIT, 2022)</a:t>
                      </a:r>
                      <a:endParaRPr lang="es-PA" sz="1200" b="0" i="0" u="none" strike="noStrike" dirty="0">
                        <a:solidFill>
                          <a:srgbClr val="000000"/>
                        </a:solidFill>
                        <a:effectLst/>
                        <a:latin typeface="Arial" panose="020B0604020202020204" pitchFamily="34" charset="0"/>
                      </a:endParaRP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s-PA" sz="1200" b="0" i="0" u="none" strike="noStrike" dirty="0">
                          <a:solidFill>
                            <a:srgbClr val="000000"/>
                          </a:solidFill>
                          <a:effectLst/>
                          <a:latin typeface="Arial" panose="020B0604020202020204" pitchFamily="34" charset="0"/>
                        </a:rPr>
                        <a:t>129.00 </a:t>
                      </a:r>
                      <a:r>
                        <a:rPr lang="es-PA" sz="1200" b="0" i="0" u="none" strike="noStrike" dirty="0" smtClean="0">
                          <a:solidFill>
                            <a:srgbClr val="000000"/>
                          </a:solidFill>
                          <a:effectLst/>
                          <a:latin typeface="Arial" panose="020B0604020202020204" pitchFamily="34" charset="0"/>
                        </a:rPr>
                        <a:t>millones – </a:t>
                      </a:r>
                      <a:endParaRPr lang="es-PA" sz="1200" b="0" i="0" u="none" strike="noStrike" dirty="0">
                        <a:solidFill>
                          <a:srgbClr val="000000"/>
                        </a:solidFill>
                        <a:effectLst/>
                        <a:latin typeface="Arial" panose="020B0604020202020204" pitchFamily="34" charset="0"/>
                      </a:endParaRP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10">
                  <a:txBody>
                    <a:bodyPr/>
                    <a:lstStyle/>
                    <a:p>
                      <a:pPr algn="ctr" fontAlgn="ctr"/>
                      <a:r>
                        <a:rPr lang="es-PA" sz="1200" b="0" i="0" u="none" strike="noStrike" dirty="0" smtClean="0">
                          <a:solidFill>
                            <a:srgbClr val="000000"/>
                          </a:solidFill>
                          <a:effectLst/>
                          <a:latin typeface="Arial" panose="020B0604020202020204" pitchFamily="34" charset="0"/>
                        </a:rPr>
                        <a:t>Se</a:t>
                      </a:r>
                      <a:r>
                        <a:rPr lang="es-PA" sz="1200" b="0" i="0" u="none" strike="noStrike" baseline="0" dirty="0" smtClean="0">
                          <a:solidFill>
                            <a:srgbClr val="000000"/>
                          </a:solidFill>
                          <a:effectLst/>
                          <a:latin typeface="Arial" panose="020B0604020202020204" pitchFamily="34" charset="0"/>
                        </a:rPr>
                        <a:t> solicito apoyo actuarial de OIT para correr nuevos escenarios incorporando las variables propuestas</a:t>
                      </a:r>
                      <a:endParaRPr lang="es-PA" sz="1200" b="0" i="0" u="none" strike="noStrike" dirty="0">
                        <a:solidFill>
                          <a:srgbClr val="000000"/>
                        </a:solidFill>
                        <a:effectLst/>
                        <a:latin typeface="Arial" panose="020B0604020202020204" pitchFamily="34" charset="0"/>
                      </a:endParaRPr>
                    </a:p>
                  </a:txBody>
                  <a:tcPr marL="5833" marR="5833" marT="58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10008"/>
                  </a:ext>
                </a:extLst>
              </a:tr>
              <a:tr h="349974">
                <a:tc vMerge="1">
                  <a:txBody>
                    <a:bodyPr/>
                    <a:lstStyle/>
                    <a:p>
                      <a:endParaRPr lang="es-PA"/>
                    </a:p>
                  </a:txBody>
                  <a:tcPr/>
                </a:tc>
                <a:tc>
                  <a:txBody>
                    <a:bodyPr/>
                    <a:lstStyle/>
                    <a:p>
                      <a:pPr algn="l" fontAlgn="b"/>
                      <a:r>
                        <a:rPr lang="es-MX" sz="1200" b="1" i="0" u="none" strike="noStrike" dirty="0">
                          <a:solidFill>
                            <a:srgbClr val="000000"/>
                          </a:solidFill>
                          <a:effectLst/>
                          <a:latin typeface="Arial" panose="020B0604020202020204" pitchFamily="34" charset="0"/>
                        </a:rPr>
                        <a:t>Aumento </a:t>
                      </a:r>
                      <a:r>
                        <a:rPr lang="es-MX" sz="1200" b="1" i="0" u="none" strike="noStrike" dirty="0" smtClean="0">
                          <a:solidFill>
                            <a:srgbClr val="000000"/>
                          </a:solidFill>
                          <a:effectLst/>
                          <a:latin typeface="Arial" panose="020B0604020202020204" pitchFamily="34" charset="0"/>
                        </a:rPr>
                        <a:t>del</a:t>
                      </a:r>
                      <a:r>
                        <a:rPr lang="es-MX" sz="1200" b="1" i="0" u="none" strike="noStrike" baseline="0" dirty="0" smtClean="0">
                          <a:solidFill>
                            <a:srgbClr val="000000"/>
                          </a:solidFill>
                          <a:effectLst/>
                          <a:latin typeface="Arial" panose="020B0604020202020204" pitchFamily="34" charset="0"/>
                        </a:rPr>
                        <a:t> gasto público en pensiones no menor al 2% del PIB </a:t>
                      </a:r>
                      <a:r>
                        <a:rPr lang="es-PA" sz="1200" b="0" i="0" u="none" strike="noStrike" dirty="0" smtClean="0">
                          <a:solidFill>
                            <a:srgbClr val="000000"/>
                          </a:solidFill>
                          <a:effectLst/>
                          <a:latin typeface="Arial" panose="020B0604020202020204" pitchFamily="34" charset="0"/>
                        </a:rPr>
                        <a:t>-</a:t>
                      </a:r>
                      <a:r>
                        <a:rPr lang="es-PA" sz="1200" b="0" i="0" u="none" strike="noStrike" baseline="0" dirty="0" smtClean="0">
                          <a:solidFill>
                            <a:srgbClr val="000000"/>
                          </a:solidFill>
                          <a:effectLst/>
                          <a:latin typeface="Arial" panose="020B0604020202020204" pitchFamily="34" charset="0"/>
                        </a:rPr>
                        <a:t> </a:t>
                      </a:r>
                      <a:r>
                        <a:rPr lang="es-PA" sz="1200" b="0" i="0" u="none" strike="noStrike" dirty="0" smtClean="0">
                          <a:solidFill>
                            <a:srgbClr val="000000"/>
                          </a:solidFill>
                          <a:effectLst/>
                          <a:latin typeface="Arial" panose="020B0604020202020204" pitchFamily="34" charset="0"/>
                        </a:rPr>
                        <a:t>Recaudación</a:t>
                      </a:r>
                      <a:r>
                        <a:rPr lang="es-PA" sz="1200" b="0" i="0" u="none" strike="noStrike" baseline="0" dirty="0" smtClean="0">
                          <a:solidFill>
                            <a:srgbClr val="000000"/>
                          </a:solidFill>
                          <a:effectLst/>
                          <a:latin typeface="Arial" panose="020B0604020202020204" pitchFamily="34" charset="0"/>
                        </a:rPr>
                        <a:t> del 20% de evasión tributaria anual jurídica e ITBMS (DGI-MEF,2022</a:t>
                      </a:r>
                      <a:r>
                        <a:rPr lang="es-PA" sz="1200" b="1" i="0" u="none" strike="noStrike" baseline="0" dirty="0" smtClean="0">
                          <a:solidFill>
                            <a:srgbClr val="000000"/>
                          </a:solidFill>
                          <a:effectLst/>
                          <a:latin typeface="Arial" panose="020B0604020202020204" pitchFamily="34" charset="0"/>
                        </a:rPr>
                        <a:t>)</a:t>
                      </a:r>
                      <a:endParaRPr lang="es-MX" sz="1200" b="1" i="0" u="none" strike="noStrike" dirty="0">
                        <a:solidFill>
                          <a:srgbClr val="000000"/>
                        </a:solidFill>
                        <a:effectLst/>
                        <a:latin typeface="Arial" panose="020B0604020202020204" pitchFamily="34" charset="0"/>
                      </a:endParaRP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s-PA" sz="1200" b="1" i="0" u="none" strike="noStrike" dirty="0">
                          <a:solidFill>
                            <a:srgbClr val="000000"/>
                          </a:solidFill>
                          <a:effectLst/>
                          <a:latin typeface="Arial" panose="020B0604020202020204" pitchFamily="34" charset="0"/>
                        </a:rPr>
                        <a:t>1,737.70 </a:t>
                      </a:r>
                      <a:r>
                        <a:rPr lang="es-PA" sz="1200" b="1" i="0" u="none" strike="noStrike" dirty="0" smtClean="0">
                          <a:solidFill>
                            <a:srgbClr val="000000"/>
                          </a:solidFill>
                          <a:effectLst/>
                          <a:latin typeface="Arial" panose="020B0604020202020204" pitchFamily="34" charset="0"/>
                        </a:rPr>
                        <a:t>millones</a:t>
                      </a:r>
                      <a:endParaRPr lang="es-PA" sz="1200" b="1" i="0" u="none" strike="noStrike" dirty="0">
                        <a:solidFill>
                          <a:srgbClr val="000000"/>
                        </a:solidFill>
                        <a:effectLst/>
                        <a:latin typeface="Arial" panose="020B0604020202020204" pitchFamily="34" charset="0"/>
                      </a:endParaRP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es-PA"/>
                    </a:p>
                  </a:txBody>
                  <a:tcPr/>
                </a:tc>
                <a:extLst>
                  <a:ext uri="{0D108BD9-81ED-4DB2-BD59-A6C34878D82A}">
                    <a16:rowId xmlns="" xmlns:a16="http://schemas.microsoft.com/office/drawing/2014/main" val="10009"/>
                  </a:ext>
                </a:extLst>
              </a:tr>
              <a:tr h="227483">
                <a:tc vMerge="1">
                  <a:txBody>
                    <a:bodyPr/>
                    <a:lstStyle/>
                    <a:p>
                      <a:endParaRPr lang="es-PA"/>
                    </a:p>
                  </a:txBody>
                  <a:tcPr/>
                </a:tc>
                <a:tc>
                  <a:txBody>
                    <a:bodyPr/>
                    <a:lstStyle/>
                    <a:p>
                      <a:pPr algn="l" fontAlgn="b"/>
                      <a:r>
                        <a:rPr lang="es-MX" sz="1200" b="0" i="0" u="none" strike="noStrike" dirty="0" smtClean="0">
                          <a:solidFill>
                            <a:srgbClr val="000000"/>
                          </a:solidFill>
                          <a:effectLst/>
                          <a:latin typeface="Arial" panose="020B0604020202020204" pitchFamily="34" charset="0"/>
                        </a:rPr>
                        <a:t>Recuperación </a:t>
                      </a:r>
                      <a:r>
                        <a:rPr lang="es-MX" sz="1200" b="0" i="0" u="none" strike="noStrike" dirty="0">
                          <a:solidFill>
                            <a:srgbClr val="000000"/>
                          </a:solidFill>
                          <a:effectLst/>
                          <a:latin typeface="Arial" panose="020B0604020202020204" pitchFamily="34" charset="0"/>
                        </a:rPr>
                        <a:t>del 80% </a:t>
                      </a:r>
                      <a:r>
                        <a:rPr lang="es-MX" sz="1200" b="0" i="0" u="none" strike="noStrike" dirty="0" smtClean="0">
                          <a:solidFill>
                            <a:srgbClr val="000000"/>
                          </a:solidFill>
                          <a:effectLst/>
                          <a:latin typeface="Arial" panose="020B0604020202020204" pitchFamily="34" charset="0"/>
                        </a:rPr>
                        <a:t>de la evasión de informales en empresas formales.</a:t>
                      </a:r>
                      <a:r>
                        <a:rPr lang="es-MX" sz="1200" b="0" i="0" u="none" strike="noStrike" baseline="0" dirty="0" smtClean="0">
                          <a:solidFill>
                            <a:srgbClr val="000000"/>
                          </a:solidFill>
                          <a:effectLst/>
                          <a:latin typeface="Arial" panose="020B0604020202020204" pitchFamily="34" charset="0"/>
                        </a:rPr>
                        <a:t> Mercado laboral y salario medio (INEC, 2023)</a:t>
                      </a:r>
                      <a:endParaRPr lang="es-MX" sz="1200" b="0" i="0" u="none" strike="noStrike" dirty="0">
                        <a:solidFill>
                          <a:srgbClr val="000000"/>
                        </a:solidFill>
                        <a:effectLst/>
                        <a:latin typeface="Arial" panose="020B0604020202020204" pitchFamily="34" charset="0"/>
                      </a:endParaRP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s-PA" sz="1200" b="0" i="0" u="none" strike="noStrike" dirty="0">
                          <a:solidFill>
                            <a:srgbClr val="000000"/>
                          </a:solidFill>
                          <a:effectLst/>
                          <a:latin typeface="Arial" panose="020B0604020202020204" pitchFamily="34" charset="0"/>
                        </a:rPr>
                        <a:t>138.69 millones</a:t>
                      </a: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es-PA"/>
                    </a:p>
                  </a:txBody>
                  <a:tcPr/>
                </a:tc>
                <a:extLst>
                  <a:ext uri="{0D108BD9-81ED-4DB2-BD59-A6C34878D82A}">
                    <a16:rowId xmlns="" xmlns:a16="http://schemas.microsoft.com/office/drawing/2014/main" val="10010"/>
                  </a:ext>
                </a:extLst>
              </a:tr>
              <a:tr h="227483">
                <a:tc vMerge="1">
                  <a:txBody>
                    <a:bodyPr/>
                    <a:lstStyle/>
                    <a:p>
                      <a:endParaRPr lang="es-PA"/>
                    </a:p>
                  </a:txBody>
                  <a:tcPr/>
                </a:tc>
                <a:tc>
                  <a:txBody>
                    <a:bodyPr/>
                    <a:lstStyle/>
                    <a:p>
                      <a:pPr algn="l" fontAlgn="b"/>
                      <a:r>
                        <a:rPr lang="es-MX" sz="1200" b="0" i="0" u="none" strike="noStrike" dirty="0">
                          <a:solidFill>
                            <a:srgbClr val="000000"/>
                          </a:solidFill>
                          <a:effectLst/>
                          <a:latin typeface="Arial" panose="020B0604020202020204" pitchFamily="34" charset="0"/>
                        </a:rPr>
                        <a:t>Aumento de aportaciones </a:t>
                      </a:r>
                      <a:r>
                        <a:rPr lang="es-MX" sz="1200" b="0" i="0" u="none" strike="noStrike" dirty="0" smtClean="0">
                          <a:solidFill>
                            <a:srgbClr val="000000"/>
                          </a:solidFill>
                          <a:effectLst/>
                          <a:latin typeface="Arial" panose="020B0604020202020204" pitchFamily="34" charset="0"/>
                        </a:rPr>
                        <a:t>de trabajadores informales (disminución </a:t>
                      </a:r>
                      <a:r>
                        <a:rPr lang="es-MX" sz="1200" b="0" i="0" u="none" strike="noStrike" dirty="0">
                          <a:solidFill>
                            <a:srgbClr val="000000"/>
                          </a:solidFill>
                          <a:effectLst/>
                          <a:latin typeface="Arial" panose="020B0604020202020204" pitchFamily="34" charset="0"/>
                        </a:rPr>
                        <a:t>de 10 puntos </a:t>
                      </a:r>
                      <a:r>
                        <a:rPr lang="es-MX" sz="1200" b="0" i="0" u="none" strike="noStrike" dirty="0" smtClean="0">
                          <a:solidFill>
                            <a:srgbClr val="000000"/>
                          </a:solidFill>
                          <a:effectLst/>
                          <a:latin typeface="Arial" panose="020B0604020202020204" pitchFamily="34" charset="0"/>
                        </a:rPr>
                        <a:t>anuales).´Mercado laboral y promedio de salario mínimo</a:t>
                      </a:r>
                      <a:r>
                        <a:rPr lang="es-MX" sz="1200" b="0" i="0" u="none" strike="noStrike" baseline="0" dirty="0" smtClean="0">
                          <a:solidFill>
                            <a:srgbClr val="000000"/>
                          </a:solidFill>
                          <a:effectLst/>
                          <a:latin typeface="Arial" panose="020B0604020202020204" pitchFamily="34" charset="0"/>
                        </a:rPr>
                        <a:t> (INEC, 2023)</a:t>
                      </a:r>
                      <a:endParaRPr lang="es-MX" sz="1200" b="0" i="0" u="none" strike="noStrike" dirty="0">
                        <a:solidFill>
                          <a:srgbClr val="000000"/>
                        </a:solidFill>
                        <a:effectLst/>
                        <a:latin typeface="Arial" panose="020B0604020202020204" pitchFamily="34" charset="0"/>
                      </a:endParaRP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s-PA" sz="1200" b="0" i="0" u="none" strike="noStrike" dirty="0">
                          <a:solidFill>
                            <a:srgbClr val="000000"/>
                          </a:solidFill>
                          <a:effectLst/>
                          <a:latin typeface="Arial" panose="020B0604020202020204" pitchFamily="34" charset="0"/>
                        </a:rPr>
                        <a:t>85.07 millones</a:t>
                      </a: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es-PA"/>
                    </a:p>
                  </a:txBody>
                  <a:tcPr/>
                </a:tc>
                <a:extLst>
                  <a:ext uri="{0D108BD9-81ED-4DB2-BD59-A6C34878D82A}">
                    <a16:rowId xmlns="" xmlns:a16="http://schemas.microsoft.com/office/drawing/2014/main" val="10011"/>
                  </a:ext>
                </a:extLst>
              </a:tr>
              <a:tr h="227483">
                <a:tc vMerge="1">
                  <a:txBody>
                    <a:bodyPr/>
                    <a:lstStyle/>
                    <a:p>
                      <a:endParaRPr lang="es-PA"/>
                    </a:p>
                  </a:txBody>
                  <a:tcPr/>
                </a:tc>
                <a:tc>
                  <a:txBody>
                    <a:bodyPr/>
                    <a:lstStyle/>
                    <a:p>
                      <a:pPr algn="l" fontAlgn="b"/>
                      <a:r>
                        <a:rPr lang="es-MX" sz="1200" b="0" i="0" u="none" strike="noStrike" dirty="0">
                          <a:solidFill>
                            <a:srgbClr val="000000"/>
                          </a:solidFill>
                          <a:effectLst/>
                          <a:latin typeface="Arial" panose="020B0604020202020204" pitchFamily="34" charset="0"/>
                        </a:rPr>
                        <a:t>Transferencias de excedentes del 75% del Fondo para Gastos de la Gestión </a:t>
                      </a:r>
                      <a:r>
                        <a:rPr lang="es-MX" sz="1200" b="0" i="0" u="none" strike="noStrike" dirty="0" smtClean="0">
                          <a:solidFill>
                            <a:srgbClr val="000000"/>
                          </a:solidFill>
                          <a:effectLst/>
                          <a:latin typeface="Arial" panose="020B0604020202020204" pitchFamily="34" charset="0"/>
                        </a:rPr>
                        <a:t>Administrativa. Promedio (CSS, 2023)</a:t>
                      </a:r>
                      <a:endParaRPr lang="es-MX" sz="1200" b="0" i="0" u="none" strike="noStrike" dirty="0">
                        <a:solidFill>
                          <a:srgbClr val="000000"/>
                        </a:solidFill>
                        <a:effectLst/>
                        <a:latin typeface="Arial" panose="020B0604020202020204" pitchFamily="34" charset="0"/>
                      </a:endParaRP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s-PA" sz="1200" b="0" i="0" u="none" strike="noStrike" dirty="0">
                          <a:solidFill>
                            <a:srgbClr val="000000"/>
                          </a:solidFill>
                          <a:effectLst/>
                          <a:latin typeface="Arial" panose="020B0604020202020204" pitchFamily="34" charset="0"/>
                        </a:rPr>
                        <a:t>250.00 millones</a:t>
                      </a: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es-PA"/>
                    </a:p>
                  </a:txBody>
                  <a:tcPr/>
                </a:tc>
                <a:extLst>
                  <a:ext uri="{0D108BD9-81ED-4DB2-BD59-A6C34878D82A}">
                    <a16:rowId xmlns="" xmlns:a16="http://schemas.microsoft.com/office/drawing/2014/main" val="10012"/>
                  </a:ext>
                </a:extLst>
              </a:tr>
              <a:tr h="221650">
                <a:tc vMerge="1">
                  <a:txBody>
                    <a:bodyPr/>
                    <a:lstStyle/>
                    <a:p>
                      <a:endParaRPr lang="es-PA"/>
                    </a:p>
                  </a:txBody>
                  <a:tcPr/>
                </a:tc>
                <a:tc>
                  <a:txBody>
                    <a:bodyPr/>
                    <a:lstStyle/>
                    <a:p>
                      <a:pPr algn="l" fontAlgn="b"/>
                      <a:r>
                        <a:rPr lang="es-MX" sz="1200" b="0" i="0" u="none" strike="noStrike" dirty="0">
                          <a:solidFill>
                            <a:srgbClr val="000000"/>
                          </a:solidFill>
                          <a:effectLst/>
                          <a:latin typeface="Arial" panose="020B0604020202020204" pitchFamily="34" charset="0"/>
                        </a:rPr>
                        <a:t>Cobro del </a:t>
                      </a:r>
                      <a:r>
                        <a:rPr lang="es-MX" sz="1200" b="0" i="0" u="none" strike="noStrike" dirty="0" smtClean="0">
                          <a:solidFill>
                            <a:srgbClr val="000000"/>
                          </a:solidFill>
                          <a:effectLst/>
                          <a:latin typeface="Arial" panose="020B0604020202020204" pitchFamily="34" charset="0"/>
                        </a:rPr>
                        <a:t>50</a:t>
                      </a:r>
                      <a:r>
                        <a:rPr lang="es-MX" sz="1200" b="0" i="0" u="none" strike="noStrike" dirty="0">
                          <a:solidFill>
                            <a:srgbClr val="000000"/>
                          </a:solidFill>
                          <a:effectLst/>
                          <a:latin typeface="Arial" panose="020B0604020202020204" pitchFamily="34" charset="0"/>
                        </a:rPr>
                        <a:t>% de la mora de </a:t>
                      </a:r>
                      <a:r>
                        <a:rPr lang="es-MX" sz="1200" b="0" i="0" u="none" strike="noStrike" dirty="0" smtClean="0">
                          <a:solidFill>
                            <a:srgbClr val="000000"/>
                          </a:solidFill>
                          <a:effectLst/>
                          <a:latin typeface="Arial" panose="020B0604020202020204" pitchFamily="34" charset="0"/>
                        </a:rPr>
                        <a:t>empleadores. Informe CSS,</a:t>
                      </a:r>
                      <a:r>
                        <a:rPr lang="es-MX" sz="1200" b="0" i="0" u="none" strike="noStrike" baseline="0" dirty="0" smtClean="0">
                          <a:solidFill>
                            <a:srgbClr val="000000"/>
                          </a:solidFill>
                          <a:effectLst/>
                          <a:latin typeface="Arial" panose="020B0604020202020204" pitchFamily="34" charset="0"/>
                        </a:rPr>
                        <a:t> 2023.</a:t>
                      </a:r>
                      <a:endParaRPr lang="es-MX" sz="1200" b="0" i="0" u="none" strike="noStrike" dirty="0">
                        <a:solidFill>
                          <a:srgbClr val="000000"/>
                        </a:solidFill>
                        <a:effectLst/>
                        <a:latin typeface="Arial" panose="020B0604020202020204" pitchFamily="34" charset="0"/>
                      </a:endParaRP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s-PA" sz="1200" b="0" i="0" u="none" strike="noStrike" dirty="0">
                          <a:solidFill>
                            <a:srgbClr val="000000"/>
                          </a:solidFill>
                          <a:effectLst/>
                          <a:latin typeface="Arial" panose="020B0604020202020204" pitchFamily="34" charset="0"/>
                        </a:rPr>
                        <a:t>124.37 millones</a:t>
                      </a: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es-PA"/>
                    </a:p>
                  </a:txBody>
                  <a:tcPr/>
                </a:tc>
                <a:extLst>
                  <a:ext uri="{0D108BD9-81ED-4DB2-BD59-A6C34878D82A}">
                    <a16:rowId xmlns="" xmlns:a16="http://schemas.microsoft.com/office/drawing/2014/main" val="10013"/>
                  </a:ext>
                </a:extLst>
              </a:tr>
              <a:tr h="221650">
                <a:tc vMerge="1">
                  <a:txBody>
                    <a:bodyPr/>
                    <a:lstStyle/>
                    <a:p>
                      <a:endParaRPr lang="es-PA"/>
                    </a:p>
                  </a:txBody>
                  <a:tcPr/>
                </a:tc>
                <a:tc>
                  <a:txBody>
                    <a:bodyPr/>
                    <a:lstStyle/>
                    <a:p>
                      <a:pPr algn="l" fontAlgn="b"/>
                      <a:r>
                        <a:rPr lang="es-MX" sz="1200" b="0" i="0" u="none" strike="noStrike" dirty="0">
                          <a:solidFill>
                            <a:srgbClr val="000000"/>
                          </a:solidFill>
                          <a:effectLst/>
                          <a:latin typeface="Arial" panose="020B0604020202020204" pitchFamily="34" charset="0"/>
                        </a:rPr>
                        <a:t>Nuevo impuesto de 15%  a sedes </a:t>
                      </a:r>
                      <a:r>
                        <a:rPr lang="es-MX" sz="1200" b="0" i="0" u="none" strike="noStrike" dirty="0" smtClean="0">
                          <a:solidFill>
                            <a:srgbClr val="000000"/>
                          </a:solidFill>
                          <a:effectLst/>
                          <a:latin typeface="Arial" panose="020B0604020202020204" pitchFamily="34" charset="0"/>
                        </a:rPr>
                        <a:t>de empresas </a:t>
                      </a:r>
                      <a:r>
                        <a:rPr lang="es-MX" sz="1200" b="0" i="0" u="none" strike="noStrike" dirty="0">
                          <a:solidFill>
                            <a:srgbClr val="000000"/>
                          </a:solidFill>
                          <a:effectLst/>
                          <a:latin typeface="Arial" panose="020B0604020202020204" pitchFamily="34" charset="0"/>
                        </a:rPr>
                        <a:t>multinacionales (50</a:t>
                      </a:r>
                      <a:r>
                        <a:rPr lang="es-MX" sz="1200" b="0" i="0" u="none" strike="noStrike" dirty="0" smtClean="0">
                          <a:solidFill>
                            <a:srgbClr val="000000"/>
                          </a:solidFill>
                          <a:effectLst/>
                          <a:latin typeface="Arial" panose="020B0604020202020204" pitchFamily="34" charset="0"/>
                        </a:rPr>
                        <a:t>% a IVM). Tax Justice Network, 2023.</a:t>
                      </a:r>
                      <a:endParaRPr lang="es-MX" sz="1200" b="0" i="0" u="none" strike="noStrike" dirty="0">
                        <a:solidFill>
                          <a:srgbClr val="000000"/>
                        </a:solidFill>
                        <a:effectLst/>
                        <a:latin typeface="Arial" panose="020B0604020202020204" pitchFamily="34" charset="0"/>
                      </a:endParaRP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s-PA" sz="1200" b="0" i="0" u="none" strike="noStrike" dirty="0">
                          <a:solidFill>
                            <a:srgbClr val="000000"/>
                          </a:solidFill>
                          <a:effectLst/>
                          <a:latin typeface="Arial" panose="020B0604020202020204" pitchFamily="34" charset="0"/>
                        </a:rPr>
                        <a:t>181.90 millones</a:t>
                      </a: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es-PA"/>
                    </a:p>
                  </a:txBody>
                  <a:tcPr/>
                </a:tc>
                <a:extLst>
                  <a:ext uri="{0D108BD9-81ED-4DB2-BD59-A6C34878D82A}">
                    <a16:rowId xmlns="" xmlns:a16="http://schemas.microsoft.com/office/drawing/2014/main" val="10014"/>
                  </a:ext>
                </a:extLst>
              </a:tr>
              <a:tr h="221650">
                <a:tc vMerge="1">
                  <a:txBody>
                    <a:bodyPr/>
                    <a:lstStyle/>
                    <a:p>
                      <a:endParaRPr lang="es-PA"/>
                    </a:p>
                  </a:txBody>
                  <a:tcPr/>
                </a:tc>
                <a:tc>
                  <a:txBody>
                    <a:bodyPr/>
                    <a:lstStyle/>
                    <a:p>
                      <a:pPr algn="l" fontAlgn="b"/>
                      <a:r>
                        <a:rPr lang="es-MX" sz="1200" b="0" i="0" u="none" strike="noStrike" dirty="0">
                          <a:solidFill>
                            <a:srgbClr val="000000"/>
                          </a:solidFill>
                          <a:effectLst/>
                          <a:latin typeface="Arial" panose="020B0604020202020204" pitchFamily="34" charset="0"/>
                        </a:rPr>
                        <a:t>Cobro </a:t>
                      </a:r>
                      <a:r>
                        <a:rPr lang="es-MX" sz="1200" b="0" i="0" u="none" strike="noStrike" dirty="0" smtClean="0">
                          <a:solidFill>
                            <a:srgbClr val="000000"/>
                          </a:solidFill>
                          <a:effectLst/>
                          <a:latin typeface="Arial" panose="020B0604020202020204" pitchFamily="34" charset="0"/>
                        </a:rPr>
                        <a:t>de </a:t>
                      </a:r>
                      <a:r>
                        <a:rPr lang="es-MX" sz="1200" b="0" i="0" u="none" strike="noStrike" dirty="0">
                          <a:solidFill>
                            <a:srgbClr val="000000"/>
                          </a:solidFill>
                          <a:effectLst/>
                          <a:latin typeface="Arial" panose="020B0604020202020204" pitchFamily="34" charset="0"/>
                        </a:rPr>
                        <a:t>10% de las utilidades </a:t>
                      </a:r>
                      <a:r>
                        <a:rPr lang="es-MX" sz="1200" b="0" i="0" u="none" strike="noStrike" dirty="0" smtClean="0">
                          <a:solidFill>
                            <a:srgbClr val="000000"/>
                          </a:solidFill>
                          <a:effectLst/>
                          <a:latin typeface="Arial" panose="020B0604020202020204" pitchFamily="34" charset="0"/>
                        </a:rPr>
                        <a:t>de telecomunicaciones que usan </a:t>
                      </a:r>
                      <a:r>
                        <a:rPr lang="es-MX" sz="1200" b="0" i="0" u="none" strike="noStrike" dirty="0">
                          <a:solidFill>
                            <a:srgbClr val="000000"/>
                          </a:solidFill>
                          <a:effectLst/>
                          <a:latin typeface="Arial" panose="020B0604020202020204" pitchFamily="34" charset="0"/>
                        </a:rPr>
                        <a:t>Fibra </a:t>
                      </a:r>
                      <a:r>
                        <a:rPr lang="es-MX" sz="1200" b="0" i="0" u="none" strike="noStrike" dirty="0" smtClean="0">
                          <a:solidFill>
                            <a:srgbClr val="000000"/>
                          </a:solidFill>
                          <a:effectLst/>
                          <a:latin typeface="Arial" panose="020B0604020202020204" pitchFamily="34" charset="0"/>
                        </a:rPr>
                        <a:t>Óptica. ASEP, 2023.</a:t>
                      </a:r>
                      <a:endParaRPr lang="es-MX" sz="1200" b="0" i="0" u="none" strike="noStrike" dirty="0">
                        <a:solidFill>
                          <a:srgbClr val="000000"/>
                        </a:solidFill>
                        <a:effectLst/>
                        <a:latin typeface="Arial" panose="020B0604020202020204" pitchFamily="34" charset="0"/>
                      </a:endParaRP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s-PA" sz="1200" b="0" i="0" u="none" strike="noStrike" dirty="0">
                          <a:solidFill>
                            <a:srgbClr val="000000"/>
                          </a:solidFill>
                          <a:effectLst/>
                          <a:latin typeface="Arial" panose="020B0604020202020204" pitchFamily="34" charset="0"/>
                        </a:rPr>
                        <a:t>24.09 millones</a:t>
                      </a: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es-PA"/>
                    </a:p>
                  </a:txBody>
                  <a:tcPr/>
                </a:tc>
                <a:extLst>
                  <a:ext uri="{0D108BD9-81ED-4DB2-BD59-A6C34878D82A}">
                    <a16:rowId xmlns="" xmlns:a16="http://schemas.microsoft.com/office/drawing/2014/main" val="10015"/>
                  </a:ext>
                </a:extLst>
              </a:tr>
              <a:tr h="221650">
                <a:tc vMerge="1">
                  <a:txBody>
                    <a:bodyPr/>
                    <a:lstStyle/>
                    <a:p>
                      <a:endParaRPr lang="es-PA"/>
                    </a:p>
                  </a:txBody>
                  <a:tcPr/>
                </a:tc>
                <a:tc>
                  <a:txBody>
                    <a:bodyPr/>
                    <a:lstStyle/>
                    <a:p>
                      <a:pPr algn="l" fontAlgn="b"/>
                      <a:r>
                        <a:rPr lang="es-MX" sz="1200" b="0" i="0" u="none" strike="noStrike" dirty="0">
                          <a:solidFill>
                            <a:srgbClr val="000000"/>
                          </a:solidFill>
                          <a:effectLst/>
                          <a:latin typeface="Arial" panose="020B0604020202020204" pitchFamily="34" charset="0"/>
                        </a:rPr>
                        <a:t>0.50% de la cuota </a:t>
                      </a:r>
                      <a:r>
                        <a:rPr lang="es-MX" sz="1200" b="0" i="0" u="none" strike="noStrike" dirty="0" smtClean="0">
                          <a:solidFill>
                            <a:srgbClr val="000000"/>
                          </a:solidFill>
                          <a:effectLst/>
                          <a:latin typeface="Arial" panose="020B0604020202020204" pitchFamily="34" charset="0"/>
                        </a:rPr>
                        <a:t>pagada por </a:t>
                      </a:r>
                      <a:r>
                        <a:rPr lang="es-MX" sz="1200" b="0" i="0" u="none" strike="noStrike" dirty="0">
                          <a:solidFill>
                            <a:srgbClr val="000000"/>
                          </a:solidFill>
                          <a:effectLst/>
                          <a:latin typeface="Arial" panose="020B0604020202020204" pitchFamily="34" charset="0"/>
                        </a:rPr>
                        <a:t>los jubilados que </a:t>
                      </a:r>
                      <a:r>
                        <a:rPr lang="es-MX" sz="1200" b="0" i="0" u="none" strike="noStrike" dirty="0" smtClean="0">
                          <a:solidFill>
                            <a:srgbClr val="000000"/>
                          </a:solidFill>
                          <a:effectLst/>
                          <a:latin typeface="Arial" panose="020B0604020202020204" pitchFamily="34" charset="0"/>
                        </a:rPr>
                        <a:t>continúan laborando. CSS, 2023.</a:t>
                      </a:r>
                      <a:endParaRPr lang="es-MX" sz="1200" b="0" i="0" u="none" strike="noStrike" dirty="0">
                        <a:solidFill>
                          <a:srgbClr val="000000"/>
                        </a:solidFill>
                        <a:effectLst/>
                        <a:latin typeface="Arial" panose="020B0604020202020204" pitchFamily="34" charset="0"/>
                      </a:endParaRP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s-PA" sz="1200" b="0" i="0" u="none" strike="noStrike" dirty="0">
                          <a:solidFill>
                            <a:srgbClr val="000000"/>
                          </a:solidFill>
                          <a:effectLst/>
                          <a:latin typeface="Arial" panose="020B0604020202020204" pitchFamily="34" charset="0"/>
                        </a:rPr>
                        <a:t>46.11 millones</a:t>
                      </a: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es-PA"/>
                    </a:p>
                  </a:txBody>
                  <a:tcPr/>
                </a:tc>
                <a:extLst>
                  <a:ext uri="{0D108BD9-81ED-4DB2-BD59-A6C34878D82A}">
                    <a16:rowId xmlns="" xmlns:a16="http://schemas.microsoft.com/office/drawing/2014/main" val="10016"/>
                  </a:ext>
                </a:extLst>
              </a:tr>
              <a:tr h="221650">
                <a:tc vMerge="1">
                  <a:txBody>
                    <a:bodyPr/>
                    <a:lstStyle/>
                    <a:p>
                      <a:endParaRPr lang="es-PA"/>
                    </a:p>
                  </a:txBody>
                  <a:tcPr/>
                </a:tc>
                <a:tc>
                  <a:txBody>
                    <a:bodyPr/>
                    <a:lstStyle/>
                    <a:p>
                      <a:pPr algn="l" fontAlgn="b"/>
                      <a:r>
                        <a:rPr lang="es-MX" sz="1200" b="0" i="0" u="none" strike="noStrike" dirty="0">
                          <a:solidFill>
                            <a:srgbClr val="000000"/>
                          </a:solidFill>
                          <a:effectLst/>
                          <a:latin typeface="Arial" panose="020B0604020202020204" pitchFamily="34" charset="0"/>
                        </a:rPr>
                        <a:t>Ahorros por eliminación de altas pensiones no contributivas a altos mando </a:t>
                      </a:r>
                      <a:r>
                        <a:rPr lang="es-MX" sz="1200" b="0" i="0" u="none" strike="noStrike" dirty="0" smtClean="0">
                          <a:solidFill>
                            <a:srgbClr val="000000"/>
                          </a:solidFill>
                          <a:effectLst/>
                          <a:latin typeface="Arial" panose="020B0604020202020204" pitchFamily="34" charset="0"/>
                        </a:rPr>
                        <a:t>castrenses. MINSEG,</a:t>
                      </a:r>
                      <a:r>
                        <a:rPr lang="es-MX" sz="1200" b="0" i="0" u="none" strike="noStrike" baseline="0" dirty="0" smtClean="0">
                          <a:solidFill>
                            <a:srgbClr val="000000"/>
                          </a:solidFill>
                          <a:effectLst/>
                          <a:latin typeface="Arial" panose="020B0604020202020204" pitchFamily="34" charset="0"/>
                        </a:rPr>
                        <a:t> 2023</a:t>
                      </a:r>
                      <a:endParaRPr lang="es-MX" sz="1200" b="0" i="0" u="none" strike="noStrike" dirty="0">
                        <a:solidFill>
                          <a:srgbClr val="000000"/>
                        </a:solidFill>
                        <a:effectLst/>
                        <a:latin typeface="Arial" panose="020B0604020202020204" pitchFamily="34" charset="0"/>
                      </a:endParaRP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s-PA" sz="1200" b="0" i="0" u="none" strike="noStrike" dirty="0" smtClean="0">
                          <a:solidFill>
                            <a:srgbClr val="000000"/>
                          </a:solidFill>
                          <a:effectLst/>
                          <a:latin typeface="Arial" panose="020B0604020202020204" pitchFamily="34" charset="0"/>
                        </a:rPr>
                        <a:t>87.0 </a:t>
                      </a:r>
                      <a:r>
                        <a:rPr lang="es-PA" sz="1200" b="0" i="0" u="none" strike="noStrike" dirty="0">
                          <a:solidFill>
                            <a:srgbClr val="000000"/>
                          </a:solidFill>
                          <a:effectLst/>
                          <a:latin typeface="Arial" panose="020B0604020202020204" pitchFamily="34" charset="0"/>
                        </a:rPr>
                        <a:t>millones</a:t>
                      </a:r>
                    </a:p>
                  </a:txBody>
                  <a:tcPr marL="5833" marR="5833" marT="58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es-PA"/>
                    </a:p>
                  </a:txBody>
                  <a:tcPr/>
                </a:tc>
                <a:extLst>
                  <a:ext uri="{0D108BD9-81ED-4DB2-BD59-A6C34878D82A}">
                    <a16:rowId xmlns="" xmlns:a16="http://schemas.microsoft.com/office/drawing/2014/main" val="10017"/>
                  </a:ext>
                </a:extLst>
              </a:tr>
            </a:tbl>
          </a:graphicData>
        </a:graphic>
      </p:graphicFrame>
    </p:spTree>
    <p:extLst>
      <p:ext uri="{BB962C8B-B14F-4D97-AF65-F5344CB8AC3E}">
        <p14:creationId xmlns:p14="http://schemas.microsoft.com/office/powerpoint/2010/main" val="39120939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descr="Trámites CSS">
            <a:extLst>
              <a:ext uri="{FF2B5EF4-FFF2-40B4-BE49-F238E27FC236}">
                <a16:creationId xmlns="" xmlns:a16="http://schemas.microsoft.com/office/drawing/2014/main" id="{6BA2042B-A29E-48C5-A848-7B8929DAC5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01120" y="78378"/>
            <a:ext cx="605246" cy="5926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Tabla 5"/>
          <p:cNvGraphicFramePr>
            <a:graphicFrameLocks noGrp="1"/>
          </p:cNvGraphicFramePr>
          <p:nvPr>
            <p:extLst>
              <p:ext uri="{D42A27DB-BD31-4B8C-83A1-F6EECF244321}">
                <p14:modId xmlns:p14="http://schemas.microsoft.com/office/powerpoint/2010/main" val="329623531"/>
              </p:ext>
            </p:extLst>
          </p:nvPr>
        </p:nvGraphicFramePr>
        <p:xfrm>
          <a:off x="1246910" y="262388"/>
          <a:ext cx="9654637" cy="5932819"/>
        </p:xfrm>
        <a:graphic>
          <a:graphicData uri="http://schemas.openxmlformats.org/drawingml/2006/table">
            <a:tbl>
              <a:tblPr/>
              <a:tblGrid>
                <a:gridCol w="1772143"/>
                <a:gridCol w="4920062"/>
                <a:gridCol w="1757375"/>
                <a:gridCol w="1205057"/>
              </a:tblGrid>
              <a:tr h="328027">
                <a:tc>
                  <a:txBody>
                    <a:bodyPr/>
                    <a:lstStyle/>
                    <a:p>
                      <a:pPr algn="l" rtl="0" fontAlgn="b"/>
                      <a:r>
                        <a:rPr lang="es-PA" sz="1200" b="1" i="0" u="none" strike="noStrike" dirty="0">
                          <a:solidFill>
                            <a:srgbClr val="FFFFFF"/>
                          </a:solidFill>
                          <a:effectLst/>
                          <a:latin typeface="Arial" panose="020B0604020202020204" pitchFamily="34" charset="0"/>
                        </a:rPr>
                        <a:t> </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rtl="0" fontAlgn="b"/>
                      <a:r>
                        <a:rPr lang="es-PA" sz="1200" b="1" i="0" u="none" strike="noStrike" dirty="0">
                          <a:solidFill>
                            <a:srgbClr val="FFFFFF"/>
                          </a:solidFill>
                          <a:effectLst/>
                          <a:latin typeface="Arial" panose="020B0604020202020204" pitchFamily="34" charset="0"/>
                        </a:rPr>
                        <a:t>Varios parámetros de suficiencia</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rtl="0" fontAlgn="b"/>
                      <a:r>
                        <a:rPr lang="es-MX" sz="1200" b="1" i="0" u="none" strike="noStrike" dirty="0">
                          <a:solidFill>
                            <a:srgbClr val="FFFFFF"/>
                          </a:solidFill>
                          <a:effectLst/>
                          <a:latin typeface="Arial" panose="020B0604020202020204" pitchFamily="34" charset="0"/>
                        </a:rPr>
                        <a:t>Monto de reformas propuestas y otros ingresos</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rtl="0" fontAlgn="b"/>
                      <a:r>
                        <a:rPr lang="es-PA" sz="1200" b="1" i="0" u="none" strike="noStrike" dirty="0">
                          <a:solidFill>
                            <a:srgbClr val="FFFFFF"/>
                          </a:solidFill>
                          <a:effectLst/>
                          <a:latin typeface="Arial" panose="020B0604020202020204" pitchFamily="34" charset="0"/>
                        </a:rPr>
                        <a:t>Flujo del Sistema</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r>
              <a:tr h="319384">
                <a:tc rowSpan="11">
                  <a:txBody>
                    <a:bodyPr/>
                    <a:lstStyle/>
                    <a:p>
                      <a:pPr algn="ctr" rtl="0" fontAlgn="ctr"/>
                      <a:r>
                        <a:rPr lang="es-PA" sz="1200" b="0" i="0" u="none" strike="noStrike" dirty="0">
                          <a:solidFill>
                            <a:srgbClr val="000000"/>
                          </a:solidFill>
                          <a:effectLst/>
                          <a:latin typeface="Arial" panose="020B0604020202020204" pitchFamily="34" charset="0"/>
                        </a:rPr>
                        <a:t>AMOACSS</a:t>
                      </a:r>
                    </a:p>
                  </a:txBody>
                  <a:tcPr marL="6876" marR="6876" marT="68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PA" sz="1200" b="0" i="0" u="none" strike="noStrike" dirty="0">
                          <a:solidFill>
                            <a:srgbClr val="000000"/>
                          </a:solidFill>
                          <a:effectLst/>
                          <a:latin typeface="Arial" panose="020B0604020202020204" pitchFamily="34" charset="0"/>
                        </a:rPr>
                        <a:t>Aumento de 2% de rentabilidad de Reservas 6%</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s-PA" sz="1200" b="0" i="0" u="none" strike="noStrike" dirty="0">
                          <a:solidFill>
                            <a:srgbClr val="000000"/>
                          </a:solidFill>
                          <a:effectLst/>
                          <a:latin typeface="Arial" panose="020B0604020202020204" pitchFamily="34" charset="0"/>
                        </a:rPr>
                        <a:t>128.98 millones</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11">
                  <a:txBody>
                    <a:bodyPr/>
                    <a:lstStyle/>
                    <a:p>
                      <a:pPr algn="ctr" rtl="0" fontAlgn="ctr"/>
                      <a:r>
                        <a:rPr lang="es-PA" sz="1200" b="0" i="0" u="none" strike="noStrike" dirty="0">
                          <a:solidFill>
                            <a:srgbClr val="000000"/>
                          </a:solidFill>
                          <a:effectLst/>
                          <a:latin typeface="Arial" panose="020B0604020202020204" pitchFamily="34" charset="0"/>
                        </a:rPr>
                        <a:t>Sostenible siempre (verbalmente)</a:t>
                      </a:r>
                    </a:p>
                  </a:txBody>
                  <a:tcPr marL="6876" marR="6876" marT="68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8027">
                <a:tc vMerge="1">
                  <a:txBody>
                    <a:bodyPr/>
                    <a:lstStyle/>
                    <a:p>
                      <a:endParaRPr lang="es-PA"/>
                    </a:p>
                  </a:txBody>
                  <a:tcPr/>
                </a:tc>
                <a:tc>
                  <a:txBody>
                    <a:bodyPr/>
                    <a:lstStyle/>
                    <a:p>
                      <a:pPr algn="l" rtl="0" fontAlgn="b"/>
                      <a:r>
                        <a:rPr lang="es-MX" sz="1200" b="1" i="0" u="none" strike="noStrike" dirty="0">
                          <a:solidFill>
                            <a:srgbClr val="000000"/>
                          </a:solidFill>
                          <a:effectLst/>
                          <a:latin typeface="Arial" panose="020B0604020202020204" pitchFamily="34" charset="0"/>
                        </a:rPr>
                        <a:t>Aumento del Gasto Público en Pensiones en 2.0% con respecto al PIB</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s-PA" sz="1200" b="1" i="0" u="none" strike="noStrike" dirty="0">
                          <a:solidFill>
                            <a:srgbClr val="000000"/>
                          </a:solidFill>
                          <a:effectLst/>
                          <a:latin typeface="Arial" panose="020B0604020202020204" pitchFamily="34" charset="0"/>
                        </a:rPr>
                        <a:t>1,820.92 millones</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tr>
              <a:tr h="163596">
                <a:tc vMerge="1">
                  <a:txBody>
                    <a:bodyPr/>
                    <a:lstStyle/>
                    <a:p>
                      <a:endParaRPr lang="es-PA"/>
                    </a:p>
                  </a:txBody>
                  <a:tcPr/>
                </a:tc>
                <a:tc>
                  <a:txBody>
                    <a:bodyPr/>
                    <a:lstStyle/>
                    <a:p>
                      <a:pPr algn="l" rtl="0" fontAlgn="b"/>
                      <a:r>
                        <a:rPr lang="es-MX" sz="1200" b="0" i="0" u="none" strike="noStrike" dirty="0">
                          <a:solidFill>
                            <a:srgbClr val="000000"/>
                          </a:solidFill>
                          <a:effectLst/>
                          <a:latin typeface="Arial" panose="020B0604020202020204" pitchFamily="34" charset="0"/>
                        </a:rPr>
                        <a:t>Recuperación del 20% de la evasión tributaria</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s-PA" sz="1200" b="0" i="0" u="none" strike="noStrike" dirty="0">
                          <a:solidFill>
                            <a:srgbClr val="000000"/>
                          </a:solidFill>
                          <a:effectLst/>
                          <a:latin typeface="Arial" panose="020B0604020202020204" pitchFamily="34" charset="0"/>
                        </a:rPr>
                        <a:t>1,566.42 millones</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tr>
              <a:tr h="319384">
                <a:tc vMerge="1">
                  <a:txBody>
                    <a:bodyPr/>
                    <a:lstStyle/>
                    <a:p>
                      <a:endParaRPr lang="es-PA"/>
                    </a:p>
                  </a:txBody>
                  <a:tcPr/>
                </a:tc>
                <a:tc>
                  <a:txBody>
                    <a:bodyPr/>
                    <a:lstStyle/>
                    <a:p>
                      <a:pPr algn="l" rtl="0" fontAlgn="b"/>
                      <a:r>
                        <a:rPr lang="es-MX" sz="1200" b="0" i="0" u="none" strike="noStrike" dirty="0">
                          <a:solidFill>
                            <a:srgbClr val="000000"/>
                          </a:solidFill>
                          <a:effectLst/>
                          <a:latin typeface="Arial" panose="020B0604020202020204" pitchFamily="34" charset="0"/>
                        </a:rPr>
                        <a:t>Aporte del 10% de transferencia del Canal de Panamá</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s-PA" sz="1200" b="0" i="0" u="none" strike="noStrike" dirty="0">
                          <a:solidFill>
                            <a:srgbClr val="000000"/>
                          </a:solidFill>
                          <a:effectLst/>
                          <a:latin typeface="Arial" panose="020B0604020202020204" pitchFamily="34" charset="0"/>
                        </a:rPr>
                        <a:t>254.50  millones</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tr>
              <a:tr h="319384">
                <a:tc vMerge="1">
                  <a:txBody>
                    <a:bodyPr/>
                    <a:lstStyle/>
                    <a:p>
                      <a:endParaRPr lang="es-PA"/>
                    </a:p>
                  </a:txBody>
                  <a:tcPr/>
                </a:tc>
                <a:tc>
                  <a:txBody>
                    <a:bodyPr/>
                    <a:lstStyle/>
                    <a:p>
                      <a:pPr algn="l" rtl="0" fontAlgn="b"/>
                      <a:r>
                        <a:rPr lang="es-MX" sz="1200" b="0" i="0" u="none" strike="noStrike" dirty="0">
                          <a:solidFill>
                            <a:srgbClr val="000000"/>
                          </a:solidFill>
                          <a:effectLst/>
                          <a:latin typeface="Arial" panose="020B0604020202020204" pitchFamily="34" charset="0"/>
                        </a:rPr>
                        <a:t>Recuperación de cuotas evadidas del 80% de los 114,000 informales de empresas formales</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s-PA" sz="1200" b="0" i="0" u="none" strike="noStrike" dirty="0">
                          <a:solidFill>
                            <a:srgbClr val="000000"/>
                          </a:solidFill>
                          <a:effectLst/>
                          <a:latin typeface="Arial" panose="020B0604020202020204" pitchFamily="34" charset="0"/>
                        </a:rPr>
                        <a:t>165.02 millones</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tr>
              <a:tr h="319384">
                <a:tc vMerge="1">
                  <a:txBody>
                    <a:bodyPr/>
                    <a:lstStyle/>
                    <a:p>
                      <a:endParaRPr lang="es-PA"/>
                    </a:p>
                  </a:txBody>
                  <a:tcPr/>
                </a:tc>
                <a:tc>
                  <a:txBody>
                    <a:bodyPr/>
                    <a:lstStyle/>
                    <a:p>
                      <a:pPr algn="l" rtl="0" fontAlgn="b"/>
                      <a:r>
                        <a:rPr lang="es-MX" sz="1200" b="0" i="0" u="none" strike="noStrike" dirty="0">
                          <a:solidFill>
                            <a:srgbClr val="000000"/>
                          </a:solidFill>
                          <a:effectLst/>
                          <a:latin typeface="Arial" panose="020B0604020202020204" pitchFamily="34" charset="0"/>
                        </a:rPr>
                        <a:t>Aportaciones de nuevas cuotas por disminución de 10 puntos en la informalidad</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s-PA" sz="1200" b="0" i="0" u="none" strike="noStrike" dirty="0">
                          <a:solidFill>
                            <a:srgbClr val="000000"/>
                          </a:solidFill>
                          <a:effectLst/>
                          <a:latin typeface="Arial" panose="020B0604020202020204" pitchFamily="34" charset="0"/>
                        </a:rPr>
                        <a:t>100.23 millones</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tr>
              <a:tr h="319384">
                <a:tc vMerge="1">
                  <a:txBody>
                    <a:bodyPr/>
                    <a:lstStyle/>
                    <a:p>
                      <a:endParaRPr lang="es-PA"/>
                    </a:p>
                  </a:txBody>
                  <a:tcPr/>
                </a:tc>
                <a:tc>
                  <a:txBody>
                    <a:bodyPr/>
                    <a:lstStyle/>
                    <a:p>
                      <a:pPr algn="l" rtl="0" fontAlgn="b"/>
                      <a:r>
                        <a:rPr lang="es-MX" sz="1200" b="0" i="0" u="none" strike="noStrike" dirty="0">
                          <a:solidFill>
                            <a:srgbClr val="000000"/>
                          </a:solidFill>
                          <a:effectLst/>
                          <a:latin typeface="Arial" panose="020B0604020202020204" pitchFamily="34" charset="0"/>
                        </a:rPr>
                        <a:t>Transferencias de excedentes del 75% de los tres diferentes riesgos o programas hacia el IVM</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s-PA" sz="1200" b="0" i="0" u="none" strike="noStrike" dirty="0">
                          <a:solidFill>
                            <a:srgbClr val="000000"/>
                          </a:solidFill>
                          <a:effectLst/>
                          <a:latin typeface="Arial" panose="020B0604020202020204" pitchFamily="34" charset="0"/>
                        </a:rPr>
                        <a:t>465.26 millones</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tr>
              <a:tr h="319384">
                <a:tc vMerge="1">
                  <a:txBody>
                    <a:bodyPr/>
                    <a:lstStyle/>
                    <a:p>
                      <a:endParaRPr lang="es-PA"/>
                    </a:p>
                  </a:txBody>
                  <a:tcPr/>
                </a:tc>
                <a:tc>
                  <a:txBody>
                    <a:bodyPr/>
                    <a:lstStyle/>
                    <a:p>
                      <a:pPr algn="l" rtl="0" fontAlgn="b"/>
                      <a:r>
                        <a:rPr lang="es-MX" sz="1200" b="0" i="0" u="none" strike="noStrike" dirty="0">
                          <a:solidFill>
                            <a:srgbClr val="000000"/>
                          </a:solidFill>
                          <a:effectLst/>
                          <a:latin typeface="Arial" panose="020B0604020202020204" pitchFamily="34" charset="0"/>
                        </a:rPr>
                        <a:t>Cobro del 50% del nuevo impuesto a sedes empresas multinacionales</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s-PA" sz="1200" b="0" i="0" u="none" strike="noStrike" dirty="0">
                          <a:solidFill>
                            <a:srgbClr val="000000"/>
                          </a:solidFill>
                          <a:effectLst/>
                          <a:latin typeface="Arial" panose="020B0604020202020204" pitchFamily="34" charset="0"/>
                        </a:rPr>
                        <a:t>155.46 millones</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tr>
              <a:tr h="319384">
                <a:tc vMerge="1">
                  <a:txBody>
                    <a:bodyPr/>
                    <a:lstStyle/>
                    <a:p>
                      <a:endParaRPr lang="es-PA"/>
                    </a:p>
                  </a:txBody>
                  <a:tcPr/>
                </a:tc>
                <a:tc>
                  <a:txBody>
                    <a:bodyPr/>
                    <a:lstStyle/>
                    <a:p>
                      <a:pPr algn="l" rtl="0" fontAlgn="b"/>
                      <a:r>
                        <a:rPr lang="es-MX" sz="1200" b="0" i="0" u="none" strike="noStrike" dirty="0">
                          <a:solidFill>
                            <a:srgbClr val="000000"/>
                          </a:solidFill>
                          <a:effectLst/>
                          <a:latin typeface="Arial" panose="020B0604020202020204" pitchFamily="34" charset="0"/>
                        </a:rPr>
                        <a:t>Traspaso del 0.50% de la cuota de pensionados que trabajan, de SyE al IVM</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s-PA" sz="1200" b="0" i="0" u="none" strike="noStrike" dirty="0">
                          <a:solidFill>
                            <a:srgbClr val="000000"/>
                          </a:solidFill>
                          <a:effectLst/>
                          <a:latin typeface="Arial" panose="020B0604020202020204" pitchFamily="34" charset="0"/>
                        </a:rPr>
                        <a:t>181.90 millones</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tr>
              <a:tr h="320216">
                <a:tc vMerge="1">
                  <a:txBody>
                    <a:bodyPr/>
                    <a:lstStyle/>
                    <a:p>
                      <a:endParaRPr lang="es-PA"/>
                    </a:p>
                  </a:txBody>
                  <a:tcPr/>
                </a:tc>
                <a:tc>
                  <a:txBody>
                    <a:bodyPr/>
                    <a:lstStyle/>
                    <a:p>
                      <a:pPr algn="l" rtl="0" fontAlgn="b"/>
                      <a:r>
                        <a:rPr lang="es-MX" sz="1200" b="0" i="0" u="none" strike="noStrike" dirty="0">
                          <a:solidFill>
                            <a:srgbClr val="000000"/>
                          </a:solidFill>
                          <a:effectLst/>
                          <a:latin typeface="Arial" panose="020B0604020202020204" pitchFamily="34" charset="0"/>
                        </a:rPr>
                        <a:t>Cobro del 10% de las utilidades por telecomunicaciones Fibra Óptica</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s-PA" sz="1200" b="0" i="0" u="none" strike="noStrike" dirty="0">
                          <a:solidFill>
                            <a:srgbClr val="000000"/>
                          </a:solidFill>
                          <a:effectLst/>
                          <a:latin typeface="Arial" panose="020B0604020202020204" pitchFamily="34" charset="0"/>
                        </a:rPr>
                        <a:t>24.09 millones</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tr>
              <a:tr h="562331">
                <a:tc vMerge="1">
                  <a:txBody>
                    <a:bodyPr/>
                    <a:lstStyle/>
                    <a:p>
                      <a:endParaRPr lang="es-PA"/>
                    </a:p>
                  </a:txBody>
                  <a:tcPr/>
                </a:tc>
                <a:tc>
                  <a:txBody>
                    <a:bodyPr/>
                    <a:lstStyle/>
                    <a:p>
                      <a:pPr algn="l" rtl="0" fontAlgn="b"/>
                      <a:r>
                        <a:rPr lang="es-MX" sz="1200" b="0" i="0" u="none" strike="noStrike" dirty="0">
                          <a:solidFill>
                            <a:srgbClr val="000000"/>
                          </a:solidFill>
                          <a:effectLst/>
                          <a:latin typeface="Arial" panose="020B0604020202020204" pitchFamily="34" charset="0"/>
                        </a:rPr>
                        <a:t>Ahorros por eliminación de altas pensiones no contributivas a altos mando castrenses</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s-PA" sz="1200" b="0" i="0" u="none" strike="noStrike" dirty="0">
                          <a:solidFill>
                            <a:srgbClr val="000000"/>
                          </a:solidFill>
                          <a:effectLst/>
                          <a:latin typeface="Arial" panose="020B0604020202020204" pitchFamily="34" charset="0"/>
                        </a:rPr>
                        <a:t>7.0 millones</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tr>
              <a:tr h="562331">
                <a:tc>
                  <a:txBody>
                    <a:bodyPr/>
                    <a:lstStyle/>
                    <a:p>
                      <a:pPr algn="ctr" rtl="0" fontAlgn="ctr"/>
                      <a:r>
                        <a:rPr lang="es-MX" sz="1200" b="0" i="0" u="none" strike="noStrike" dirty="0">
                          <a:solidFill>
                            <a:srgbClr val="000000"/>
                          </a:solidFill>
                          <a:effectLst/>
                          <a:latin typeface="Arial" panose="020B0604020202020204" pitchFamily="34" charset="0"/>
                        </a:rPr>
                        <a:t>CONFEDERACION NACIONAL DE JUBILADOS Y PENSIONADOS</a:t>
                      </a:r>
                    </a:p>
                  </a:txBody>
                  <a:tcPr marL="6876" marR="6876" marT="68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a:solidFill>
                            <a:srgbClr val="000000"/>
                          </a:solidFill>
                          <a:effectLst/>
                          <a:latin typeface="Arial" panose="020B0604020202020204" pitchFamily="34" charset="0"/>
                        </a:rPr>
                        <a:t>Aportes extraordinarios del estado para salvar la sostenibilidad financiera del programa de pensiones y salud</a:t>
                      </a:r>
                    </a:p>
                  </a:txBody>
                  <a:tcPr marL="6876" marR="6876" marT="68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PA" sz="1200" b="0" i="0" u="none" strike="noStrike" dirty="0">
                          <a:solidFill>
                            <a:srgbClr val="000000"/>
                          </a:solidFill>
                          <a:effectLst/>
                          <a:latin typeface="Arial" panose="020B0604020202020204" pitchFamily="34" charset="0"/>
                        </a:rPr>
                        <a:t>7,000 a 10,000 millones</a:t>
                      </a:r>
                    </a:p>
                  </a:txBody>
                  <a:tcPr marL="6876" marR="6876" marT="68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A" sz="1200" b="0" i="0" u="none" strike="noStrike" dirty="0">
                          <a:solidFill>
                            <a:srgbClr val="000000"/>
                          </a:solidFill>
                          <a:effectLst/>
                          <a:latin typeface="Arial" panose="020B0604020202020204" pitchFamily="34" charset="0"/>
                        </a:rPr>
                        <a:t> </a:t>
                      </a:r>
                    </a:p>
                  </a:txBody>
                  <a:tcPr marL="6876" marR="6876" marT="68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8027">
                <a:tc>
                  <a:txBody>
                    <a:bodyPr/>
                    <a:lstStyle/>
                    <a:p>
                      <a:pPr algn="ctr" rtl="0" fontAlgn="ctr"/>
                      <a:r>
                        <a:rPr lang="es-PA" sz="1200" b="0" i="0" u="none" strike="noStrike" dirty="0">
                          <a:solidFill>
                            <a:srgbClr val="000000"/>
                          </a:solidFill>
                          <a:effectLst/>
                          <a:latin typeface="Arial" panose="020B0604020202020204" pitchFamily="34" charset="0"/>
                        </a:rPr>
                        <a:t>COMENENAL</a:t>
                      </a:r>
                    </a:p>
                  </a:txBody>
                  <a:tcPr marL="6876" marR="6876" marT="68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MX" sz="1200" b="1" i="0" u="none" strike="noStrike" dirty="0">
                          <a:solidFill>
                            <a:srgbClr val="000000"/>
                          </a:solidFill>
                          <a:effectLst/>
                          <a:latin typeface="Arial" panose="020B0604020202020204" pitchFamily="34" charset="0"/>
                        </a:rPr>
                        <a:t>Aumento del Gasto Público en Pensiones en 2.0% con respecto al PIB</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s-PA" sz="1200" b="0" i="0" u="none" strike="noStrike" dirty="0">
                          <a:solidFill>
                            <a:srgbClr val="000000"/>
                          </a:solidFill>
                          <a:effectLst/>
                          <a:latin typeface="Arial" panose="020B0604020202020204" pitchFamily="34" charset="0"/>
                        </a:rPr>
                        <a:t>1,600 millones</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A" sz="1200" b="0" i="0" u="none" strike="noStrike" dirty="0">
                          <a:solidFill>
                            <a:srgbClr val="000000"/>
                          </a:solidFill>
                          <a:effectLst/>
                          <a:latin typeface="Arial" panose="020B0604020202020204" pitchFamily="34" charset="0"/>
                        </a:rPr>
                        <a:t> </a:t>
                      </a:r>
                    </a:p>
                  </a:txBody>
                  <a:tcPr marL="6876" marR="6876" marT="68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8027">
                <a:tc>
                  <a:txBody>
                    <a:bodyPr/>
                    <a:lstStyle/>
                    <a:p>
                      <a:pPr algn="ctr" rtl="0" fontAlgn="ctr"/>
                      <a:r>
                        <a:rPr lang="es-PA" sz="1200" b="0" i="0" u="none" strike="noStrike" dirty="0">
                          <a:solidFill>
                            <a:srgbClr val="000000"/>
                          </a:solidFill>
                          <a:effectLst/>
                          <a:latin typeface="Arial" panose="020B0604020202020204" pitchFamily="34" charset="0"/>
                        </a:rPr>
                        <a:t>ANDEOP</a:t>
                      </a:r>
                    </a:p>
                  </a:txBody>
                  <a:tcPr marL="6876" marR="6876" marT="68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MX" sz="1200" b="1" i="0" u="none" strike="noStrike" dirty="0">
                          <a:solidFill>
                            <a:srgbClr val="000000"/>
                          </a:solidFill>
                          <a:effectLst/>
                          <a:latin typeface="Arial" panose="020B0604020202020204" pitchFamily="34" charset="0"/>
                        </a:rPr>
                        <a:t>Aumento del Gasto Público en Pensiones en 2.0% con respecto al PIB</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s-PA" sz="1200" b="0" i="0" u="none" strike="noStrike" dirty="0">
                          <a:solidFill>
                            <a:srgbClr val="000000"/>
                          </a:solidFill>
                          <a:effectLst/>
                          <a:latin typeface="Arial" panose="020B0604020202020204" pitchFamily="34" charset="0"/>
                        </a:rPr>
                        <a:t>No cuantificado</a:t>
                      </a:r>
                    </a:p>
                  </a:txBody>
                  <a:tcPr marL="6876" marR="6876" marT="687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A" sz="1200" b="0" i="0" u="none" strike="noStrike" dirty="0">
                          <a:solidFill>
                            <a:srgbClr val="000000"/>
                          </a:solidFill>
                          <a:effectLst/>
                          <a:latin typeface="Arial" panose="020B0604020202020204" pitchFamily="34" charset="0"/>
                        </a:rPr>
                        <a:t> </a:t>
                      </a:r>
                    </a:p>
                  </a:txBody>
                  <a:tcPr marL="6876" marR="6876" marT="68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750280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393007996"/>
              </p:ext>
            </p:extLst>
          </p:nvPr>
        </p:nvGraphicFramePr>
        <p:xfrm>
          <a:off x="105507" y="69311"/>
          <a:ext cx="11980985" cy="6746760"/>
        </p:xfrm>
        <a:graphic>
          <a:graphicData uri="http://schemas.openxmlformats.org/drawingml/2006/table">
            <a:tbl>
              <a:tblPr/>
              <a:tblGrid>
                <a:gridCol w="601805"/>
                <a:gridCol w="9893466"/>
                <a:gridCol w="939019"/>
                <a:gridCol w="546695"/>
              </a:tblGrid>
              <a:tr h="160109">
                <a:tc>
                  <a:txBody>
                    <a:bodyPr/>
                    <a:lstStyle/>
                    <a:p>
                      <a:pPr algn="l" rtl="0" fontAlgn="b"/>
                      <a:r>
                        <a:rPr lang="es-PA" sz="1000" b="1" i="0" u="none" strike="noStrike" dirty="0">
                          <a:solidFill>
                            <a:srgbClr val="FFFFFF"/>
                          </a:solidFill>
                          <a:effectLst/>
                          <a:latin typeface="Arial" panose="020B0604020202020204" pitchFamily="34" charset="0"/>
                        </a:rPr>
                        <a:t> </a:t>
                      </a:r>
                    </a:p>
                  </a:txBody>
                  <a:tcPr marL="2058" marR="2058" marT="20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rtl="0" fontAlgn="b"/>
                      <a:r>
                        <a:rPr lang="es-PA" sz="1000" b="1" i="0" u="none" strike="noStrike" dirty="0">
                          <a:solidFill>
                            <a:srgbClr val="FFFFFF"/>
                          </a:solidFill>
                          <a:effectLst/>
                          <a:latin typeface="Arial" panose="020B0604020202020204" pitchFamily="34" charset="0"/>
                        </a:rPr>
                        <a:t>Varios parámetros de suficiencia</a:t>
                      </a:r>
                    </a:p>
                  </a:txBody>
                  <a:tcPr marL="2058" marR="2058" marT="20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rtl="0" fontAlgn="b"/>
                      <a:r>
                        <a:rPr lang="es-MX" sz="1000" b="1" i="0" u="none" strike="noStrike" dirty="0">
                          <a:solidFill>
                            <a:srgbClr val="FFFFFF"/>
                          </a:solidFill>
                          <a:effectLst/>
                          <a:latin typeface="Arial" panose="020B0604020202020204" pitchFamily="34" charset="0"/>
                        </a:rPr>
                        <a:t>Monto de reformas propuestas y otros ingresos</a:t>
                      </a:r>
                    </a:p>
                  </a:txBody>
                  <a:tcPr marL="2058" marR="2058" marT="20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rtl="0" fontAlgn="b"/>
                      <a:r>
                        <a:rPr lang="es-PA" sz="1000" b="1" i="0" u="none" strike="noStrike" dirty="0">
                          <a:solidFill>
                            <a:srgbClr val="FFFFFF"/>
                          </a:solidFill>
                          <a:effectLst/>
                          <a:latin typeface="Arial" panose="020B0604020202020204" pitchFamily="34" charset="0"/>
                        </a:rPr>
                        <a:t>Flujo del Sistema</a:t>
                      </a:r>
                    </a:p>
                  </a:txBody>
                  <a:tcPr marL="2058" marR="2058" marT="20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r>
              <a:tr h="81083">
                <a:tc rowSpan="19">
                  <a:txBody>
                    <a:bodyPr/>
                    <a:lstStyle/>
                    <a:p>
                      <a:pPr algn="ctr" rtl="0" fontAlgn="ctr"/>
                      <a:r>
                        <a:rPr lang="es-PA" sz="1000" b="0" i="0" u="none" strike="noStrike" dirty="0">
                          <a:solidFill>
                            <a:srgbClr val="000000"/>
                          </a:solidFill>
                          <a:effectLst/>
                          <a:latin typeface="Arial" panose="020B0604020202020204" pitchFamily="34" charset="0"/>
                        </a:rPr>
                        <a:t>UNECEP-FAM-UNEP</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b"/>
                      <a:r>
                        <a:rPr lang="es-MX" sz="1000" b="1" i="0" u="none" strike="noStrike" dirty="0">
                          <a:solidFill>
                            <a:srgbClr val="000000"/>
                          </a:solidFill>
                          <a:effectLst/>
                          <a:latin typeface="Arial" panose="020B0604020202020204" pitchFamily="34" charset="0"/>
                        </a:rPr>
                        <a:t>Aumento del Gasto Público en Pensiones en 5.0% con respecto al PIB</a:t>
                      </a:r>
                    </a:p>
                  </a:txBody>
                  <a:tcPr marL="2058" marR="2058" marT="20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s-PA" sz="1000" b="0" i="0" u="none" strike="noStrike" dirty="0">
                          <a:solidFill>
                            <a:srgbClr val="000000"/>
                          </a:solidFill>
                          <a:effectLst/>
                          <a:latin typeface="Arial" panose="020B0604020202020204" pitchFamily="34" charset="0"/>
                        </a:rPr>
                        <a:t>No cuantificado</a:t>
                      </a:r>
                    </a:p>
                  </a:txBody>
                  <a:tcPr marL="2058" marR="2058" marT="20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A" sz="1000" b="0" i="0" u="none" strike="noStrike" dirty="0">
                          <a:solidFill>
                            <a:srgbClr val="000000"/>
                          </a:solidFill>
                          <a:effectLst/>
                          <a:latin typeface="Arial" panose="020B0604020202020204" pitchFamily="34" charset="0"/>
                        </a:rPr>
                        <a:t> </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109">
                <a:tc vMerge="1">
                  <a:txBody>
                    <a:bodyPr/>
                    <a:lstStyle/>
                    <a:p>
                      <a:endParaRPr lang="es-PA"/>
                    </a:p>
                  </a:txBody>
                  <a:tcPr/>
                </a:tc>
                <a:tc>
                  <a:txBody>
                    <a:bodyPr/>
                    <a:lstStyle/>
                    <a:p>
                      <a:pPr algn="just" rtl="0" fontAlgn="ctr"/>
                      <a:r>
                        <a:rPr lang="es-MX" sz="1000" b="1" i="0" u="none" strike="noStrike" dirty="0">
                          <a:solidFill>
                            <a:srgbClr val="000000"/>
                          </a:solidFill>
                          <a:effectLst/>
                          <a:latin typeface="Arial" panose="020B0604020202020204" pitchFamily="34" charset="0"/>
                        </a:rPr>
                        <a:t>Que</a:t>
                      </a:r>
                      <a:r>
                        <a:rPr lang="es-MX" sz="1000" b="0" i="0" u="none" strike="noStrike" dirty="0">
                          <a:solidFill>
                            <a:srgbClr val="000000"/>
                          </a:solidFill>
                          <a:effectLst/>
                          <a:latin typeface="Arial" panose="020B0604020202020204" pitchFamily="34" charset="0"/>
                        </a:rPr>
                        <a:t> el</a:t>
                      </a:r>
                      <a:r>
                        <a:rPr lang="es-MX" sz="1000" b="1" i="0" u="none" strike="noStrike" dirty="0">
                          <a:solidFill>
                            <a:srgbClr val="000000"/>
                          </a:solidFill>
                          <a:effectLst/>
                          <a:latin typeface="Arial" panose="020B0604020202020204" pitchFamily="34" charset="0"/>
                        </a:rPr>
                        <a:t> Canal de Panamá aporte 10% de la Utilidades para salvar la CSS. </a:t>
                      </a:r>
                      <a:r>
                        <a:rPr lang="es-MX" sz="1000" b="0" i="0" u="none" strike="noStrike" dirty="0">
                          <a:solidFill>
                            <a:srgbClr val="000000"/>
                          </a:solidFill>
                          <a:effectLst/>
                          <a:latin typeface="Arial" panose="020B0604020202020204" pitchFamily="34" charset="0"/>
                        </a:rPr>
                        <a:t>El Canal de Panamá tendrá una utilidad de 3,500 millones de Balboas en 2025. (La Prensa y Revista SUMMA)</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PA" sz="1000" b="0" i="0" u="none" strike="noStrike" dirty="0">
                          <a:solidFill>
                            <a:srgbClr val="000000"/>
                          </a:solidFill>
                          <a:effectLst/>
                          <a:latin typeface="Arial" panose="020B0604020202020204" pitchFamily="34" charset="0"/>
                        </a:rPr>
                        <a:t>350 millones</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000" b="0" i="0" u="none" strike="noStrike" dirty="0">
                          <a:solidFill>
                            <a:srgbClr val="000000"/>
                          </a:solidFill>
                          <a:effectLst/>
                          <a:latin typeface="Arial" panose="020B0604020202020204" pitchFamily="34" charset="0"/>
                        </a:rPr>
                        <a:t> </a:t>
                      </a:r>
                    </a:p>
                  </a:txBody>
                  <a:tcPr marL="2058" marR="2058" marT="20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109">
                <a:tc vMerge="1">
                  <a:txBody>
                    <a:bodyPr/>
                    <a:lstStyle/>
                    <a:p>
                      <a:endParaRPr lang="es-PA"/>
                    </a:p>
                  </a:txBody>
                  <a:tcPr/>
                </a:tc>
                <a:tc>
                  <a:txBody>
                    <a:bodyPr/>
                    <a:lstStyle/>
                    <a:p>
                      <a:pPr algn="just" rtl="0" fontAlgn="ctr"/>
                      <a:r>
                        <a:rPr lang="es-MX" sz="1000" b="1" i="0" u="none" strike="noStrike" dirty="0">
                          <a:solidFill>
                            <a:srgbClr val="000000"/>
                          </a:solidFill>
                          <a:effectLst/>
                          <a:latin typeface="Arial" panose="020B0604020202020204" pitchFamily="34" charset="0"/>
                        </a:rPr>
                        <a:t>Puertos</a:t>
                      </a:r>
                      <a:r>
                        <a:rPr lang="es-MX" sz="1000" b="0" i="0" u="none" strike="noStrike" dirty="0">
                          <a:solidFill>
                            <a:srgbClr val="000000"/>
                          </a:solidFill>
                          <a:effectLst/>
                          <a:latin typeface="Arial" panose="020B0604020202020204" pitchFamily="34" charset="0"/>
                        </a:rPr>
                        <a:t> movieron aproximadamente 8.3 millones de </a:t>
                      </a:r>
                      <a:r>
                        <a:rPr lang="es-MX" sz="1000" b="1" i="0" u="none" strike="noStrike" dirty="0">
                          <a:solidFill>
                            <a:srgbClr val="000000"/>
                          </a:solidFill>
                          <a:effectLst/>
                          <a:latin typeface="Arial" panose="020B0604020202020204" pitchFamily="34" charset="0"/>
                        </a:rPr>
                        <a:t>contenedores</a:t>
                      </a:r>
                      <a:r>
                        <a:rPr lang="es-MX" sz="1000" b="0" i="0" u="none" strike="noStrike" dirty="0">
                          <a:solidFill>
                            <a:srgbClr val="000000"/>
                          </a:solidFill>
                          <a:effectLst/>
                          <a:latin typeface="Arial" panose="020B0604020202020204" pitchFamily="34" charset="0"/>
                        </a:rPr>
                        <a:t> teus en 2023. Se propone que los puertos paguen </a:t>
                      </a:r>
                      <a:r>
                        <a:rPr lang="es-MX" sz="1000" b="1" i="0" u="none" strike="noStrike" dirty="0">
                          <a:solidFill>
                            <a:srgbClr val="000000"/>
                          </a:solidFill>
                          <a:effectLst/>
                          <a:latin typeface="Arial" panose="020B0604020202020204" pitchFamily="34" charset="0"/>
                        </a:rPr>
                        <a:t>$20 dólares por movimiento teus</a:t>
                      </a:r>
                      <a:r>
                        <a:rPr lang="es-MX" sz="1000" b="0" i="0" u="none" strike="noStrike" dirty="0">
                          <a:solidFill>
                            <a:srgbClr val="000000"/>
                          </a:solidFill>
                          <a:effectLst/>
                          <a:latin typeface="Arial" panose="020B0604020202020204" pitchFamily="34" charset="0"/>
                        </a:rPr>
                        <a:t>.  (Contraloría General de la República)</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PA" sz="1000" b="0" i="0" u="none" strike="noStrike" dirty="0">
                          <a:solidFill>
                            <a:srgbClr val="000000"/>
                          </a:solidFill>
                          <a:effectLst/>
                          <a:latin typeface="Arial" panose="020B0604020202020204" pitchFamily="34" charset="0"/>
                        </a:rPr>
                        <a:t>170 millones</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000" b="0" i="0" u="none" strike="noStrike" dirty="0">
                          <a:solidFill>
                            <a:srgbClr val="000000"/>
                          </a:solidFill>
                          <a:effectLst/>
                          <a:latin typeface="Arial" panose="020B0604020202020204" pitchFamily="34" charset="0"/>
                        </a:rPr>
                        <a:t> </a:t>
                      </a:r>
                    </a:p>
                  </a:txBody>
                  <a:tcPr marL="2058" marR="2058" marT="20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8647">
                <a:tc vMerge="1">
                  <a:txBody>
                    <a:bodyPr/>
                    <a:lstStyle/>
                    <a:p>
                      <a:endParaRPr lang="es-PA"/>
                    </a:p>
                  </a:txBody>
                  <a:tcPr/>
                </a:tc>
                <a:tc>
                  <a:txBody>
                    <a:bodyPr/>
                    <a:lstStyle/>
                    <a:p>
                      <a:pPr algn="just" rtl="0" fontAlgn="ctr"/>
                      <a:r>
                        <a:rPr lang="es-MX" sz="1000" b="1" i="0" u="none" strike="noStrike" dirty="0">
                          <a:solidFill>
                            <a:srgbClr val="000000"/>
                          </a:solidFill>
                          <a:effectLst/>
                          <a:latin typeface="Arial" panose="020B0604020202020204" pitchFamily="34" charset="0"/>
                        </a:rPr>
                        <a:t>Ferrocarril</a:t>
                      </a:r>
                      <a:r>
                        <a:rPr lang="es-MX" sz="1000" b="0" i="0" u="none" strike="noStrike" dirty="0">
                          <a:solidFill>
                            <a:srgbClr val="000000"/>
                          </a:solidFill>
                          <a:effectLst/>
                          <a:latin typeface="Arial" panose="020B0604020202020204" pitchFamily="34" charset="0"/>
                        </a:rPr>
                        <a:t>. Se propone que el Ferrocarril </a:t>
                      </a:r>
                      <a:r>
                        <a:rPr lang="es-MX" sz="1000" b="0" i="0" u="none" strike="noStrike" dirty="0" smtClean="0">
                          <a:solidFill>
                            <a:srgbClr val="000000"/>
                          </a:solidFill>
                          <a:effectLst/>
                          <a:latin typeface="Arial" panose="020B0604020202020204" pitchFamily="34" charset="0"/>
                        </a:rPr>
                        <a:t>(Panamá </a:t>
                      </a:r>
                      <a:r>
                        <a:rPr lang="es-MX" sz="1000" b="0" i="0" u="none" strike="noStrike" dirty="0">
                          <a:solidFill>
                            <a:srgbClr val="000000"/>
                          </a:solidFill>
                          <a:effectLst/>
                          <a:latin typeface="Arial" panose="020B0604020202020204" pitchFamily="34" charset="0"/>
                        </a:rPr>
                        <a:t>Canal Railway Company) </a:t>
                      </a:r>
                      <a:r>
                        <a:rPr lang="es-MX" sz="1000" b="1" i="0" u="none" strike="noStrike" dirty="0">
                          <a:solidFill>
                            <a:srgbClr val="000000"/>
                          </a:solidFill>
                          <a:effectLst/>
                          <a:latin typeface="Arial" panose="020B0604020202020204" pitchFamily="34" charset="0"/>
                        </a:rPr>
                        <a:t>aporte 10 dólares por cada transporte de contenedores,</a:t>
                      </a:r>
                      <a:r>
                        <a:rPr lang="es-MX" sz="1000" b="0" i="0" u="none" strike="noStrike" dirty="0">
                          <a:solidFill>
                            <a:srgbClr val="000000"/>
                          </a:solidFill>
                          <a:effectLst/>
                          <a:latin typeface="Arial" panose="020B0604020202020204" pitchFamily="34" charset="0"/>
                        </a:rPr>
                        <a:t> para salvar la CSS. Aunque la Contraloría General de la República dejó de publicar estas cifras, se estima que el Ferrocarril transporta más de 3 millones de contenedores por año. Fuente: Contraloría.</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PA" sz="1000" b="0" i="0" u="none" strike="noStrike" dirty="0">
                          <a:solidFill>
                            <a:srgbClr val="000000"/>
                          </a:solidFill>
                          <a:effectLst/>
                          <a:latin typeface="Arial" panose="020B0604020202020204" pitchFamily="34" charset="0"/>
                        </a:rPr>
                        <a:t>30 millones</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000" b="0" i="0" u="none" strike="noStrike" dirty="0">
                          <a:solidFill>
                            <a:srgbClr val="000000"/>
                          </a:solidFill>
                          <a:effectLst/>
                          <a:latin typeface="Arial" panose="020B0604020202020204" pitchFamily="34" charset="0"/>
                        </a:rPr>
                        <a:t> </a:t>
                      </a:r>
                    </a:p>
                  </a:txBody>
                  <a:tcPr marL="2058" marR="2058" marT="20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8647">
                <a:tc vMerge="1">
                  <a:txBody>
                    <a:bodyPr/>
                    <a:lstStyle/>
                    <a:p>
                      <a:endParaRPr lang="es-PA"/>
                    </a:p>
                  </a:txBody>
                  <a:tcPr/>
                </a:tc>
                <a:tc>
                  <a:txBody>
                    <a:bodyPr/>
                    <a:lstStyle/>
                    <a:p>
                      <a:pPr algn="just" rtl="0" fontAlgn="ctr"/>
                      <a:r>
                        <a:rPr lang="es-MX" sz="1000" b="1" i="0" u="none" strike="noStrike" dirty="0">
                          <a:solidFill>
                            <a:srgbClr val="000000"/>
                          </a:solidFill>
                          <a:effectLst/>
                          <a:latin typeface="Arial" panose="020B0604020202020204" pitchFamily="34" charset="0"/>
                        </a:rPr>
                        <a:t>Sector Aéreo. </a:t>
                      </a:r>
                      <a:r>
                        <a:rPr lang="es-MX" sz="1000" b="0" i="0" u="none" strike="noStrike" dirty="0">
                          <a:solidFill>
                            <a:srgbClr val="000000"/>
                          </a:solidFill>
                          <a:effectLst/>
                          <a:latin typeface="Arial" panose="020B0604020202020204" pitchFamily="34" charset="0"/>
                        </a:rPr>
                        <a:t>Por el Aeropuerto Internacional de Tocumen transitan 17,8 millones de pasajeros por año. Se propone que se cobre</a:t>
                      </a:r>
                      <a:r>
                        <a:rPr lang="es-MX" sz="1000" b="1" i="0" u="none" strike="noStrike" dirty="0">
                          <a:solidFill>
                            <a:srgbClr val="000000"/>
                          </a:solidFill>
                          <a:effectLst/>
                          <a:latin typeface="Arial" panose="020B0604020202020204" pitchFamily="34" charset="0"/>
                        </a:rPr>
                        <a:t> USD$15 por pasajero en tránsito (misma línea aérea)</a:t>
                      </a:r>
                      <a:r>
                        <a:rPr lang="es-MX" sz="1000" b="0" i="0" u="none" strike="noStrike" dirty="0">
                          <a:solidFill>
                            <a:srgbClr val="000000"/>
                          </a:solidFill>
                          <a:effectLst/>
                          <a:latin typeface="Arial" panose="020B0604020202020204" pitchFamily="34" charset="0"/>
                        </a:rPr>
                        <a:t>. Considerando la variación de los precios de los pasajes esto no afecta la competitividad de la actividad aérea. AITSA y Estrella de Panamá, octubre de 2024)</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PA" sz="1000" b="0" i="0" u="none" strike="noStrike" dirty="0">
                          <a:solidFill>
                            <a:srgbClr val="000000"/>
                          </a:solidFill>
                          <a:effectLst/>
                          <a:latin typeface="Arial" panose="020B0604020202020204" pitchFamily="34" charset="0"/>
                        </a:rPr>
                        <a:t>270 millones</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000" b="0" i="0" u="none" strike="noStrike" dirty="0">
                          <a:solidFill>
                            <a:srgbClr val="000000"/>
                          </a:solidFill>
                          <a:effectLst/>
                          <a:latin typeface="Arial" panose="020B0604020202020204" pitchFamily="34" charset="0"/>
                        </a:rPr>
                        <a:t> </a:t>
                      </a:r>
                    </a:p>
                  </a:txBody>
                  <a:tcPr marL="2058" marR="2058" marT="20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5723">
                <a:tc vMerge="1">
                  <a:txBody>
                    <a:bodyPr/>
                    <a:lstStyle/>
                    <a:p>
                      <a:endParaRPr lang="es-PA"/>
                    </a:p>
                  </a:txBody>
                  <a:tcPr/>
                </a:tc>
                <a:tc>
                  <a:txBody>
                    <a:bodyPr/>
                    <a:lstStyle/>
                    <a:p>
                      <a:pPr algn="just" rtl="0" fontAlgn="ctr"/>
                      <a:r>
                        <a:rPr lang="es-MX" sz="1000" b="1" i="0" u="none" strike="noStrike" dirty="0">
                          <a:solidFill>
                            <a:srgbClr val="000000"/>
                          </a:solidFill>
                          <a:effectLst/>
                          <a:latin typeface="Arial" panose="020B0604020202020204" pitchFamily="34" charset="0"/>
                        </a:rPr>
                        <a:t>Multinacionales.</a:t>
                      </a:r>
                      <a:r>
                        <a:rPr lang="es-MX" sz="1000" b="0" i="0" u="none" strike="noStrike" dirty="0">
                          <a:solidFill>
                            <a:srgbClr val="000000"/>
                          </a:solidFill>
                          <a:effectLst/>
                          <a:latin typeface="Arial" panose="020B0604020202020204" pitchFamily="34" charset="0"/>
                        </a:rPr>
                        <a:t> Se propone el establecimiento del </a:t>
                      </a:r>
                      <a:r>
                        <a:rPr lang="es-MX" sz="1000" b="1" i="0" u="none" strike="noStrike" dirty="0">
                          <a:solidFill>
                            <a:srgbClr val="000000"/>
                          </a:solidFill>
                          <a:effectLst/>
                          <a:latin typeface="Arial" panose="020B0604020202020204" pitchFamily="34" charset="0"/>
                        </a:rPr>
                        <a:t>impuesto mínimo de 15% del ISR </a:t>
                      </a:r>
                      <a:r>
                        <a:rPr lang="es-MX" sz="1000" b="0" i="0" u="none" strike="noStrike" dirty="0">
                          <a:solidFill>
                            <a:srgbClr val="000000"/>
                          </a:solidFill>
                          <a:effectLst/>
                          <a:latin typeface="Arial" panose="020B0604020202020204" pitchFamily="34" charset="0"/>
                        </a:rPr>
                        <a:t>a multinacionales y zonas especiales. A partir de 2023, más de 140 países y jurisdicciones, incluidos muchos miembros de la OCDE, han acordado implementar un impuesto mínimo global del 15% sobre las ganancias corporativas. En los últimos años, en Panamá se han establecido un número importante de empresas multinacionales y Zonas Francas con regímenes fiscales especiales. La aplicación del impuesto mínimo global no afectaría la competitividad de estas empresas, porque su implementación es a nivel global. Estas cifras la maneja el gobierno nacional. Ley 159/2020</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PA" sz="1000" b="0" i="0" u="none" strike="noStrike" dirty="0">
                          <a:solidFill>
                            <a:srgbClr val="000000"/>
                          </a:solidFill>
                          <a:effectLst/>
                          <a:latin typeface="Arial" panose="020B0604020202020204" pitchFamily="34" charset="0"/>
                        </a:rPr>
                        <a:t>170 millones</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000" b="0" i="0" u="none" strike="noStrike" dirty="0">
                          <a:solidFill>
                            <a:srgbClr val="000000"/>
                          </a:solidFill>
                          <a:effectLst/>
                          <a:latin typeface="Arial" panose="020B0604020202020204" pitchFamily="34" charset="0"/>
                        </a:rPr>
                        <a:t> </a:t>
                      </a:r>
                    </a:p>
                  </a:txBody>
                  <a:tcPr marL="2058" marR="2058" marT="20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109">
                <a:tc vMerge="1">
                  <a:txBody>
                    <a:bodyPr/>
                    <a:lstStyle/>
                    <a:p>
                      <a:endParaRPr lang="es-PA"/>
                    </a:p>
                  </a:txBody>
                  <a:tcPr/>
                </a:tc>
                <a:tc>
                  <a:txBody>
                    <a:bodyPr/>
                    <a:lstStyle/>
                    <a:p>
                      <a:pPr algn="just" rtl="0" fontAlgn="ctr"/>
                      <a:r>
                        <a:rPr lang="es-MX" sz="1000" b="1" i="0" u="none" strike="noStrike" dirty="0">
                          <a:solidFill>
                            <a:srgbClr val="000000"/>
                          </a:solidFill>
                          <a:effectLst/>
                          <a:latin typeface="Arial" panose="020B0604020202020204" pitchFamily="34" charset="0"/>
                        </a:rPr>
                        <a:t>Las</a:t>
                      </a:r>
                      <a:r>
                        <a:rPr lang="es-MX" sz="1000" b="0" i="0" u="none" strike="noStrike" dirty="0">
                          <a:solidFill>
                            <a:srgbClr val="000000"/>
                          </a:solidFill>
                          <a:effectLst/>
                          <a:latin typeface="Arial" panose="020B0604020202020204" pitchFamily="34" charset="0"/>
                        </a:rPr>
                        <a:t> </a:t>
                      </a:r>
                      <a:r>
                        <a:rPr lang="es-MX" sz="1000" b="1" i="0" u="none" strike="noStrike" dirty="0">
                          <a:solidFill>
                            <a:srgbClr val="000000"/>
                          </a:solidFill>
                          <a:effectLst/>
                          <a:latin typeface="Arial" panose="020B0604020202020204" pitchFamily="34" charset="0"/>
                        </a:rPr>
                        <a:t>importaciones de la Zona Libre de Colón (ZLC) </a:t>
                      </a:r>
                      <a:r>
                        <a:rPr lang="es-MX" sz="1000" b="0" i="0" u="none" strike="noStrike" dirty="0">
                          <a:solidFill>
                            <a:srgbClr val="000000"/>
                          </a:solidFill>
                          <a:effectLst/>
                          <a:latin typeface="Arial" panose="020B0604020202020204" pitchFamily="34" charset="0"/>
                        </a:rPr>
                        <a:t>suman USD$</a:t>
                      </a:r>
                      <a:r>
                        <a:rPr lang="es-MX" sz="1000" b="1" i="0" u="none" strike="noStrike" dirty="0">
                          <a:solidFill>
                            <a:srgbClr val="000000"/>
                          </a:solidFill>
                          <a:effectLst/>
                          <a:latin typeface="Arial" panose="020B0604020202020204" pitchFamily="34" charset="0"/>
                        </a:rPr>
                        <a:t>19,757.5</a:t>
                      </a:r>
                      <a:r>
                        <a:rPr lang="es-MX" sz="1000" b="0" i="0" u="none" strike="noStrike" dirty="0">
                          <a:solidFill>
                            <a:srgbClr val="000000"/>
                          </a:solidFill>
                          <a:effectLst/>
                          <a:latin typeface="Arial" panose="020B0604020202020204" pitchFamily="34" charset="0"/>
                        </a:rPr>
                        <a:t> mil millones por año, aumento del 41.1% del 2022. La </a:t>
                      </a:r>
                      <a:r>
                        <a:rPr lang="es-MX" sz="1000" b="1" i="0" u="none" strike="noStrike" dirty="0">
                          <a:solidFill>
                            <a:srgbClr val="000000"/>
                          </a:solidFill>
                          <a:effectLst/>
                          <a:latin typeface="Arial" panose="020B0604020202020204" pitchFamily="34" charset="0"/>
                        </a:rPr>
                        <a:t>ZLC está en capacidad de pagar en base a 1.5% sobre las importaciones</a:t>
                      </a:r>
                      <a:r>
                        <a:rPr lang="es-MX" sz="1000" b="0" i="0" u="none" strike="noStrike" dirty="0">
                          <a:solidFill>
                            <a:srgbClr val="000000"/>
                          </a:solidFill>
                          <a:effectLst/>
                          <a:latin typeface="Arial" panose="020B0604020202020204" pitchFamily="34" charset="0"/>
                        </a:rPr>
                        <a:t>. </a:t>
                      </a:r>
                      <a:r>
                        <a:rPr lang="es-MX" sz="1000" b="1" i="0" u="none" strike="noStrike" dirty="0">
                          <a:solidFill>
                            <a:srgbClr val="000000"/>
                          </a:solidFill>
                          <a:effectLst/>
                          <a:latin typeface="Arial" panose="020B0604020202020204" pitchFamily="34" charset="0"/>
                        </a:rPr>
                        <a:t>Fuente</a:t>
                      </a:r>
                      <a:r>
                        <a:rPr lang="es-MX" sz="1000" b="0" i="0" u="none" strike="noStrike" dirty="0">
                          <a:solidFill>
                            <a:srgbClr val="000000"/>
                          </a:solidFill>
                          <a:effectLst/>
                          <a:latin typeface="Arial" panose="020B0604020202020204" pitchFamily="34" charset="0"/>
                        </a:rPr>
                        <a:t>: INEC</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PA" sz="1000" b="0" i="0" u="none" strike="noStrike" dirty="0">
                          <a:solidFill>
                            <a:srgbClr val="000000"/>
                          </a:solidFill>
                          <a:effectLst/>
                          <a:latin typeface="Arial" panose="020B0604020202020204" pitchFamily="34" charset="0"/>
                        </a:rPr>
                        <a:t>300 millones</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000" b="0" i="0" u="none" strike="noStrike" dirty="0">
                          <a:solidFill>
                            <a:srgbClr val="000000"/>
                          </a:solidFill>
                          <a:effectLst/>
                          <a:latin typeface="Arial" panose="020B0604020202020204" pitchFamily="34" charset="0"/>
                        </a:rPr>
                        <a:t> </a:t>
                      </a:r>
                    </a:p>
                  </a:txBody>
                  <a:tcPr marL="2058" marR="2058" marT="20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9134">
                <a:tc vMerge="1">
                  <a:txBody>
                    <a:bodyPr/>
                    <a:lstStyle/>
                    <a:p>
                      <a:endParaRPr lang="es-PA"/>
                    </a:p>
                  </a:txBody>
                  <a:tcPr/>
                </a:tc>
                <a:tc>
                  <a:txBody>
                    <a:bodyPr/>
                    <a:lstStyle/>
                    <a:p>
                      <a:pPr algn="just" rtl="0" fontAlgn="ctr"/>
                      <a:r>
                        <a:rPr lang="es-MX" sz="1000" b="1" i="0" u="none" strike="noStrike" dirty="0">
                          <a:solidFill>
                            <a:srgbClr val="000000"/>
                          </a:solidFill>
                          <a:effectLst/>
                          <a:latin typeface="Arial" panose="020B0604020202020204" pitchFamily="34" charset="0"/>
                        </a:rPr>
                        <a:t>Eliminar Ley que regala la inversión al turismo. </a:t>
                      </a:r>
                      <a:r>
                        <a:rPr lang="es-MX" sz="1000" b="0" i="0" u="none" strike="noStrike" dirty="0">
                          <a:solidFill>
                            <a:srgbClr val="000000"/>
                          </a:solidFill>
                          <a:effectLst/>
                          <a:latin typeface="Arial" panose="020B0604020202020204" pitchFamily="34" charset="0"/>
                        </a:rPr>
                        <a:t>Esta Ley no solo </a:t>
                      </a:r>
                      <a:r>
                        <a:rPr lang="es-MX" sz="1000" b="1" i="0" u="none" strike="noStrike" dirty="0">
                          <a:solidFill>
                            <a:srgbClr val="000000"/>
                          </a:solidFill>
                          <a:effectLst/>
                          <a:latin typeface="Arial" panose="020B0604020202020204" pitchFamily="34" charset="0"/>
                        </a:rPr>
                        <a:t>otorga incentivos fiscales </a:t>
                      </a:r>
                      <a:r>
                        <a:rPr lang="es-MX" sz="1000" b="0" i="0" u="none" strike="noStrike" dirty="0">
                          <a:solidFill>
                            <a:srgbClr val="000000"/>
                          </a:solidFill>
                          <a:effectLst/>
                          <a:latin typeface="Arial" panose="020B0604020202020204" pitchFamily="34" charset="0"/>
                        </a:rPr>
                        <a:t>a las empresas para que no paguen ningún impuesto, sino que, además, el Estado les financia la inversión a estas empresas con créditos fiscales negociables o transferibles. Ley 122 de 31 de diciembre de 2019, modifica la ley 80 de 2012</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PA" sz="1000" b="0" i="0" u="none" strike="noStrike" dirty="0">
                          <a:solidFill>
                            <a:srgbClr val="000000"/>
                          </a:solidFill>
                          <a:effectLst/>
                          <a:latin typeface="Arial" panose="020B0604020202020204" pitchFamily="34" charset="0"/>
                        </a:rPr>
                        <a:t>70 millones</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000" b="0" i="0" u="none" strike="noStrike" dirty="0">
                          <a:solidFill>
                            <a:srgbClr val="000000"/>
                          </a:solidFill>
                          <a:effectLst/>
                          <a:latin typeface="Arial" panose="020B0604020202020204" pitchFamily="34" charset="0"/>
                        </a:rPr>
                        <a:t> </a:t>
                      </a:r>
                    </a:p>
                  </a:txBody>
                  <a:tcPr marL="2058" marR="2058" marT="20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9134">
                <a:tc vMerge="1">
                  <a:txBody>
                    <a:bodyPr/>
                    <a:lstStyle/>
                    <a:p>
                      <a:endParaRPr lang="es-PA"/>
                    </a:p>
                  </a:txBody>
                  <a:tcPr/>
                </a:tc>
                <a:tc>
                  <a:txBody>
                    <a:bodyPr/>
                    <a:lstStyle/>
                    <a:p>
                      <a:pPr algn="just" rtl="0" fontAlgn="ctr"/>
                      <a:r>
                        <a:rPr lang="es-MX" sz="1000" b="1" i="0" u="none" strike="noStrike" dirty="0">
                          <a:solidFill>
                            <a:srgbClr val="000000"/>
                          </a:solidFill>
                          <a:effectLst/>
                          <a:latin typeface="Arial" panose="020B0604020202020204" pitchFamily="34" charset="0"/>
                        </a:rPr>
                        <a:t>Bancos.</a:t>
                      </a:r>
                      <a:r>
                        <a:rPr lang="es-MX" sz="1000" b="0" i="0" u="none" strike="noStrike" dirty="0">
                          <a:solidFill>
                            <a:srgbClr val="000000"/>
                          </a:solidFill>
                          <a:effectLst/>
                          <a:latin typeface="Arial" panose="020B0604020202020204" pitchFamily="34" charset="0"/>
                        </a:rPr>
                        <a:t> Se propone establecer un </a:t>
                      </a:r>
                      <a:r>
                        <a:rPr lang="es-MX" sz="1000" b="1" i="0" u="none" strike="noStrike" dirty="0">
                          <a:solidFill>
                            <a:srgbClr val="000000"/>
                          </a:solidFill>
                          <a:effectLst/>
                          <a:latin typeface="Arial" panose="020B0604020202020204" pitchFamily="34" charset="0"/>
                        </a:rPr>
                        <a:t>impuesto a los bancos equivalente al 10% de sus utilidades</a:t>
                      </a:r>
                      <a:r>
                        <a:rPr lang="es-MX" sz="1000" b="0" i="0" u="none" strike="noStrike" dirty="0">
                          <a:solidFill>
                            <a:srgbClr val="000000"/>
                          </a:solidFill>
                          <a:effectLst/>
                          <a:latin typeface="Arial" panose="020B0604020202020204" pitchFamily="34" charset="0"/>
                        </a:rPr>
                        <a:t>. El Sistema Bancario Nacional puede aportar el 10% de las utilidades. Utilidad del Sistema Bancario Nacional en 2023 fue de  2,204 millones de Balboas, crecimiento de 42.4% </a:t>
                      </a:r>
                      <a:r>
                        <a:rPr lang="es-MX" sz="1000" b="1" i="0" u="none" strike="noStrike" dirty="0">
                          <a:solidFill>
                            <a:srgbClr val="000000"/>
                          </a:solidFill>
                          <a:effectLst/>
                          <a:latin typeface="Arial" panose="020B0604020202020204" pitchFamily="34" charset="0"/>
                        </a:rPr>
                        <a:t>Fuente</a:t>
                      </a:r>
                      <a:r>
                        <a:rPr lang="es-MX" sz="1000" b="0" i="0" u="none" strike="noStrike" dirty="0">
                          <a:solidFill>
                            <a:srgbClr val="000000"/>
                          </a:solidFill>
                          <a:effectLst/>
                          <a:latin typeface="Arial" panose="020B0604020202020204" pitchFamily="34" charset="0"/>
                        </a:rPr>
                        <a:t>: Memoria de la Superintendencia de Bancos, 2023</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PA" sz="1000" b="0" i="0" u="none" strike="noStrike" dirty="0">
                          <a:solidFill>
                            <a:srgbClr val="000000"/>
                          </a:solidFill>
                          <a:effectLst/>
                          <a:latin typeface="Arial" panose="020B0604020202020204" pitchFamily="34" charset="0"/>
                        </a:rPr>
                        <a:t>220 millones</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000" b="0" i="0" u="none" strike="noStrike" dirty="0">
                          <a:solidFill>
                            <a:srgbClr val="000000"/>
                          </a:solidFill>
                          <a:effectLst/>
                          <a:latin typeface="Arial" panose="020B0604020202020204" pitchFamily="34" charset="0"/>
                        </a:rPr>
                        <a:t> </a:t>
                      </a:r>
                    </a:p>
                  </a:txBody>
                  <a:tcPr marL="2058" marR="2058" marT="20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109">
                <a:tc vMerge="1">
                  <a:txBody>
                    <a:bodyPr/>
                    <a:lstStyle/>
                    <a:p>
                      <a:endParaRPr lang="es-PA"/>
                    </a:p>
                  </a:txBody>
                  <a:tcPr/>
                </a:tc>
                <a:tc>
                  <a:txBody>
                    <a:bodyPr/>
                    <a:lstStyle/>
                    <a:p>
                      <a:pPr algn="just" rtl="0" fontAlgn="ctr"/>
                      <a:r>
                        <a:rPr lang="es-MX" sz="1000" b="1" i="0" u="none" strike="noStrike" dirty="0">
                          <a:solidFill>
                            <a:srgbClr val="000000"/>
                          </a:solidFill>
                          <a:effectLst/>
                          <a:latin typeface="Arial" panose="020B0604020202020204" pitchFamily="34" charset="0"/>
                        </a:rPr>
                        <a:t>Seguros.</a:t>
                      </a:r>
                      <a:r>
                        <a:rPr lang="es-MX" sz="1000" b="0" i="0" u="none" strike="noStrike" dirty="0">
                          <a:solidFill>
                            <a:srgbClr val="000000"/>
                          </a:solidFill>
                          <a:effectLst/>
                          <a:latin typeface="Arial" panose="020B0604020202020204" pitchFamily="34" charset="0"/>
                        </a:rPr>
                        <a:t> El sector seguro puede </a:t>
                      </a:r>
                      <a:r>
                        <a:rPr lang="es-MX" sz="1000" b="1" i="0" u="none" strike="noStrike" dirty="0">
                          <a:solidFill>
                            <a:srgbClr val="000000"/>
                          </a:solidFill>
                          <a:effectLst/>
                          <a:latin typeface="Arial" panose="020B0604020202020204" pitchFamily="34" charset="0"/>
                        </a:rPr>
                        <a:t>aportar el 10% de las utilidades</a:t>
                      </a:r>
                      <a:r>
                        <a:rPr lang="es-MX" sz="1000" b="0" i="0" u="none" strike="noStrike" dirty="0">
                          <a:solidFill>
                            <a:srgbClr val="000000"/>
                          </a:solidFill>
                          <a:effectLst/>
                          <a:latin typeface="Arial" panose="020B0604020202020204" pitchFamily="34" charset="0"/>
                        </a:rPr>
                        <a:t>. En 2020, la utilidad de este sector ascendió a 183.4 millones de Balboas, según la Superintendencia de Seguros.</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PA" sz="1000" b="0" i="0" u="none" strike="noStrike" dirty="0">
                          <a:solidFill>
                            <a:srgbClr val="000000"/>
                          </a:solidFill>
                          <a:effectLst/>
                          <a:latin typeface="Arial" panose="020B0604020202020204" pitchFamily="34" charset="0"/>
                        </a:rPr>
                        <a:t>20 millones</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000" b="0" i="0" u="none" strike="noStrike" dirty="0">
                          <a:solidFill>
                            <a:srgbClr val="000000"/>
                          </a:solidFill>
                          <a:effectLst/>
                          <a:latin typeface="Arial" panose="020B0604020202020204" pitchFamily="34" charset="0"/>
                        </a:rPr>
                        <a:t> </a:t>
                      </a:r>
                    </a:p>
                  </a:txBody>
                  <a:tcPr marL="2058" marR="2058" marT="20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8160">
                <a:tc vMerge="1">
                  <a:txBody>
                    <a:bodyPr/>
                    <a:lstStyle/>
                    <a:p>
                      <a:endParaRPr lang="es-PA"/>
                    </a:p>
                  </a:txBody>
                  <a:tcPr/>
                </a:tc>
                <a:tc>
                  <a:txBody>
                    <a:bodyPr/>
                    <a:lstStyle/>
                    <a:p>
                      <a:pPr algn="just" rtl="0" fontAlgn="ctr"/>
                      <a:r>
                        <a:rPr lang="es-MX" sz="1000" b="1" i="0" u="none" strike="noStrike" dirty="0">
                          <a:solidFill>
                            <a:srgbClr val="000000"/>
                          </a:solidFill>
                          <a:effectLst/>
                          <a:latin typeface="Arial" panose="020B0604020202020204" pitchFamily="34" charset="0"/>
                        </a:rPr>
                        <a:t>Juegos de suerte y azar </a:t>
                      </a:r>
                      <a:r>
                        <a:rPr lang="es-MX" sz="1000" b="0" i="0" u="none" strike="noStrike" dirty="0">
                          <a:solidFill>
                            <a:srgbClr val="000000"/>
                          </a:solidFill>
                          <a:effectLst/>
                          <a:latin typeface="Arial" panose="020B0604020202020204" pitchFamily="34" charset="0"/>
                        </a:rPr>
                        <a:t>pueden </a:t>
                      </a:r>
                      <a:r>
                        <a:rPr lang="es-MX" sz="1000" b="1" i="0" u="none" strike="noStrike" dirty="0">
                          <a:solidFill>
                            <a:srgbClr val="000000"/>
                          </a:solidFill>
                          <a:effectLst/>
                          <a:latin typeface="Arial" panose="020B0604020202020204" pitchFamily="34" charset="0"/>
                        </a:rPr>
                        <a:t>aportar 10% de las apuestas netas. </a:t>
                      </a:r>
                      <a:r>
                        <a:rPr lang="es-MX" sz="1000" b="0" i="0" u="none" strike="noStrike" dirty="0">
                          <a:solidFill>
                            <a:srgbClr val="000000"/>
                          </a:solidFill>
                          <a:effectLst/>
                          <a:latin typeface="Arial" panose="020B0604020202020204" pitchFamily="34" charset="0"/>
                        </a:rPr>
                        <a:t>Incluye lotería, hipódromo, salas de bingos, mesas de juego, máquinas tragamonedas, apuestas en eventos deportivos y juegos de azar en internet. Las apuestas netas sumaron 351 millones de Balboas en 2023. Este  año de enero a julio, 2024: 487.9 millones (LNF); 1,478.9 (juegos de azar): Total: 1,966.8 millones. Fuente: El capital financiero (INEC)</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PA" sz="1000" b="0" i="0" u="none" strike="noStrike" dirty="0">
                          <a:solidFill>
                            <a:srgbClr val="000000"/>
                          </a:solidFill>
                          <a:effectLst/>
                          <a:latin typeface="Arial" panose="020B0604020202020204" pitchFamily="34" charset="0"/>
                        </a:rPr>
                        <a:t>35 millones</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000" b="0" i="0" u="none" strike="noStrike" dirty="0">
                          <a:solidFill>
                            <a:srgbClr val="000000"/>
                          </a:solidFill>
                          <a:effectLst/>
                          <a:latin typeface="Arial" panose="020B0604020202020204" pitchFamily="34" charset="0"/>
                        </a:rPr>
                        <a:t> </a:t>
                      </a:r>
                    </a:p>
                  </a:txBody>
                  <a:tcPr marL="2058" marR="2058" marT="20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9134">
                <a:tc vMerge="1">
                  <a:txBody>
                    <a:bodyPr/>
                    <a:lstStyle/>
                    <a:p>
                      <a:endParaRPr lang="es-PA"/>
                    </a:p>
                  </a:txBody>
                  <a:tcPr/>
                </a:tc>
                <a:tc>
                  <a:txBody>
                    <a:bodyPr/>
                    <a:lstStyle/>
                    <a:p>
                      <a:pPr algn="just" rtl="0" fontAlgn="ctr"/>
                      <a:r>
                        <a:rPr lang="es-MX" sz="1000" b="1" i="0" u="none" strike="noStrike" dirty="0">
                          <a:solidFill>
                            <a:srgbClr val="000000"/>
                          </a:solidFill>
                          <a:effectLst/>
                          <a:latin typeface="Arial" panose="020B0604020202020204" pitchFamily="34" charset="0"/>
                        </a:rPr>
                        <a:t>Las</a:t>
                      </a:r>
                      <a:r>
                        <a:rPr lang="es-MX" sz="1000" b="0" i="0" u="none" strike="noStrike" dirty="0">
                          <a:solidFill>
                            <a:srgbClr val="000000"/>
                          </a:solidFill>
                          <a:effectLst/>
                          <a:latin typeface="Arial" panose="020B0604020202020204" pitchFamily="34" charset="0"/>
                        </a:rPr>
                        <a:t> </a:t>
                      </a:r>
                      <a:r>
                        <a:rPr lang="es-MX" sz="1000" b="1" i="0" u="none" strike="noStrike" dirty="0">
                          <a:solidFill>
                            <a:srgbClr val="000000"/>
                          </a:solidFill>
                          <a:effectLst/>
                          <a:latin typeface="Arial" panose="020B0604020202020204" pitchFamily="34" charset="0"/>
                        </a:rPr>
                        <a:t>concesiones</a:t>
                      </a:r>
                      <a:r>
                        <a:rPr lang="es-MX" sz="1000" b="0" i="0" u="none" strike="noStrike" dirty="0">
                          <a:solidFill>
                            <a:srgbClr val="000000"/>
                          </a:solidFill>
                          <a:effectLst/>
                          <a:latin typeface="Arial" panose="020B0604020202020204" pitchFamily="34" charset="0"/>
                        </a:rPr>
                        <a:t> otorgadas por el Estado deben beneficiar a todos. Proponemos que </a:t>
                      </a:r>
                      <a:r>
                        <a:rPr lang="es-MX" sz="1000" b="1" i="0" u="none" strike="noStrike" dirty="0">
                          <a:solidFill>
                            <a:srgbClr val="000000"/>
                          </a:solidFill>
                          <a:effectLst/>
                          <a:latin typeface="Arial" panose="020B0604020202020204" pitchFamily="34" charset="0"/>
                        </a:rPr>
                        <a:t>3% de los ingresos brutos de telecomunicaciones </a:t>
                      </a:r>
                      <a:r>
                        <a:rPr lang="es-MX" sz="1000" b="0" i="0" u="none" strike="noStrike" dirty="0">
                          <a:solidFill>
                            <a:srgbClr val="000000"/>
                          </a:solidFill>
                          <a:effectLst/>
                          <a:latin typeface="Arial" panose="020B0604020202020204" pitchFamily="34" charset="0"/>
                        </a:rPr>
                        <a:t>se dirijan a fortalecer la seguridad social, en lugar de engrosar los bolsillos de unos pocos. Ingresos de telecomunicaciones sumaron 1,107.7 millones de Balboas en 2023, según la ASEP.</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PA" sz="1000" b="0" i="0" u="none" strike="noStrike" dirty="0">
                          <a:solidFill>
                            <a:srgbClr val="000000"/>
                          </a:solidFill>
                          <a:effectLst/>
                          <a:latin typeface="Arial" panose="020B0604020202020204" pitchFamily="34" charset="0"/>
                        </a:rPr>
                        <a:t>33 millones</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000" b="0" i="0" u="none" strike="noStrike" dirty="0">
                          <a:solidFill>
                            <a:srgbClr val="000000"/>
                          </a:solidFill>
                          <a:effectLst/>
                          <a:latin typeface="Arial" panose="020B0604020202020204" pitchFamily="34" charset="0"/>
                        </a:rPr>
                        <a:t> </a:t>
                      </a:r>
                    </a:p>
                  </a:txBody>
                  <a:tcPr marL="2058" marR="2058" marT="20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622">
                <a:tc vMerge="1">
                  <a:txBody>
                    <a:bodyPr/>
                    <a:lstStyle/>
                    <a:p>
                      <a:endParaRPr lang="es-PA"/>
                    </a:p>
                  </a:txBody>
                  <a:tcPr/>
                </a:tc>
                <a:tc>
                  <a:txBody>
                    <a:bodyPr/>
                    <a:lstStyle/>
                    <a:p>
                      <a:pPr algn="just" rtl="0" fontAlgn="ctr"/>
                      <a:r>
                        <a:rPr lang="es-MX" sz="1000" b="1" i="0" u="none" strike="noStrike" dirty="0">
                          <a:solidFill>
                            <a:srgbClr val="000000"/>
                          </a:solidFill>
                          <a:effectLst/>
                          <a:latin typeface="Arial" panose="020B0604020202020204" pitchFamily="34" charset="0"/>
                        </a:rPr>
                        <a:t>Traspaso del 50% del Subsidio a Partidos Políticos</a:t>
                      </a:r>
                      <a:r>
                        <a:rPr lang="es-MX" sz="1000" b="0" i="0" u="none" strike="noStrike" dirty="0">
                          <a:solidFill>
                            <a:srgbClr val="000000"/>
                          </a:solidFill>
                          <a:effectLst/>
                          <a:latin typeface="Arial" panose="020B0604020202020204" pitchFamily="34" charset="0"/>
                        </a:rPr>
                        <a:t>: Basta de despilfarrar dinero en política. Esos fondos se deben reasignar para fortalecer el programa de IVM, priorizando el bienestar de la ciudadanía sobre los intereses partidarios. </a:t>
                      </a:r>
                      <a:endParaRPr lang="es-MX" sz="1000" b="1" i="0" u="none" strike="noStrike" dirty="0">
                        <a:solidFill>
                          <a:srgbClr val="000000"/>
                        </a:solidFill>
                        <a:effectLst/>
                        <a:latin typeface="Arial" panose="020B0604020202020204" pitchFamily="34" charset="0"/>
                      </a:endParaRP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PA" sz="1000" b="0" i="0" u="none" strike="noStrike" dirty="0">
                          <a:solidFill>
                            <a:srgbClr val="000000"/>
                          </a:solidFill>
                          <a:effectLst/>
                          <a:latin typeface="Arial" panose="020B0604020202020204" pitchFamily="34" charset="0"/>
                        </a:rPr>
                        <a:t>11 millones</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000" b="0" i="0" u="none" strike="noStrike" dirty="0">
                          <a:solidFill>
                            <a:srgbClr val="000000"/>
                          </a:solidFill>
                          <a:effectLst/>
                          <a:latin typeface="Arial" panose="020B0604020202020204" pitchFamily="34" charset="0"/>
                        </a:rPr>
                        <a:t> </a:t>
                      </a:r>
                    </a:p>
                  </a:txBody>
                  <a:tcPr marL="2058" marR="2058" marT="20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8647">
                <a:tc vMerge="1">
                  <a:txBody>
                    <a:bodyPr/>
                    <a:lstStyle/>
                    <a:p>
                      <a:endParaRPr lang="es-PA"/>
                    </a:p>
                  </a:txBody>
                  <a:tcPr/>
                </a:tc>
                <a:tc>
                  <a:txBody>
                    <a:bodyPr/>
                    <a:lstStyle/>
                    <a:p>
                      <a:pPr algn="just" rtl="0" fontAlgn="ctr"/>
                      <a:r>
                        <a:rPr lang="es-MX" sz="1000" b="1" i="0" u="none" strike="noStrike" dirty="0">
                          <a:solidFill>
                            <a:srgbClr val="000000"/>
                          </a:solidFill>
                          <a:effectLst/>
                          <a:latin typeface="Arial" panose="020B0604020202020204" pitchFamily="34" charset="0"/>
                        </a:rPr>
                        <a:t>Traspaso de Partidas Discrecionales y otros privilegios de los Diputados de la Asamblea Nacional</a:t>
                      </a:r>
                      <a:r>
                        <a:rPr lang="es-MX" sz="1000" b="0" i="0" u="none" strike="noStrike" dirty="0">
                          <a:solidFill>
                            <a:srgbClr val="000000"/>
                          </a:solidFill>
                          <a:effectLst/>
                          <a:latin typeface="Arial" panose="020B0604020202020204" pitchFamily="34" charset="0"/>
                        </a:rPr>
                        <a:t>: No podemos permitir que los recursos públicos se utilicen a discreción sin impacto real. Las partidas de los diputados deben destinarse al IVM, devolviendo así el dinero al pueblo que lo necesita. Hacer un estudio de este tema tan criticado y repudiado por la población.</a:t>
                      </a:r>
                      <a:endParaRPr lang="es-MX" sz="1000" b="1" i="0" u="none" strike="noStrike" dirty="0">
                        <a:solidFill>
                          <a:srgbClr val="000000"/>
                        </a:solidFill>
                        <a:effectLst/>
                        <a:latin typeface="Arial" panose="020B0604020202020204" pitchFamily="34" charset="0"/>
                      </a:endParaRP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PA" sz="1000" b="0" i="0" u="none" strike="noStrike" dirty="0">
                          <a:solidFill>
                            <a:srgbClr val="000000"/>
                          </a:solidFill>
                          <a:effectLst/>
                          <a:latin typeface="Arial" panose="020B0604020202020204" pitchFamily="34" charset="0"/>
                        </a:rPr>
                        <a:t>30 millones</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000" b="0" i="0" u="none" strike="noStrike" dirty="0">
                          <a:solidFill>
                            <a:srgbClr val="000000"/>
                          </a:solidFill>
                          <a:effectLst/>
                          <a:latin typeface="Arial" panose="020B0604020202020204" pitchFamily="34" charset="0"/>
                        </a:rPr>
                        <a:t> </a:t>
                      </a:r>
                    </a:p>
                  </a:txBody>
                  <a:tcPr marL="2058" marR="2058" marT="20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622">
                <a:tc vMerge="1">
                  <a:txBody>
                    <a:bodyPr/>
                    <a:lstStyle/>
                    <a:p>
                      <a:endParaRPr lang="es-PA"/>
                    </a:p>
                  </a:txBody>
                  <a:tcPr/>
                </a:tc>
                <a:tc>
                  <a:txBody>
                    <a:bodyPr/>
                    <a:lstStyle/>
                    <a:p>
                      <a:pPr algn="just" rtl="0" fontAlgn="ctr"/>
                      <a:r>
                        <a:rPr lang="es-MX" sz="1000" b="1" i="0" u="none" strike="noStrike" dirty="0">
                          <a:solidFill>
                            <a:srgbClr val="000000"/>
                          </a:solidFill>
                          <a:effectLst/>
                          <a:latin typeface="Arial" panose="020B0604020202020204" pitchFamily="34" charset="0"/>
                        </a:rPr>
                        <a:t>Aumento de la Cuota Patronal, tanto del patrono privado como público en 3%. </a:t>
                      </a:r>
                      <a:r>
                        <a:rPr lang="es-MX" sz="1000" b="0" i="0" u="none" strike="noStrike" dirty="0">
                          <a:solidFill>
                            <a:srgbClr val="000000"/>
                          </a:solidFill>
                          <a:effectLst/>
                          <a:latin typeface="Arial" panose="020B0604020202020204" pitchFamily="34" charset="0"/>
                        </a:rPr>
                        <a:t>¡No más excusas para los empresarios! Es hora de que la contribución de las empresas sea justa. La CSS recauda más de USD$4,000 millones en cuotas obrero patronal por año. </a:t>
                      </a:r>
                      <a:endParaRPr lang="es-MX" sz="1000" b="1" i="0" u="none" strike="noStrike" dirty="0">
                        <a:solidFill>
                          <a:srgbClr val="000000"/>
                        </a:solidFill>
                        <a:effectLst/>
                        <a:latin typeface="Arial" panose="020B0604020202020204" pitchFamily="34" charset="0"/>
                      </a:endParaRP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PA" sz="1000" b="0" i="0" u="none" strike="noStrike" dirty="0">
                          <a:solidFill>
                            <a:srgbClr val="000000"/>
                          </a:solidFill>
                          <a:effectLst/>
                          <a:latin typeface="Arial" panose="020B0604020202020204" pitchFamily="34" charset="0"/>
                        </a:rPr>
                        <a:t>500 millones</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000" b="0" i="0" u="none" strike="noStrike" dirty="0">
                          <a:solidFill>
                            <a:srgbClr val="000000"/>
                          </a:solidFill>
                          <a:effectLst/>
                          <a:latin typeface="Arial" panose="020B0604020202020204" pitchFamily="34" charset="0"/>
                        </a:rPr>
                        <a:t> </a:t>
                      </a:r>
                    </a:p>
                  </a:txBody>
                  <a:tcPr marL="2058" marR="2058" marT="20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8160">
                <a:tc vMerge="1">
                  <a:txBody>
                    <a:bodyPr/>
                    <a:lstStyle/>
                    <a:p>
                      <a:endParaRPr lang="es-PA"/>
                    </a:p>
                  </a:txBody>
                  <a:tcPr/>
                </a:tc>
                <a:tc>
                  <a:txBody>
                    <a:bodyPr/>
                    <a:lstStyle/>
                    <a:p>
                      <a:pPr algn="just" rtl="0" fontAlgn="ctr"/>
                      <a:r>
                        <a:rPr lang="es-MX" sz="1000" b="1" i="0" u="none" strike="noStrike" dirty="0">
                          <a:solidFill>
                            <a:srgbClr val="000000"/>
                          </a:solidFill>
                          <a:effectLst/>
                          <a:latin typeface="Arial" panose="020B0604020202020204" pitchFamily="34" charset="0"/>
                        </a:rPr>
                        <a:t>Proponemos que el 25% del patrimonio del Fondo de Ahorro de Panamá (FAP) pase a la CSS</a:t>
                      </a:r>
                      <a:r>
                        <a:rPr lang="es-MX" sz="1000" b="0" i="0" u="none" strike="noStrike" dirty="0">
                          <a:solidFill>
                            <a:srgbClr val="000000"/>
                          </a:solidFill>
                          <a:effectLst/>
                          <a:latin typeface="Arial" panose="020B0604020202020204" pitchFamily="34" charset="0"/>
                        </a:rPr>
                        <a:t>: ¿De qué desarrollo hablamos si no priorizamos a nuestra gente? Un</a:t>
                      </a:r>
                      <a:r>
                        <a:rPr lang="es-MX" sz="1000" b="1" i="0" u="none" strike="noStrike" dirty="0">
                          <a:solidFill>
                            <a:srgbClr val="000000"/>
                          </a:solidFill>
                          <a:effectLst/>
                          <a:latin typeface="Arial" panose="020B0604020202020204" pitchFamily="34" charset="0"/>
                        </a:rPr>
                        <a:t> </a:t>
                      </a:r>
                      <a:r>
                        <a:rPr lang="es-MX" sz="1000" b="0" i="0" u="none" strike="noStrike" dirty="0">
                          <a:solidFill>
                            <a:srgbClr val="000000"/>
                          </a:solidFill>
                          <a:effectLst/>
                          <a:latin typeface="Arial" panose="020B0604020202020204" pitchFamily="34" charset="0"/>
                        </a:rPr>
                        <a:t>cuarto</a:t>
                      </a:r>
                      <a:r>
                        <a:rPr lang="es-MX" sz="1000" b="1" i="0" u="none" strike="noStrike" dirty="0">
                          <a:solidFill>
                            <a:srgbClr val="000000"/>
                          </a:solidFill>
                          <a:effectLst/>
                          <a:latin typeface="Arial" panose="020B0604020202020204" pitchFamily="34" charset="0"/>
                        </a:rPr>
                        <a:t> </a:t>
                      </a:r>
                      <a:r>
                        <a:rPr lang="es-MX" sz="1000" b="0" i="0" u="none" strike="noStrike" dirty="0">
                          <a:solidFill>
                            <a:srgbClr val="000000"/>
                          </a:solidFill>
                          <a:effectLst/>
                          <a:latin typeface="Arial" panose="020B0604020202020204" pitchFamily="34" charset="0"/>
                        </a:rPr>
                        <a:t>de este fondo debe destinarse al programa de IVM, asegurando así que el progreso económico beneficie a quienes han trabajado toda su vida. En marzo 2024, el patrimonio del FAP ascendió a USD$1,446.3 millones. Este ingreso sería solo el primer año (2025 o 2026)</a:t>
                      </a:r>
                      <a:endParaRPr lang="es-MX" sz="1000" b="1" i="0" u="none" strike="noStrike" dirty="0">
                        <a:solidFill>
                          <a:srgbClr val="000000"/>
                        </a:solidFill>
                        <a:effectLst/>
                        <a:latin typeface="Arial" panose="020B0604020202020204" pitchFamily="34" charset="0"/>
                      </a:endParaRP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rtl="0" fontAlgn="ctr"/>
                      <a:r>
                        <a:rPr lang="es-PA" sz="1000" b="0" i="0" u="none" strike="noStrike" dirty="0">
                          <a:solidFill>
                            <a:srgbClr val="000000"/>
                          </a:solidFill>
                          <a:effectLst/>
                          <a:latin typeface="Arial" panose="020B0604020202020204" pitchFamily="34" charset="0"/>
                        </a:rPr>
                        <a:t>361 millones</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s-PA" sz="1000" b="0" i="0" u="none" strike="noStrike" dirty="0">
                          <a:solidFill>
                            <a:srgbClr val="000000"/>
                          </a:solidFill>
                          <a:effectLst/>
                          <a:latin typeface="Arial" panose="020B0604020202020204" pitchFamily="34" charset="0"/>
                        </a:rPr>
                        <a:t> </a:t>
                      </a:r>
                    </a:p>
                  </a:txBody>
                  <a:tcPr marL="2058" marR="2058" marT="20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84376">
                <a:tc vMerge="1">
                  <a:txBody>
                    <a:bodyPr/>
                    <a:lstStyle/>
                    <a:p>
                      <a:endParaRPr lang="es-PA"/>
                    </a:p>
                  </a:txBody>
                  <a:tcPr/>
                </a:tc>
                <a:tc>
                  <a:txBody>
                    <a:bodyPr/>
                    <a:lstStyle/>
                    <a:p>
                      <a:pPr algn="just" rtl="0" fontAlgn="ctr"/>
                      <a:r>
                        <a:rPr lang="es-MX" sz="1000" b="1" i="0" u="none" strike="noStrike" dirty="0">
                          <a:solidFill>
                            <a:srgbClr val="000000"/>
                          </a:solidFill>
                          <a:effectLst/>
                          <a:latin typeface="Arial" panose="020B0604020202020204" pitchFamily="34" charset="0"/>
                        </a:rPr>
                        <a:t>Se propone que los intereses del Fondo de Ahorro de Panamá</a:t>
                      </a:r>
                      <a:r>
                        <a:rPr lang="es-MX" sz="1000" b="0" i="0" u="none" strike="noStrike" dirty="0">
                          <a:solidFill>
                            <a:srgbClr val="000000"/>
                          </a:solidFill>
                          <a:effectLst/>
                          <a:latin typeface="Arial" panose="020B0604020202020204" pitchFamily="34" charset="0"/>
                        </a:rPr>
                        <a:t> 1,400 cada año pasen a la CSS.</a:t>
                      </a:r>
                      <a:endParaRPr lang="es-MX" sz="1000" b="1" i="0" u="none" strike="noStrike" dirty="0">
                        <a:solidFill>
                          <a:srgbClr val="000000"/>
                        </a:solidFill>
                        <a:effectLst/>
                        <a:latin typeface="Arial" panose="020B0604020202020204" pitchFamily="34" charset="0"/>
                      </a:endParaRP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rtl="0" fontAlgn="ctr"/>
                      <a:r>
                        <a:rPr lang="es-PA" sz="1000" b="0" i="0" u="none" strike="noStrike" dirty="0">
                          <a:solidFill>
                            <a:srgbClr val="000000"/>
                          </a:solidFill>
                          <a:effectLst/>
                          <a:latin typeface="Arial" panose="020B0604020202020204" pitchFamily="34" charset="0"/>
                        </a:rPr>
                        <a:t>70 millones</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s-PA" sz="1000" b="0" i="0" u="none" strike="noStrike" dirty="0">
                          <a:solidFill>
                            <a:srgbClr val="000000"/>
                          </a:solidFill>
                          <a:effectLst/>
                          <a:latin typeface="Arial" panose="020B0604020202020204" pitchFamily="34" charset="0"/>
                        </a:rPr>
                        <a:t> </a:t>
                      </a:r>
                    </a:p>
                  </a:txBody>
                  <a:tcPr marL="2058" marR="2058" marT="20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60109">
                <a:tc vMerge="1">
                  <a:txBody>
                    <a:bodyPr/>
                    <a:lstStyle/>
                    <a:p>
                      <a:endParaRPr lang="es-PA"/>
                    </a:p>
                  </a:txBody>
                  <a:tcPr/>
                </a:tc>
                <a:tc>
                  <a:txBody>
                    <a:bodyPr/>
                    <a:lstStyle/>
                    <a:p>
                      <a:pPr algn="just" rtl="0" fontAlgn="ctr"/>
                      <a:r>
                        <a:rPr lang="es-MX" sz="1000" b="1" i="0" u="none" strike="noStrike" dirty="0">
                          <a:solidFill>
                            <a:srgbClr val="000000"/>
                          </a:solidFill>
                          <a:effectLst/>
                          <a:latin typeface="Arial" panose="020B0604020202020204" pitchFamily="34" charset="0"/>
                        </a:rPr>
                        <a:t>Cobro de los USD$840 Millones anuales de Evasión a la CSS</a:t>
                      </a:r>
                      <a:r>
                        <a:rPr lang="es-MX" sz="1000" b="0" i="0" u="none" strike="noStrike" dirty="0">
                          <a:solidFill>
                            <a:srgbClr val="000000"/>
                          </a:solidFill>
                          <a:effectLst/>
                          <a:latin typeface="Arial" panose="020B0604020202020204" pitchFamily="34" charset="0"/>
                        </a:rPr>
                        <a:t>, por parte de los patronos. Recuperar esta evasión de las cuotas a la CSS es una medida urgente y necesaria para revitalizar nuestras pensiones.</a:t>
                      </a:r>
                      <a:endParaRPr lang="es-MX" sz="1000" b="1" i="0" u="none" strike="noStrike" dirty="0">
                        <a:solidFill>
                          <a:srgbClr val="000000"/>
                        </a:solidFill>
                        <a:effectLst/>
                        <a:latin typeface="Arial" panose="020B0604020202020204" pitchFamily="34" charset="0"/>
                      </a:endParaRP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rtl="0" fontAlgn="ctr"/>
                      <a:r>
                        <a:rPr lang="es-PA" sz="1000" b="0" i="0" u="none" strike="noStrike" dirty="0">
                          <a:solidFill>
                            <a:srgbClr val="000000"/>
                          </a:solidFill>
                          <a:effectLst/>
                          <a:latin typeface="Arial" panose="020B0604020202020204" pitchFamily="34" charset="0"/>
                        </a:rPr>
                        <a:t>840 millones</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s-PA" sz="1000" b="0" i="0" u="none" strike="noStrike" dirty="0">
                          <a:solidFill>
                            <a:srgbClr val="000000"/>
                          </a:solidFill>
                          <a:effectLst/>
                          <a:latin typeface="Arial" panose="020B0604020202020204" pitchFamily="34" charset="0"/>
                        </a:rPr>
                        <a:t> </a:t>
                      </a:r>
                    </a:p>
                  </a:txBody>
                  <a:tcPr marL="2058" marR="2058" marT="20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0596">
                <a:tc vMerge="1">
                  <a:txBody>
                    <a:bodyPr/>
                    <a:lstStyle/>
                    <a:p>
                      <a:endParaRPr lang="es-PA"/>
                    </a:p>
                  </a:txBody>
                  <a:tcPr/>
                </a:tc>
                <a:tc>
                  <a:txBody>
                    <a:bodyPr/>
                    <a:lstStyle/>
                    <a:p>
                      <a:pPr algn="just" rtl="0" fontAlgn="ctr"/>
                      <a:r>
                        <a:rPr lang="es-MX" sz="1000" b="1" i="0" u="none" strike="noStrike" dirty="0">
                          <a:solidFill>
                            <a:srgbClr val="000000"/>
                          </a:solidFill>
                          <a:effectLst/>
                          <a:latin typeface="Arial" panose="020B0604020202020204" pitchFamily="34" charset="0"/>
                        </a:rPr>
                        <a:t>Que el 5% de los ingresos que genera las Áreas Revertidas </a:t>
                      </a:r>
                      <a:r>
                        <a:rPr lang="es-MX" sz="1000" b="0" i="0" u="none" strike="noStrike" dirty="0">
                          <a:solidFill>
                            <a:srgbClr val="000000"/>
                          </a:solidFill>
                          <a:effectLst/>
                          <a:latin typeface="Arial" panose="020B0604020202020204" pitchFamily="34" charset="0"/>
                        </a:rPr>
                        <a:t>por concepto de ventas o alquiler de los bienes que administran, pasen a la CSS.</a:t>
                      </a:r>
                      <a:endParaRPr lang="es-MX" sz="1000" b="1" i="0" u="none" strike="noStrike" dirty="0">
                        <a:solidFill>
                          <a:srgbClr val="000000"/>
                        </a:solidFill>
                        <a:effectLst/>
                        <a:latin typeface="Arial" panose="020B0604020202020204" pitchFamily="34" charset="0"/>
                      </a:endParaRP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rtl="0" fontAlgn="ctr"/>
                      <a:r>
                        <a:rPr lang="es-PA" sz="1000" b="0" i="0" u="none" strike="noStrike" dirty="0">
                          <a:solidFill>
                            <a:srgbClr val="000000"/>
                          </a:solidFill>
                          <a:effectLst/>
                          <a:latin typeface="Arial" panose="020B0604020202020204" pitchFamily="34" charset="0"/>
                        </a:rPr>
                        <a:t>25 millones</a:t>
                      </a:r>
                    </a:p>
                  </a:txBody>
                  <a:tcPr marL="2058" marR="2058" marT="20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s-PA" sz="1000" b="0" i="0" u="none" strike="noStrike" dirty="0">
                          <a:solidFill>
                            <a:srgbClr val="000000"/>
                          </a:solidFill>
                          <a:effectLst/>
                          <a:latin typeface="Arial" panose="020B0604020202020204" pitchFamily="34" charset="0"/>
                        </a:rPr>
                        <a:t> </a:t>
                      </a:r>
                    </a:p>
                  </a:txBody>
                  <a:tcPr marL="2058" marR="2058" marT="20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2943301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567937291"/>
              </p:ext>
            </p:extLst>
          </p:nvPr>
        </p:nvGraphicFramePr>
        <p:xfrm>
          <a:off x="48394" y="46892"/>
          <a:ext cx="12073268" cy="6700834"/>
        </p:xfrm>
        <a:graphic>
          <a:graphicData uri="http://schemas.openxmlformats.org/drawingml/2006/table">
            <a:tbl>
              <a:tblPr/>
              <a:tblGrid>
                <a:gridCol w="945897">
                  <a:extLst>
                    <a:ext uri="{9D8B030D-6E8A-4147-A177-3AD203B41FA5}">
                      <a16:colId xmlns="" xmlns:a16="http://schemas.microsoft.com/office/drawing/2014/main" val="20000"/>
                    </a:ext>
                  </a:extLst>
                </a:gridCol>
                <a:gridCol w="5246247">
                  <a:extLst>
                    <a:ext uri="{9D8B030D-6E8A-4147-A177-3AD203B41FA5}">
                      <a16:colId xmlns="" xmlns:a16="http://schemas.microsoft.com/office/drawing/2014/main" val="20001"/>
                    </a:ext>
                  </a:extLst>
                </a:gridCol>
                <a:gridCol w="2940562">
                  <a:extLst>
                    <a:ext uri="{9D8B030D-6E8A-4147-A177-3AD203B41FA5}">
                      <a16:colId xmlns="" xmlns:a16="http://schemas.microsoft.com/office/drawing/2014/main" val="20002"/>
                    </a:ext>
                  </a:extLst>
                </a:gridCol>
                <a:gridCol w="2940562">
                  <a:extLst>
                    <a:ext uri="{9D8B030D-6E8A-4147-A177-3AD203B41FA5}">
                      <a16:colId xmlns="" xmlns:a16="http://schemas.microsoft.com/office/drawing/2014/main" val="20003"/>
                    </a:ext>
                  </a:extLst>
                </a:gridCol>
              </a:tblGrid>
              <a:tr h="163623">
                <a:tc gridSpan="4">
                  <a:txBody>
                    <a:bodyPr/>
                    <a:lstStyle/>
                    <a:p>
                      <a:pPr algn="ctr" fontAlgn="ctr"/>
                      <a:r>
                        <a:rPr lang="es-MX" sz="1000" b="1" i="0" u="none" strike="noStrike" dirty="0">
                          <a:solidFill>
                            <a:srgbClr val="000000"/>
                          </a:solidFill>
                          <a:effectLst/>
                          <a:latin typeface="Arial" panose="020B0604020202020204" pitchFamily="34" charset="0"/>
                        </a:rPr>
                        <a:t>Sostenibilidad Financiera del Programa IVM, Solidario de reparto Definido</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PA"/>
                    </a:p>
                  </a:txBody>
                  <a:tcPr/>
                </a:tc>
                <a:tc hMerge="1">
                  <a:txBody>
                    <a:bodyPr/>
                    <a:lstStyle/>
                    <a:p>
                      <a:endParaRPr lang="es-PA"/>
                    </a:p>
                  </a:txBody>
                  <a:tcPr/>
                </a:tc>
                <a:tc hMerge="1">
                  <a:txBody>
                    <a:bodyPr/>
                    <a:lstStyle/>
                    <a:p>
                      <a:endParaRPr lang="es-PA"/>
                    </a:p>
                  </a:txBody>
                  <a:tcPr/>
                </a:tc>
                <a:extLst>
                  <a:ext uri="{0D108BD9-81ED-4DB2-BD59-A6C34878D82A}">
                    <a16:rowId xmlns="" xmlns:a16="http://schemas.microsoft.com/office/drawing/2014/main" val="10000"/>
                  </a:ext>
                </a:extLst>
              </a:tr>
              <a:tr h="170570">
                <a:tc>
                  <a:txBody>
                    <a:bodyPr/>
                    <a:lstStyle/>
                    <a:p>
                      <a:pPr algn="ctr" fontAlgn="ctr"/>
                      <a:r>
                        <a:rPr lang="es-PA" sz="1000" b="1" i="0" u="none" strike="noStrike" dirty="0">
                          <a:solidFill>
                            <a:schemeClr val="bg1"/>
                          </a:solidFill>
                          <a:effectLst/>
                          <a:latin typeface="Arial" panose="020B0604020202020204" pitchFamily="34" charset="0"/>
                        </a:rPr>
                        <a:t>Organismo</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es-PA" sz="1000" b="1" i="0" u="none" strike="noStrike" dirty="0">
                          <a:solidFill>
                            <a:schemeClr val="bg1"/>
                          </a:solidFill>
                          <a:effectLst/>
                          <a:latin typeface="Arial" panose="020B0604020202020204" pitchFamily="34" charset="0"/>
                        </a:rPr>
                        <a:t>Varios parámetros de suficiencia</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es-MX" sz="1000" b="1" i="0" u="none" strike="noStrike" dirty="0">
                          <a:solidFill>
                            <a:schemeClr val="bg1"/>
                          </a:solidFill>
                          <a:effectLst/>
                          <a:latin typeface="Arial" panose="020B0604020202020204" pitchFamily="34" charset="0"/>
                        </a:rPr>
                        <a:t>Monto de reformas propuestas y otros ingresos</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es-MX" sz="1000" b="1" i="0" u="none" strike="noStrike" dirty="0">
                          <a:solidFill>
                            <a:schemeClr val="bg1"/>
                          </a:solidFill>
                          <a:effectLst/>
                          <a:latin typeface="Arial" panose="020B0604020202020204" pitchFamily="34" charset="0"/>
                        </a:rPr>
                        <a:t>Flujo del Sistema (según fuente)</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extLst>
                  <a:ext uri="{0D108BD9-81ED-4DB2-BD59-A6C34878D82A}">
                    <a16:rowId xmlns="" xmlns:a16="http://schemas.microsoft.com/office/drawing/2014/main" val="10001"/>
                  </a:ext>
                </a:extLst>
              </a:tr>
              <a:tr h="645964">
                <a:tc rowSpan="19">
                  <a:txBody>
                    <a:bodyPr/>
                    <a:lstStyle/>
                    <a:p>
                      <a:pPr algn="ctr" fontAlgn="ctr"/>
                      <a:r>
                        <a:rPr lang="es-PA" sz="1000" b="1" i="0" u="none" strike="noStrike" dirty="0">
                          <a:solidFill>
                            <a:srgbClr val="000000"/>
                          </a:solidFill>
                          <a:effectLst/>
                          <a:latin typeface="Arial" panose="020B0604020202020204" pitchFamily="34" charset="0"/>
                        </a:rPr>
                        <a:t>CONUSI</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s-MX" sz="1000" b="0" i="0" u="none" strike="noStrike" dirty="0">
                          <a:solidFill>
                            <a:srgbClr val="000000"/>
                          </a:solidFill>
                          <a:effectLst/>
                          <a:latin typeface="Arial" panose="020B0604020202020204" pitchFamily="34" charset="0"/>
                        </a:rPr>
                        <a:t>Aumento en 5 puntos porcentuales el aporte del patrono, de 4.25% a 9.25%</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000" b="0" i="0" u="none" strike="noStrike" dirty="0">
                          <a:solidFill>
                            <a:srgbClr val="000000"/>
                          </a:solidFill>
                          <a:effectLst/>
                          <a:latin typeface="Arial" panose="020B0604020202020204" pitchFamily="34" charset="0"/>
                        </a:rPr>
                        <a:t>1,868.0 Millones promedio anual de 2025-2034</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1000" b="0" i="0" u="none" strike="noStrike" dirty="0">
                          <a:solidFill>
                            <a:srgbClr val="000000"/>
                          </a:solidFill>
                          <a:effectLst/>
                          <a:latin typeface="Arial" panose="020B0604020202020204" pitchFamily="34" charset="0"/>
                        </a:rPr>
                        <a:t>En base al crecimiento del PIB del 7% nominal y disminución del desempleo al 5% progresivo, al año 2095 (OIT, PIB real de 5% y 2% de inflación estimado)</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3623">
                <a:tc vMerge="1">
                  <a:txBody>
                    <a:bodyPr/>
                    <a:lstStyle/>
                    <a:p>
                      <a:endParaRPr lang="es-PA"/>
                    </a:p>
                  </a:txBody>
                  <a:tcPr/>
                </a:tc>
                <a:tc>
                  <a:txBody>
                    <a:bodyPr/>
                    <a:lstStyle/>
                    <a:p>
                      <a:pPr algn="l" fontAlgn="ctr"/>
                      <a:r>
                        <a:rPr lang="es-MX" sz="1000" b="0" i="0" u="none" strike="noStrike" dirty="0">
                          <a:solidFill>
                            <a:srgbClr val="000000"/>
                          </a:solidFill>
                          <a:effectLst/>
                          <a:latin typeface="Arial" panose="020B0604020202020204" pitchFamily="34" charset="0"/>
                        </a:rPr>
                        <a:t>Mínimo de 6.50%, como establece el Artículo 153, numeral 9 de la Ley 51</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A" sz="1000" b="0" i="0" u="none" strike="noStrike" dirty="0">
                          <a:solidFill>
                            <a:srgbClr val="000000"/>
                          </a:solidFill>
                          <a:effectLst/>
                          <a:latin typeface="Arial" panose="020B0604020202020204" pitchFamily="34" charset="0"/>
                        </a:rPr>
                        <a:t>2930.0 millones 2024-2034 </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A" sz="1000" b="0" i="0" u="none" strike="noStrike" dirty="0">
                          <a:solidFill>
                            <a:srgbClr val="000000"/>
                          </a:solidFill>
                          <a:effectLst/>
                          <a:latin typeface="Arial" panose="020B0604020202020204" pitchFamily="34" charset="0"/>
                        </a:rPr>
                        <a:t>Rendimiento anual de la Reserva (CSS, 2023) </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485184">
                <a:tc vMerge="1">
                  <a:txBody>
                    <a:bodyPr/>
                    <a:lstStyle/>
                    <a:p>
                      <a:endParaRPr lang="es-PA"/>
                    </a:p>
                  </a:txBody>
                  <a:tcPr/>
                </a:tc>
                <a:tc>
                  <a:txBody>
                    <a:bodyPr/>
                    <a:lstStyle/>
                    <a:p>
                      <a:pPr algn="l" fontAlgn="ctr"/>
                      <a:r>
                        <a:rPr lang="es-MX" sz="1000" b="0" i="0" u="none" strike="noStrike" dirty="0">
                          <a:solidFill>
                            <a:srgbClr val="000000"/>
                          </a:solidFill>
                          <a:effectLst/>
                          <a:latin typeface="Arial" panose="020B0604020202020204" pitchFamily="34" charset="0"/>
                        </a:rPr>
                        <a:t>Aumento del Gasto Público en Pensiones de 0.5% al 3.5% del PIB de forma progresiva geométrica para el año 2034.  Se mantendrá luego este porcentaje. Horizonte de tiempo 2095</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000" b="0" i="0" u="none" strike="noStrike" dirty="0">
                          <a:solidFill>
                            <a:srgbClr val="000000"/>
                          </a:solidFill>
                          <a:effectLst/>
                          <a:latin typeface="Arial" panose="020B0604020202020204" pitchFamily="34" charset="0"/>
                        </a:rPr>
                        <a:t>2,514.0 Millones promedio anual de 2025-2034</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1000" b="0" i="0" u="none" strike="noStrike" dirty="0">
                          <a:solidFill>
                            <a:srgbClr val="000000"/>
                          </a:solidFill>
                          <a:effectLst/>
                          <a:latin typeface="Arial" panose="020B0604020202020204" pitchFamily="34" charset="0"/>
                        </a:rPr>
                        <a:t>Recaudación del 20% de Evasión Tributaria Anual Jurídica e ITBMS (DGI MEF, 2022), alcanzando el 75% para el 2034</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63623">
                <a:tc vMerge="1">
                  <a:txBody>
                    <a:bodyPr/>
                    <a:lstStyle/>
                    <a:p>
                      <a:endParaRPr lang="es-PA"/>
                    </a:p>
                  </a:txBody>
                  <a:tcPr/>
                </a:tc>
                <a:tc>
                  <a:txBody>
                    <a:bodyPr/>
                    <a:lstStyle/>
                    <a:p>
                      <a:pPr algn="l" fontAlgn="ctr"/>
                      <a:r>
                        <a:rPr lang="es-MX" sz="1000" b="0" i="0" u="none" strike="noStrike" dirty="0">
                          <a:solidFill>
                            <a:srgbClr val="000000"/>
                          </a:solidFill>
                          <a:effectLst/>
                          <a:latin typeface="Arial" panose="020B0604020202020204" pitchFamily="34" charset="0"/>
                        </a:rPr>
                        <a:t>Recuperación del 80% de la evasión de informales en empresas formales</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A" sz="1000" b="0" i="0" u="none" strike="noStrike" dirty="0">
                          <a:solidFill>
                            <a:srgbClr val="000000"/>
                          </a:solidFill>
                          <a:effectLst/>
                          <a:latin typeface="Arial" panose="020B0604020202020204" pitchFamily="34" charset="0"/>
                        </a:rPr>
                        <a:t>138.7 Millones</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1000" b="0" i="0" u="none" strike="noStrike" dirty="0">
                          <a:solidFill>
                            <a:srgbClr val="000000"/>
                          </a:solidFill>
                          <a:effectLst/>
                          <a:latin typeface="Arial" panose="020B0604020202020204" pitchFamily="34" charset="0"/>
                        </a:rPr>
                        <a:t>Mercado Laboral y Salario Medio (INEC, 2023)</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324403">
                <a:tc vMerge="1">
                  <a:txBody>
                    <a:bodyPr/>
                    <a:lstStyle/>
                    <a:p>
                      <a:endParaRPr lang="es-PA"/>
                    </a:p>
                  </a:txBody>
                  <a:tcPr/>
                </a:tc>
                <a:tc rowSpan="2">
                  <a:txBody>
                    <a:bodyPr/>
                    <a:lstStyle/>
                    <a:p>
                      <a:pPr algn="l" fontAlgn="ctr"/>
                      <a:r>
                        <a:rPr lang="es-MX" sz="1000" b="0" i="0" u="none" strike="noStrike" dirty="0">
                          <a:solidFill>
                            <a:srgbClr val="000000"/>
                          </a:solidFill>
                          <a:effectLst/>
                          <a:latin typeface="Arial" panose="020B0604020202020204" pitchFamily="34" charset="0"/>
                        </a:rPr>
                        <a:t>Recuperación de la evasión anual de la cuota obrero-patronal, de empresas que no declaran sus trabajadores</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A" sz="1000" b="0" i="0" u="none" strike="noStrike" dirty="0">
                          <a:solidFill>
                            <a:srgbClr val="000000"/>
                          </a:solidFill>
                          <a:effectLst/>
                          <a:latin typeface="Arial" panose="020B0604020202020204" pitchFamily="34" charset="0"/>
                        </a:rPr>
                        <a:t>477.0 Millones</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1000" b="0" i="0" u="none" strike="noStrike" dirty="0">
                          <a:solidFill>
                            <a:srgbClr val="000000"/>
                          </a:solidFill>
                          <a:effectLst/>
                          <a:latin typeface="Arial" panose="020B0604020202020204" pitchFamily="34" charset="0"/>
                        </a:rPr>
                        <a:t>Estimación 2019, considerando los datos del INEC y los deducidos de las cuotas cobradas por la CSS</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485184">
                <a:tc vMerge="1">
                  <a:txBody>
                    <a:bodyPr/>
                    <a:lstStyle/>
                    <a:p>
                      <a:endParaRPr lang="es-PA"/>
                    </a:p>
                  </a:txBody>
                  <a:tcPr/>
                </a:tc>
                <a:tc vMerge="1">
                  <a:txBody>
                    <a:bodyPr/>
                    <a:lstStyle/>
                    <a:p>
                      <a:endParaRPr lang="es-PA"/>
                    </a:p>
                  </a:txBody>
                  <a:tcPr/>
                </a:tc>
                <a:tc>
                  <a:txBody>
                    <a:bodyPr/>
                    <a:lstStyle/>
                    <a:p>
                      <a:pPr algn="ctr" fontAlgn="ctr"/>
                      <a:r>
                        <a:rPr lang="es-MX" sz="1000" b="0" i="0" u="none" strike="noStrike" dirty="0">
                          <a:solidFill>
                            <a:srgbClr val="000000"/>
                          </a:solidFill>
                          <a:effectLst/>
                          <a:latin typeface="Arial" panose="020B0604020202020204" pitchFamily="34" charset="0"/>
                        </a:rPr>
                        <a:t>Durante 2005-2019 la evasión de salarios osciló entre el 11.4% y el 23.2% de  los sueldos y salarios </a:t>
                      </a:r>
                      <a:r>
                        <a:rPr lang="es-MX" sz="1000" b="0" i="0" u="none" strike="noStrike" dirty="0" smtClean="0">
                          <a:solidFill>
                            <a:srgbClr val="000000"/>
                          </a:solidFill>
                          <a:effectLst/>
                          <a:latin typeface="Arial" panose="020B0604020202020204" pitchFamily="34" charset="0"/>
                        </a:rPr>
                        <a:t>consignado </a:t>
                      </a:r>
                      <a:r>
                        <a:rPr lang="es-MX" sz="1000" b="0" i="0" u="none" strike="noStrike" dirty="0">
                          <a:solidFill>
                            <a:srgbClr val="000000"/>
                          </a:solidFill>
                          <a:effectLst/>
                          <a:latin typeface="Arial" panose="020B0604020202020204" pitchFamily="34" charset="0"/>
                        </a:rPr>
                        <a:t>por la INEC </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A" sz="1000" b="0" i="0" u="none" strike="noStrike" dirty="0">
                          <a:solidFill>
                            <a:srgbClr val="000000"/>
                          </a:solidFill>
                          <a:effectLst/>
                          <a:latin typeface="Arial" panose="020B0604020202020204" pitchFamily="34" charset="0"/>
                        </a:rPr>
                        <a:t> </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163623">
                <a:tc vMerge="1">
                  <a:txBody>
                    <a:bodyPr/>
                    <a:lstStyle/>
                    <a:p>
                      <a:endParaRPr lang="es-PA"/>
                    </a:p>
                  </a:txBody>
                  <a:tcPr/>
                </a:tc>
                <a:tc>
                  <a:txBody>
                    <a:bodyPr/>
                    <a:lstStyle/>
                    <a:p>
                      <a:pPr algn="l" fontAlgn="ctr"/>
                      <a:r>
                        <a:rPr lang="es-MX" sz="1000" b="0" i="0" u="none" strike="noStrike" dirty="0">
                          <a:solidFill>
                            <a:srgbClr val="000000"/>
                          </a:solidFill>
                          <a:effectLst/>
                          <a:latin typeface="Arial" panose="020B0604020202020204" pitchFamily="34" charset="0"/>
                        </a:rPr>
                        <a:t>Trasferencias de excedentes del 75% del Fondo para Gastos de la Gestión Administrativa</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A" sz="1000" b="0" i="0" u="none" strike="noStrike" dirty="0">
                          <a:solidFill>
                            <a:srgbClr val="000000"/>
                          </a:solidFill>
                          <a:effectLst/>
                          <a:latin typeface="Arial" panose="020B0604020202020204" pitchFamily="34" charset="0"/>
                        </a:rPr>
                        <a:t>315.0 Millones anuales</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A" sz="1000" b="0" i="0" u="none" strike="noStrike" dirty="0">
                          <a:solidFill>
                            <a:srgbClr val="000000"/>
                          </a:solidFill>
                          <a:effectLst/>
                          <a:latin typeface="Arial" panose="020B0604020202020204" pitchFamily="34" charset="0"/>
                        </a:rPr>
                        <a:t>Promedio (CSS, 2007-2023)</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163623">
                <a:tc vMerge="1">
                  <a:txBody>
                    <a:bodyPr/>
                    <a:lstStyle/>
                    <a:p>
                      <a:endParaRPr lang="es-PA"/>
                    </a:p>
                  </a:txBody>
                  <a:tcPr/>
                </a:tc>
                <a:tc>
                  <a:txBody>
                    <a:bodyPr/>
                    <a:lstStyle/>
                    <a:p>
                      <a:pPr algn="l" fontAlgn="ctr"/>
                      <a:r>
                        <a:rPr lang="es-MX" sz="1000" b="0" i="0" u="none" strike="noStrike" dirty="0">
                          <a:solidFill>
                            <a:srgbClr val="000000"/>
                          </a:solidFill>
                          <a:effectLst/>
                          <a:latin typeface="Arial" panose="020B0604020202020204" pitchFamily="34" charset="0"/>
                        </a:rPr>
                        <a:t>Cobro 100% de la mora de empleadores, en dos años </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A" sz="1000" b="0" i="0" u="none" strike="noStrike" dirty="0">
                          <a:solidFill>
                            <a:srgbClr val="000000"/>
                          </a:solidFill>
                          <a:effectLst/>
                          <a:latin typeface="Arial" panose="020B0604020202020204" pitchFamily="34" charset="0"/>
                        </a:rPr>
                        <a:t>311.0 Millones</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A" sz="1000" b="0" i="0" u="none" strike="noStrike" dirty="0">
                          <a:solidFill>
                            <a:srgbClr val="000000"/>
                          </a:solidFill>
                          <a:effectLst/>
                          <a:latin typeface="Arial" panose="020B0604020202020204" pitchFamily="34" charset="0"/>
                        </a:rPr>
                        <a:t>Informe CSS, 2023</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163623">
                <a:tc vMerge="1">
                  <a:txBody>
                    <a:bodyPr/>
                    <a:lstStyle/>
                    <a:p>
                      <a:endParaRPr lang="es-PA"/>
                    </a:p>
                  </a:txBody>
                  <a:tcPr/>
                </a:tc>
                <a:tc>
                  <a:txBody>
                    <a:bodyPr/>
                    <a:lstStyle/>
                    <a:p>
                      <a:pPr algn="l" fontAlgn="ctr"/>
                      <a:r>
                        <a:rPr lang="es-MX" sz="1000" b="0" i="0" u="none" strike="noStrike" dirty="0">
                          <a:solidFill>
                            <a:srgbClr val="000000"/>
                          </a:solidFill>
                          <a:effectLst/>
                          <a:latin typeface="Arial" panose="020B0604020202020204" pitchFamily="34" charset="0"/>
                        </a:rPr>
                        <a:t>Nuevo Impuesto de 15% a Sedes de Empresas Multinacionales (50% IVM)</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A" sz="1000" b="0" i="0" u="none" strike="noStrike" dirty="0">
                          <a:solidFill>
                            <a:srgbClr val="000000"/>
                          </a:solidFill>
                          <a:effectLst/>
                          <a:latin typeface="Arial" panose="020B0604020202020204" pitchFamily="34" charset="0"/>
                        </a:rPr>
                        <a:t>181.9 Millones</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A" sz="1000" b="0" i="0" u="none" strike="noStrike" dirty="0">
                          <a:solidFill>
                            <a:srgbClr val="000000"/>
                          </a:solidFill>
                          <a:effectLst/>
                          <a:latin typeface="Arial" panose="020B0604020202020204" pitchFamily="34" charset="0"/>
                        </a:rPr>
                        <a:t>Tax Justice Network, 2023</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202979">
                <a:tc vMerge="1">
                  <a:txBody>
                    <a:bodyPr/>
                    <a:lstStyle/>
                    <a:p>
                      <a:endParaRPr lang="es-PA"/>
                    </a:p>
                  </a:txBody>
                  <a:tcPr/>
                </a:tc>
                <a:tc>
                  <a:txBody>
                    <a:bodyPr/>
                    <a:lstStyle/>
                    <a:p>
                      <a:pPr algn="l" fontAlgn="ctr"/>
                      <a:r>
                        <a:rPr lang="es-MX" sz="1000" b="0" i="0" u="none" strike="noStrike" dirty="0">
                          <a:solidFill>
                            <a:srgbClr val="000000"/>
                          </a:solidFill>
                          <a:effectLst/>
                          <a:latin typeface="Arial" panose="020B0604020202020204" pitchFamily="34" charset="0"/>
                        </a:rPr>
                        <a:t>Cobro de 10% de las utilidades de empresas de telecomunicaciones que usan Fibra Óptica</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A" sz="1000" b="0" i="0" u="none" strike="noStrike" dirty="0">
                          <a:solidFill>
                            <a:srgbClr val="000000"/>
                          </a:solidFill>
                          <a:effectLst/>
                          <a:latin typeface="Arial" panose="020B0604020202020204" pitchFamily="34" charset="0"/>
                        </a:rPr>
                        <a:t>24.1 Millones</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A" sz="1000" b="0" i="0" u="none" strike="noStrike" dirty="0">
                          <a:solidFill>
                            <a:srgbClr val="000000"/>
                          </a:solidFill>
                          <a:effectLst/>
                          <a:latin typeface="Arial" panose="020B0604020202020204" pitchFamily="34" charset="0"/>
                        </a:rPr>
                        <a:t>ASEP, 2023</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r h="324403">
                <a:tc vMerge="1">
                  <a:txBody>
                    <a:bodyPr/>
                    <a:lstStyle/>
                    <a:p>
                      <a:endParaRPr lang="es-PA"/>
                    </a:p>
                  </a:txBody>
                  <a:tcPr/>
                </a:tc>
                <a:tc>
                  <a:txBody>
                    <a:bodyPr/>
                    <a:lstStyle/>
                    <a:p>
                      <a:pPr algn="l" fontAlgn="ctr"/>
                      <a:r>
                        <a:rPr lang="es-MX" sz="1000" b="0" i="0" u="none" strike="noStrike" dirty="0">
                          <a:solidFill>
                            <a:srgbClr val="000000"/>
                          </a:solidFill>
                          <a:effectLst/>
                          <a:latin typeface="Arial" panose="020B0604020202020204" pitchFamily="34" charset="0"/>
                        </a:rPr>
                        <a:t>Ahorros por eliminación de altas pensiones no contributivas a los altos mandos castrenses. (Hasta que se generalice a toda la población)</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A" sz="1000" b="0" i="0" u="none" strike="noStrike" dirty="0">
                          <a:solidFill>
                            <a:srgbClr val="000000"/>
                          </a:solidFill>
                          <a:effectLst/>
                          <a:latin typeface="Arial" panose="020B0604020202020204" pitchFamily="34" charset="0"/>
                        </a:rPr>
                        <a:t>87 Millones</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A" sz="1000" b="0" i="0" u="none" strike="noStrike" dirty="0">
                          <a:solidFill>
                            <a:srgbClr val="000000"/>
                          </a:solidFill>
                          <a:effectLst/>
                          <a:latin typeface="Arial" panose="020B0604020202020204" pitchFamily="34" charset="0"/>
                        </a:rPr>
                        <a:t>MINSEG, 2023</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2"/>
                  </a:ext>
                </a:extLst>
              </a:tr>
              <a:tr h="163623">
                <a:tc vMerge="1">
                  <a:txBody>
                    <a:bodyPr/>
                    <a:lstStyle/>
                    <a:p>
                      <a:endParaRPr lang="es-PA"/>
                    </a:p>
                  </a:txBody>
                  <a:tcPr/>
                </a:tc>
                <a:tc>
                  <a:txBody>
                    <a:bodyPr/>
                    <a:lstStyle/>
                    <a:p>
                      <a:pPr algn="l" fontAlgn="ctr"/>
                      <a:r>
                        <a:rPr lang="es-MX" sz="1000" b="0" i="0" u="none" strike="noStrike" dirty="0">
                          <a:solidFill>
                            <a:srgbClr val="000000"/>
                          </a:solidFill>
                          <a:effectLst/>
                          <a:latin typeface="Arial" panose="020B0604020202020204" pitchFamily="34" charset="0"/>
                        </a:rPr>
                        <a:t>Aportes del 10% de las utilidades del Canal de Panamá que entrega al Gobierno Nacional</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000" b="0" i="0" u="none" strike="noStrike" dirty="0">
                          <a:solidFill>
                            <a:srgbClr val="000000"/>
                          </a:solidFill>
                          <a:effectLst/>
                          <a:latin typeface="Arial" panose="020B0604020202020204" pitchFamily="34" charset="0"/>
                        </a:rPr>
                        <a:t>320 millones promedio anual 2024-2034  (**)</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A" sz="1000" b="0" i="0" u="none" strike="noStrike" dirty="0">
                          <a:solidFill>
                            <a:srgbClr val="000000"/>
                          </a:solidFill>
                          <a:effectLst/>
                          <a:latin typeface="Arial" panose="020B0604020202020204" pitchFamily="34" charset="0"/>
                        </a:rPr>
                        <a:t>Informes Anuales ACP</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3"/>
                  </a:ext>
                </a:extLst>
              </a:tr>
              <a:tr h="324403">
                <a:tc vMerge="1">
                  <a:txBody>
                    <a:bodyPr/>
                    <a:lstStyle/>
                    <a:p>
                      <a:endParaRPr lang="es-PA"/>
                    </a:p>
                  </a:txBody>
                  <a:tcPr/>
                </a:tc>
                <a:tc>
                  <a:txBody>
                    <a:bodyPr/>
                    <a:lstStyle/>
                    <a:p>
                      <a:pPr algn="l" fontAlgn="ctr"/>
                      <a:r>
                        <a:rPr lang="es-MX" sz="1000" b="0" i="0" u="none" strike="noStrike" dirty="0">
                          <a:solidFill>
                            <a:srgbClr val="000000"/>
                          </a:solidFill>
                          <a:effectLst/>
                          <a:latin typeface="Arial" panose="020B0604020202020204" pitchFamily="34" charset="0"/>
                        </a:rPr>
                        <a:t>25% del Fondo de Ahorro de Panamá</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000" b="0" i="0" u="none" strike="noStrike" dirty="0">
                          <a:solidFill>
                            <a:srgbClr val="000000"/>
                          </a:solidFill>
                          <a:effectLst/>
                          <a:latin typeface="Arial" panose="020B0604020202020204" pitchFamily="34" charset="0"/>
                        </a:rPr>
                        <a:t>370 + intereses =695 millones 2024-2034  (**)</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1000" b="0" i="0" u="none" strike="noStrike" dirty="0">
                          <a:solidFill>
                            <a:srgbClr val="000000"/>
                          </a:solidFill>
                          <a:effectLst/>
                          <a:latin typeface="Arial" panose="020B0604020202020204" pitchFamily="34" charset="0"/>
                        </a:rPr>
                        <a:t>Informe Financiero, 2023, Sitio del Fondo de Ahorro de Panamá.</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4"/>
                  </a:ext>
                </a:extLst>
              </a:tr>
              <a:tr h="324403">
                <a:tc vMerge="1">
                  <a:txBody>
                    <a:bodyPr/>
                    <a:lstStyle/>
                    <a:p>
                      <a:endParaRPr lang="es-PA"/>
                    </a:p>
                  </a:txBody>
                  <a:tcPr/>
                </a:tc>
                <a:tc>
                  <a:txBody>
                    <a:bodyPr/>
                    <a:lstStyle/>
                    <a:p>
                      <a:pPr algn="l" fontAlgn="ctr"/>
                      <a:r>
                        <a:rPr lang="es-MX" sz="1000" b="0" i="0" u="none" strike="noStrike" dirty="0">
                          <a:solidFill>
                            <a:srgbClr val="000000"/>
                          </a:solidFill>
                          <a:effectLst/>
                          <a:latin typeface="Arial" panose="020B0604020202020204" pitchFamily="34" charset="0"/>
                        </a:rPr>
                        <a:t>Traspaso del subsidio pos electoral a los partidos políticos, de las partidas discrecionales a los diputados y 10% de la participación del Estado en las empresas privatizadas</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A" sz="1000" b="0" i="0" u="none" strike="noStrike" dirty="0">
                          <a:solidFill>
                            <a:srgbClr val="000000"/>
                          </a:solidFill>
                          <a:effectLst/>
                          <a:latin typeface="Arial" panose="020B0604020202020204" pitchFamily="34" charset="0"/>
                        </a:rPr>
                        <a:t>44.0 millones (**)</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1000" b="0" i="0" u="none" strike="noStrike" dirty="0">
                          <a:solidFill>
                            <a:srgbClr val="000000"/>
                          </a:solidFill>
                          <a:effectLst/>
                          <a:latin typeface="Arial" panose="020B0604020202020204" pitchFamily="34" charset="0"/>
                        </a:rPr>
                        <a:t>Presupuesto de la Nación, Ley electoral y Dirección General de Ingresos</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5"/>
                  </a:ext>
                </a:extLst>
              </a:tr>
              <a:tr h="485184">
                <a:tc vMerge="1">
                  <a:txBody>
                    <a:bodyPr/>
                    <a:lstStyle/>
                    <a:p>
                      <a:endParaRPr lang="es-PA"/>
                    </a:p>
                  </a:txBody>
                  <a:tcPr/>
                </a:tc>
                <a:tc>
                  <a:txBody>
                    <a:bodyPr/>
                    <a:lstStyle/>
                    <a:p>
                      <a:pPr algn="l" fontAlgn="ctr"/>
                      <a:r>
                        <a:rPr lang="es-MX" sz="1000" b="0" i="0" u="none" strike="noStrike" dirty="0">
                          <a:solidFill>
                            <a:srgbClr val="000000"/>
                          </a:solidFill>
                          <a:effectLst/>
                          <a:latin typeface="Arial" panose="020B0604020202020204" pitchFamily="34" charset="0"/>
                        </a:rPr>
                        <a:t>2.5% de impuestos a las grandes fortunas (en base al patrimonio que supere el millón de balboas)</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A" sz="1000" b="0" i="0" u="none" strike="noStrike" dirty="0">
                          <a:solidFill>
                            <a:srgbClr val="000000"/>
                          </a:solidFill>
                          <a:effectLst/>
                          <a:latin typeface="Arial" panose="020B0604020202020204" pitchFamily="34" charset="0"/>
                        </a:rPr>
                        <a:t>200 millones anuales </a:t>
                      </a:r>
                      <a:r>
                        <a:rPr lang="es-PA" sz="1000" b="0" i="0" u="none" strike="noStrike" dirty="0" smtClean="0">
                          <a:solidFill>
                            <a:srgbClr val="000000"/>
                          </a:solidFill>
                          <a:effectLst/>
                          <a:latin typeface="Arial" panose="020B0604020202020204" pitchFamily="34" charset="0"/>
                        </a:rPr>
                        <a:t>(mínimo)</a:t>
                      </a:r>
                      <a:endParaRPr lang="es-PA" sz="1000" b="0" i="0" u="none" strike="noStrike" dirty="0">
                        <a:solidFill>
                          <a:srgbClr val="000000"/>
                        </a:solidFill>
                        <a:effectLst/>
                        <a:latin typeface="Arial" panose="020B0604020202020204" pitchFamily="34" charset="0"/>
                      </a:endParaRP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1000" b="0" i="0" u="none" strike="noStrike" dirty="0">
                          <a:solidFill>
                            <a:srgbClr val="000000"/>
                          </a:solidFill>
                          <a:effectLst/>
                          <a:latin typeface="Arial" panose="020B0604020202020204" pitchFamily="34" charset="0"/>
                        </a:rPr>
                        <a:t>En Panamá habían 8,000 personas en estas condiciones según el estudio de Credit Suisse Research Institute (2019)</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6"/>
                  </a:ext>
                </a:extLst>
              </a:tr>
              <a:tr h="324403">
                <a:tc vMerge="1">
                  <a:txBody>
                    <a:bodyPr/>
                    <a:lstStyle/>
                    <a:p>
                      <a:endParaRPr lang="es-PA"/>
                    </a:p>
                  </a:txBody>
                  <a:tcPr/>
                </a:tc>
                <a:tc>
                  <a:txBody>
                    <a:bodyPr/>
                    <a:lstStyle/>
                    <a:p>
                      <a:pPr algn="l" fontAlgn="ctr"/>
                      <a:r>
                        <a:rPr lang="es-MX" sz="1000" b="0" i="0" u="none" strike="noStrike" dirty="0">
                          <a:solidFill>
                            <a:srgbClr val="000000"/>
                          </a:solidFill>
                          <a:effectLst/>
                          <a:latin typeface="Arial" panose="020B0604020202020204" pitchFamily="34" charset="0"/>
                        </a:rPr>
                        <a:t>Recuperar bienes mal habidos con alcance a los herederos para fortalecer </a:t>
                      </a:r>
                      <a:r>
                        <a:rPr lang="es-MX" sz="1000" b="0" i="0" u="none" strike="noStrike" dirty="0" smtClean="0">
                          <a:solidFill>
                            <a:srgbClr val="000000"/>
                          </a:solidFill>
                          <a:effectLst/>
                          <a:latin typeface="Arial" panose="020B0604020202020204" pitchFamily="34" charset="0"/>
                        </a:rPr>
                        <a:t>as finanzas </a:t>
                      </a:r>
                      <a:r>
                        <a:rPr lang="es-MX" sz="1000" b="0" i="0" u="none" strike="noStrike" dirty="0">
                          <a:solidFill>
                            <a:srgbClr val="000000"/>
                          </a:solidFill>
                          <a:effectLst/>
                          <a:latin typeface="Arial" panose="020B0604020202020204" pitchFamily="34" charset="0"/>
                        </a:rPr>
                        <a:t>del Estado.</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A" sz="1000" b="0" i="0" u="none" strike="noStrike" dirty="0">
                          <a:solidFill>
                            <a:srgbClr val="000000"/>
                          </a:solidFill>
                          <a:effectLst/>
                          <a:latin typeface="Arial" panose="020B0604020202020204" pitchFamily="34" charset="0"/>
                        </a:rPr>
                        <a:t> </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A" sz="1000" b="0" i="0" u="none" strike="noStrike" dirty="0">
                          <a:solidFill>
                            <a:srgbClr val="000000"/>
                          </a:solidFill>
                          <a:effectLst/>
                          <a:latin typeface="Arial" panose="020B0604020202020204" pitchFamily="34" charset="0"/>
                        </a:rPr>
                        <a:t> </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7"/>
                  </a:ext>
                </a:extLst>
              </a:tr>
              <a:tr h="324403">
                <a:tc vMerge="1">
                  <a:txBody>
                    <a:bodyPr/>
                    <a:lstStyle/>
                    <a:p>
                      <a:endParaRPr lang="es-PA"/>
                    </a:p>
                  </a:txBody>
                  <a:tcPr/>
                </a:tc>
                <a:tc>
                  <a:txBody>
                    <a:bodyPr/>
                    <a:lstStyle/>
                    <a:p>
                      <a:pPr algn="l" fontAlgn="ctr"/>
                      <a:r>
                        <a:rPr lang="es-MX" sz="1000" b="0" i="0" u="none" strike="noStrike" dirty="0">
                          <a:solidFill>
                            <a:srgbClr val="000000"/>
                          </a:solidFill>
                          <a:effectLst/>
                          <a:latin typeface="Arial" panose="020B0604020202020204" pitchFamily="34" charset="0"/>
                        </a:rPr>
                        <a:t>Hacer inversión productiva con las reservas del Programa de IVM.  Construir viviendas, hoteles, en tierras de su propiedad.  No vender las tierras</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A" sz="1000" b="0" i="0" u="none" strike="noStrike" dirty="0">
                          <a:solidFill>
                            <a:srgbClr val="000000"/>
                          </a:solidFill>
                          <a:effectLst/>
                          <a:latin typeface="Arial" panose="020B0604020202020204" pitchFamily="34" charset="0"/>
                        </a:rPr>
                        <a:t> </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A" sz="1000" b="0" i="0" u="none" strike="noStrike" dirty="0">
                          <a:solidFill>
                            <a:srgbClr val="000000"/>
                          </a:solidFill>
                          <a:effectLst/>
                          <a:latin typeface="Arial" panose="020B0604020202020204" pitchFamily="34" charset="0"/>
                        </a:rPr>
                        <a:t> </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8"/>
                  </a:ext>
                </a:extLst>
              </a:tr>
              <a:tr h="645964">
                <a:tc vMerge="1">
                  <a:txBody>
                    <a:bodyPr/>
                    <a:lstStyle/>
                    <a:p>
                      <a:endParaRPr lang="es-PA"/>
                    </a:p>
                  </a:txBody>
                  <a:tcPr/>
                </a:tc>
                <a:tc>
                  <a:txBody>
                    <a:bodyPr/>
                    <a:lstStyle/>
                    <a:p>
                      <a:pPr algn="l" fontAlgn="ctr"/>
                      <a:r>
                        <a:rPr lang="es-MX" sz="1000" b="0" i="0" u="none" strike="noStrike" dirty="0">
                          <a:solidFill>
                            <a:srgbClr val="000000"/>
                          </a:solidFill>
                          <a:effectLst/>
                          <a:latin typeface="Arial" panose="020B0604020202020204" pitchFamily="34" charset="0"/>
                        </a:rPr>
                        <a:t>Hacer inversión otorgando préstamos hipotecarios o comprando préstamos  hipotecarios a los cotizantes y jubilados de la CSS. Los administradores deben trabajar para los asegurados y no para la banca privada, las Aseguradoras, las clínicas y hospitales privados o farmacéuticas, que es lo que ha ocurrido hasta ahora</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000" b="0" i="0" u="none" strike="noStrike" dirty="0">
                          <a:solidFill>
                            <a:srgbClr val="000000"/>
                          </a:solidFill>
                          <a:effectLst/>
                          <a:latin typeface="Arial" panose="020B0604020202020204" pitchFamily="34" charset="0"/>
                        </a:rPr>
                        <a:t>Mecanismos de lograr mayor rendimiento de las inversiones de las Reservas de la CSS</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A" sz="1000" b="0" i="0" u="none" strike="noStrike" dirty="0">
                          <a:solidFill>
                            <a:srgbClr val="000000"/>
                          </a:solidFill>
                          <a:effectLst/>
                          <a:latin typeface="Arial" panose="020B0604020202020204" pitchFamily="34" charset="0"/>
                        </a:rPr>
                        <a:t> </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9"/>
                  </a:ext>
                </a:extLst>
              </a:tr>
              <a:tr h="324403">
                <a:tc vMerge="1">
                  <a:txBody>
                    <a:bodyPr/>
                    <a:lstStyle/>
                    <a:p>
                      <a:endParaRPr lang="es-PA"/>
                    </a:p>
                  </a:txBody>
                  <a:tcPr/>
                </a:tc>
                <a:tc>
                  <a:txBody>
                    <a:bodyPr/>
                    <a:lstStyle/>
                    <a:p>
                      <a:pPr algn="l" fontAlgn="ctr"/>
                      <a:r>
                        <a:rPr lang="es-MX" sz="1000" b="0" i="0" u="none" strike="noStrike" dirty="0">
                          <a:solidFill>
                            <a:srgbClr val="000000"/>
                          </a:solidFill>
                          <a:effectLst/>
                          <a:latin typeface="Arial" panose="020B0604020202020204" pitchFamily="34" charset="0"/>
                        </a:rPr>
                        <a:t>La CSS solo podrá depositar sus fondos en Bancos Oficiales de la república de Panamá.</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MX" sz="1000" b="0" i="0" u="none" strike="noStrike" dirty="0">
                          <a:solidFill>
                            <a:srgbClr val="000000"/>
                          </a:solidFill>
                          <a:effectLst/>
                          <a:latin typeface="Arial" panose="020B0604020202020204" pitchFamily="34" charset="0"/>
                        </a:rPr>
                        <a:t>Se elimina lo dispuesto en 2005 de hacer depósitos en la Banca Privada.</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s-PA" sz="1000" b="0" i="0" u="none" strike="noStrike" dirty="0">
                          <a:solidFill>
                            <a:srgbClr val="000000"/>
                          </a:solidFill>
                          <a:effectLst/>
                          <a:latin typeface="Arial" panose="020B0604020202020204" pitchFamily="34" charset="0"/>
                        </a:rPr>
                        <a:t> </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10020"/>
                  </a:ext>
                </a:extLst>
              </a:tr>
              <a:tr h="163623">
                <a:tc gridSpan="4">
                  <a:txBody>
                    <a:bodyPr/>
                    <a:lstStyle/>
                    <a:p>
                      <a:pPr algn="l" fontAlgn="ctr"/>
                      <a:r>
                        <a:rPr lang="es-MX" sz="1000" b="0" i="0" u="none" strike="noStrike" dirty="0">
                          <a:solidFill>
                            <a:srgbClr val="000000"/>
                          </a:solidFill>
                          <a:effectLst/>
                          <a:latin typeface="Arial" panose="020B0604020202020204" pitchFamily="34" charset="0"/>
                        </a:rPr>
                        <a:t>(**)  Puede considerarse como parte del 3.5% del PIB que el Estado debe aportar</a:t>
                      </a:r>
                    </a:p>
                  </a:txBody>
                  <a:tcPr marL="2695" marR="2695" marT="269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PA"/>
                    </a:p>
                  </a:txBody>
                  <a:tcPr/>
                </a:tc>
                <a:tc hMerge="1">
                  <a:txBody>
                    <a:bodyPr/>
                    <a:lstStyle/>
                    <a:p>
                      <a:endParaRPr lang="es-PA"/>
                    </a:p>
                  </a:txBody>
                  <a:tcPr/>
                </a:tc>
                <a:tc hMerge="1">
                  <a:txBody>
                    <a:bodyPr/>
                    <a:lstStyle/>
                    <a:p>
                      <a:endParaRPr lang="es-PA"/>
                    </a:p>
                  </a:txBody>
                  <a:tcPr/>
                </a:tc>
                <a:extLst>
                  <a:ext uri="{0D108BD9-81ED-4DB2-BD59-A6C34878D82A}">
                    <a16:rowId xmlns="" xmlns:a16="http://schemas.microsoft.com/office/drawing/2014/main" val="10021"/>
                  </a:ext>
                </a:extLst>
              </a:tr>
            </a:tbl>
          </a:graphicData>
        </a:graphic>
      </p:graphicFrame>
    </p:spTree>
    <p:extLst>
      <p:ext uri="{BB962C8B-B14F-4D97-AF65-F5344CB8AC3E}">
        <p14:creationId xmlns:p14="http://schemas.microsoft.com/office/powerpoint/2010/main" val="42075066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0198A106-ED28-E6FE-7D28-387450389C90}"/>
            </a:ext>
          </a:extLst>
        </p:cNvPr>
        <p:cNvGrpSpPr/>
        <p:nvPr/>
      </p:nvGrpSpPr>
      <p:grpSpPr>
        <a:xfrm>
          <a:off x="0" y="0"/>
          <a:ext cx="0" cy="0"/>
          <a:chOff x="0" y="0"/>
          <a:chExt cx="0" cy="0"/>
        </a:xfrm>
      </p:grpSpPr>
      <p:sp>
        <p:nvSpPr>
          <p:cNvPr id="2" name="Title 1">
            <a:extLst>
              <a:ext uri="{FF2B5EF4-FFF2-40B4-BE49-F238E27FC236}">
                <a16:creationId xmlns="" xmlns:a16="http://schemas.microsoft.com/office/drawing/2014/main" id="{D41C912B-EFA5-4C32-E017-73B67D0F5EA6}"/>
              </a:ext>
            </a:extLst>
          </p:cNvPr>
          <p:cNvSpPr>
            <a:spLocks noGrp="1"/>
          </p:cNvSpPr>
          <p:nvPr>
            <p:ph type="title"/>
          </p:nvPr>
        </p:nvSpPr>
        <p:spPr/>
        <p:txBody>
          <a:bodyPr/>
          <a:lstStyle/>
          <a:p>
            <a:r>
              <a:rPr lang="es-ES_tradnl" b="1" dirty="0">
                <a:latin typeface="Arial" panose="020B0604020202020204" pitchFamily="34" charset="0"/>
                <a:cs typeface="Arial" panose="020B0604020202020204" pitchFamily="34" charset="0"/>
              </a:rPr>
              <a:t>3. Cobertura del Sistema e Inclusión</a:t>
            </a:r>
          </a:p>
        </p:txBody>
      </p:sp>
      <p:pic>
        <p:nvPicPr>
          <p:cNvPr id="5" name="Picture 4" descr="Trámites CSS">
            <a:extLst>
              <a:ext uri="{FF2B5EF4-FFF2-40B4-BE49-F238E27FC236}">
                <a16:creationId xmlns="" xmlns:a16="http://schemas.microsoft.com/office/drawing/2014/main" id="{1508172A-B7BA-376B-FE3F-5311DA91A5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01120" y="58922"/>
            <a:ext cx="605246" cy="59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00850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B1E4C91E-6D3C-B7B2-3270-99299CB9D6FF}"/>
            </a:ext>
          </a:extLst>
        </p:cNvPr>
        <p:cNvGrpSpPr/>
        <p:nvPr/>
      </p:nvGrpSpPr>
      <p:grpSpPr>
        <a:xfrm>
          <a:off x="0" y="0"/>
          <a:ext cx="0" cy="0"/>
          <a:chOff x="0" y="0"/>
          <a:chExt cx="0" cy="0"/>
        </a:xfrm>
      </p:grpSpPr>
      <p:pic>
        <p:nvPicPr>
          <p:cNvPr id="4" name="Picture 3" descr="Trámites CSS">
            <a:extLst>
              <a:ext uri="{FF2B5EF4-FFF2-40B4-BE49-F238E27FC236}">
                <a16:creationId xmlns="" xmlns:a16="http://schemas.microsoft.com/office/drawing/2014/main" id="{2C298911-BCD8-37F4-4941-69DB6C77A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01120" y="78378"/>
            <a:ext cx="605246" cy="5926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p:cNvGraphicFramePr>
            <a:graphicFrameLocks noGrp="1"/>
          </p:cNvGraphicFramePr>
          <p:nvPr>
            <p:extLst>
              <p:ext uri="{D42A27DB-BD31-4B8C-83A1-F6EECF244321}">
                <p14:modId xmlns:p14="http://schemas.microsoft.com/office/powerpoint/2010/main" val="1398097284"/>
              </p:ext>
            </p:extLst>
          </p:nvPr>
        </p:nvGraphicFramePr>
        <p:xfrm>
          <a:off x="263236" y="78378"/>
          <a:ext cx="11928764" cy="5941891"/>
        </p:xfrm>
        <a:graphic>
          <a:graphicData uri="http://schemas.openxmlformats.org/drawingml/2006/table">
            <a:tbl>
              <a:tblPr/>
              <a:tblGrid>
                <a:gridCol w="2563852">
                  <a:extLst>
                    <a:ext uri="{9D8B030D-6E8A-4147-A177-3AD203B41FA5}">
                      <a16:colId xmlns="" xmlns:a16="http://schemas.microsoft.com/office/drawing/2014/main" val="20000"/>
                    </a:ext>
                  </a:extLst>
                </a:gridCol>
                <a:gridCol w="9364912">
                  <a:extLst>
                    <a:ext uri="{9D8B030D-6E8A-4147-A177-3AD203B41FA5}">
                      <a16:colId xmlns="" xmlns:a16="http://schemas.microsoft.com/office/drawing/2014/main" val="20001"/>
                    </a:ext>
                  </a:extLst>
                </a:gridCol>
              </a:tblGrid>
              <a:tr h="135676">
                <a:tc gridSpan="2">
                  <a:txBody>
                    <a:bodyPr/>
                    <a:lstStyle/>
                    <a:p>
                      <a:pPr algn="ctr" fontAlgn="ctr"/>
                      <a:r>
                        <a:rPr lang="it-IT" sz="1200" b="1" i="0" u="none" strike="noStrike" dirty="0">
                          <a:solidFill>
                            <a:srgbClr val="000000"/>
                          </a:solidFill>
                          <a:effectLst/>
                          <a:latin typeface="Aptos Display" panose="02110004020202020204"/>
                        </a:rPr>
                        <a:t>COBERTURA DEL SISTEMA E INCLUSION</a:t>
                      </a: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PA"/>
                    </a:p>
                  </a:txBody>
                  <a:tcPr/>
                </a:tc>
                <a:extLst>
                  <a:ext uri="{0D108BD9-81ED-4DB2-BD59-A6C34878D82A}">
                    <a16:rowId xmlns="" xmlns:a16="http://schemas.microsoft.com/office/drawing/2014/main" val="10000"/>
                  </a:ext>
                </a:extLst>
              </a:tr>
              <a:tr h="135676">
                <a:tc>
                  <a:txBody>
                    <a:bodyPr/>
                    <a:lstStyle/>
                    <a:p>
                      <a:pPr algn="ctr" fontAlgn="ctr"/>
                      <a:r>
                        <a:rPr lang="es-PA" sz="1200" b="1" i="0" u="none" strike="noStrike" dirty="0">
                          <a:solidFill>
                            <a:srgbClr val="FFFFFF"/>
                          </a:solidFill>
                          <a:effectLst/>
                          <a:latin typeface="Calibri" panose="020F0502020204030204" pitchFamily="34" charset="0"/>
                        </a:rPr>
                        <a:t>ORGANISMO</a:t>
                      </a: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fontAlgn="ctr"/>
                      <a:r>
                        <a:rPr lang="es-PA" sz="1200" b="1" i="0" u="none" strike="noStrike" dirty="0">
                          <a:solidFill>
                            <a:srgbClr val="FFFFFF"/>
                          </a:solidFill>
                          <a:effectLst/>
                          <a:latin typeface="Calibri" panose="020F0502020204030204" pitchFamily="34" charset="0"/>
                        </a:rPr>
                        <a:t>Propuesta</a:t>
                      </a: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extLst>
                  <a:ext uri="{0D108BD9-81ED-4DB2-BD59-A6C34878D82A}">
                    <a16:rowId xmlns="" xmlns:a16="http://schemas.microsoft.com/office/drawing/2014/main" val="10001"/>
                  </a:ext>
                </a:extLst>
              </a:tr>
              <a:tr h="261662">
                <a:tc>
                  <a:txBody>
                    <a:bodyPr/>
                    <a:lstStyle/>
                    <a:p>
                      <a:pPr algn="l" fontAlgn="ctr"/>
                      <a:r>
                        <a:rPr lang="es-PA" sz="1200" b="0" i="0" u="none" strike="noStrike" dirty="0">
                          <a:solidFill>
                            <a:srgbClr val="000000"/>
                          </a:solidFill>
                          <a:effectLst/>
                          <a:latin typeface="Calibri" panose="020F0502020204030204" pitchFamily="34" charset="0"/>
                        </a:rPr>
                        <a:t>1. CONATO.</a:t>
                      </a: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a:solidFill>
                            <a:srgbClr val="000000"/>
                          </a:solidFill>
                          <a:effectLst/>
                          <a:latin typeface="Arial" panose="020B0604020202020204" pitchFamily="34" charset="0"/>
                        </a:rPr>
                        <a:t>1.</a:t>
                      </a:r>
                      <a:r>
                        <a:rPr lang="es-MX" sz="1200" b="0" i="0" u="none" strike="noStrike" dirty="0">
                          <a:solidFill>
                            <a:srgbClr val="000000"/>
                          </a:solidFill>
                          <a:effectLst/>
                          <a:latin typeface="Aptos"/>
                        </a:rPr>
                        <a:t>Establece la afiliación obligatoria de todos los trabajadores, incluidos informales y extranjeros. El Estado cubriría la parte de las contribuciones del empleador para trabajadores informales.</a:t>
                      </a:r>
                      <a:endParaRPr lang="es-MX" sz="1200" b="0" i="0" u="none" strike="noStrike" dirty="0">
                        <a:solidFill>
                          <a:srgbClr val="000000"/>
                        </a:solidFill>
                        <a:effectLst/>
                        <a:latin typeface="Arial" panose="020B0604020202020204" pitchFamily="34" charset="0"/>
                      </a:endParaRP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261662">
                <a:tc>
                  <a:txBody>
                    <a:bodyPr/>
                    <a:lstStyle/>
                    <a:p>
                      <a:pPr algn="l" fontAlgn="ctr"/>
                      <a:r>
                        <a:rPr lang="es-PA" sz="1200" b="0" i="0" u="none" strike="noStrike" dirty="0">
                          <a:solidFill>
                            <a:srgbClr val="000000"/>
                          </a:solidFill>
                          <a:effectLst/>
                          <a:latin typeface="Calibri" panose="020F0502020204030204" pitchFamily="34" charset="0"/>
                        </a:rPr>
                        <a:t>2. CONEP – CAMARA DE COMERCIO.</a:t>
                      </a: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a:solidFill>
                            <a:srgbClr val="000000"/>
                          </a:solidFill>
                          <a:effectLst/>
                          <a:latin typeface="Arial" panose="020B0604020202020204" pitchFamily="34" charset="0"/>
                        </a:rPr>
                        <a:t>2.</a:t>
                      </a:r>
                      <a:r>
                        <a:rPr lang="es-MX" sz="1200" b="0" i="0" u="none" strike="noStrike" dirty="0">
                          <a:solidFill>
                            <a:srgbClr val="000000"/>
                          </a:solidFill>
                          <a:effectLst/>
                          <a:latin typeface="Aptos"/>
                        </a:rPr>
                        <a:t>Propone simplificar procesos para que los trabajadores informales e independientes se unan al sistema. El gobierno podría cubrir parte de las contribuciones para fomentar su inclusión.</a:t>
                      </a:r>
                      <a:endParaRPr lang="es-MX" sz="1200" b="0" i="0" u="none" strike="noStrike" dirty="0">
                        <a:solidFill>
                          <a:srgbClr val="000000"/>
                        </a:solidFill>
                        <a:effectLst/>
                        <a:latin typeface="Arial" panose="020B0604020202020204" pitchFamily="34" charset="0"/>
                      </a:endParaRP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71353">
                <a:tc>
                  <a:txBody>
                    <a:bodyPr/>
                    <a:lstStyle/>
                    <a:p>
                      <a:pPr algn="l" fontAlgn="ctr"/>
                      <a:r>
                        <a:rPr lang="es-MX" sz="1200" b="0" i="0" u="none" strike="noStrike" dirty="0">
                          <a:solidFill>
                            <a:srgbClr val="000000"/>
                          </a:solidFill>
                          <a:effectLst/>
                          <a:latin typeface="Calibri" panose="020F0502020204030204" pitchFamily="34" charset="0"/>
                        </a:rPr>
                        <a:t>3. COLEGIO MEDICO DE PANAMA / ASOCIACION MEDICA NACIONAL.</a:t>
                      </a: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a:solidFill>
                            <a:srgbClr val="000000"/>
                          </a:solidFill>
                          <a:effectLst/>
                          <a:latin typeface="Arial" panose="020B0604020202020204" pitchFamily="34" charset="0"/>
                        </a:rPr>
                        <a:t>3.</a:t>
                      </a:r>
                      <a:r>
                        <a:rPr lang="es-MX" sz="1200" b="0" i="0" u="none" strike="noStrike" dirty="0">
                          <a:solidFill>
                            <a:srgbClr val="000000"/>
                          </a:solidFill>
                          <a:effectLst/>
                          <a:latin typeface="Aptos"/>
                        </a:rPr>
                        <a:t>El Estado financiaría las contribuciones de quienes no pueden pagar.</a:t>
                      </a:r>
                      <a:endParaRPr lang="es-MX" sz="1200" b="0" i="0" u="none" strike="noStrike" dirty="0">
                        <a:solidFill>
                          <a:srgbClr val="000000"/>
                        </a:solidFill>
                        <a:effectLst/>
                        <a:latin typeface="Arial" panose="020B0604020202020204" pitchFamily="34" charset="0"/>
                      </a:endParaRP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392493">
                <a:tc>
                  <a:txBody>
                    <a:bodyPr/>
                    <a:lstStyle/>
                    <a:p>
                      <a:pPr algn="l" fontAlgn="ctr"/>
                      <a:r>
                        <a:rPr lang="es-PA" sz="1200" b="0" i="0" u="none" strike="noStrike" dirty="0">
                          <a:solidFill>
                            <a:srgbClr val="000000"/>
                          </a:solidFill>
                          <a:effectLst/>
                          <a:latin typeface="Calibri" panose="020F0502020204030204" pitchFamily="34" charset="0"/>
                        </a:rPr>
                        <a:t>4. COLEGIO NACIONAL DE FARMACEUTICOS.</a:t>
                      </a: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a:solidFill>
                            <a:srgbClr val="000000"/>
                          </a:solidFill>
                          <a:effectLst/>
                          <a:latin typeface="Arial" panose="020B0604020202020204" pitchFamily="34" charset="0"/>
                        </a:rPr>
                        <a:t>4.</a:t>
                      </a:r>
                      <a:r>
                        <a:rPr lang="es-MX" sz="1200" b="0" i="0" u="none" strike="noStrike" dirty="0">
                          <a:solidFill>
                            <a:srgbClr val="000000"/>
                          </a:solidFill>
                          <a:effectLst/>
                          <a:latin typeface="Aptos"/>
                        </a:rPr>
                        <a:t>Otorgar préstamos en condiciones favorables a los trabajadores informales para facilitar su incorporación al sistema. El </a:t>
                      </a:r>
                      <a:r>
                        <a:rPr lang="es-MX" sz="1200" b="0" i="0" u="none" strike="noStrike" dirty="0" smtClean="0">
                          <a:solidFill>
                            <a:srgbClr val="000000"/>
                          </a:solidFill>
                          <a:effectLst/>
                          <a:latin typeface="Aptos"/>
                        </a:rPr>
                        <a:t>Estado </a:t>
                      </a:r>
                      <a:r>
                        <a:rPr lang="es-MX" sz="1200" b="0" i="0" u="none" strike="noStrike" dirty="0">
                          <a:solidFill>
                            <a:srgbClr val="000000"/>
                          </a:solidFill>
                          <a:effectLst/>
                          <a:latin typeface="Aptos"/>
                        </a:rPr>
                        <a:t>asumiría el pago de las contribuciones correspondientes al empleador. Busca ampliar la base de cotizantes e impulsar la economía formal.</a:t>
                      </a:r>
                      <a:endParaRPr lang="es-MX" sz="1200" b="0" i="0" u="none" strike="noStrike" dirty="0">
                        <a:solidFill>
                          <a:srgbClr val="000000"/>
                        </a:solidFill>
                        <a:effectLst/>
                        <a:latin typeface="Arial" panose="020B0604020202020204" pitchFamily="34" charset="0"/>
                      </a:endParaRP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523323">
                <a:tc>
                  <a:txBody>
                    <a:bodyPr/>
                    <a:lstStyle/>
                    <a:p>
                      <a:pPr algn="l" fontAlgn="ctr"/>
                      <a:r>
                        <a:rPr lang="es-PA" sz="1200" b="0" i="0" u="none" strike="noStrike" dirty="0">
                          <a:solidFill>
                            <a:srgbClr val="000000"/>
                          </a:solidFill>
                          <a:effectLst/>
                          <a:latin typeface="Calibri" panose="020F0502020204030204" pitchFamily="34" charset="0"/>
                        </a:rPr>
                        <a:t>5. COMENENAL.</a:t>
                      </a: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a:solidFill>
                            <a:srgbClr val="000000"/>
                          </a:solidFill>
                          <a:effectLst/>
                          <a:latin typeface="Arial" panose="020B0604020202020204" pitchFamily="34" charset="0"/>
                        </a:rPr>
                        <a:t>5.</a:t>
                      </a:r>
                      <a:r>
                        <a:rPr lang="es-MX" sz="1200" b="0" i="0" u="none" strike="noStrike" dirty="0">
                          <a:solidFill>
                            <a:srgbClr val="000000"/>
                          </a:solidFill>
                          <a:effectLst/>
                          <a:latin typeface="Aptos"/>
                        </a:rPr>
                        <a:t>Incorporar a los trabajadores informales al sistema a través de cooperativas que faciliten su contribución y acceso a beneficios. Establecer incentivos y medidas para formalizar a los trabajadores informales y reducir la informalidad laboral. Crear esquemas de contribuciones adaptados a la capacidad económica de los trabajadores informales. Promover la formación de cooperativas y utilizar herramientas tecnológicas para un seguimiento efectivo.</a:t>
                      </a:r>
                      <a:endParaRPr lang="es-MX" sz="1200" b="0" i="0" u="none" strike="noStrike" dirty="0">
                        <a:solidFill>
                          <a:srgbClr val="000000"/>
                        </a:solidFill>
                        <a:effectLst/>
                        <a:latin typeface="Arial" panose="020B0604020202020204" pitchFamily="34" charset="0"/>
                      </a:endParaRP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392493">
                <a:tc>
                  <a:txBody>
                    <a:bodyPr/>
                    <a:lstStyle/>
                    <a:p>
                      <a:pPr algn="l" fontAlgn="ctr"/>
                      <a:r>
                        <a:rPr lang="es-PA" sz="1200" b="0" i="0" u="none" strike="noStrike" dirty="0">
                          <a:solidFill>
                            <a:srgbClr val="000000"/>
                          </a:solidFill>
                          <a:effectLst/>
                          <a:latin typeface="Calibri" panose="020F0502020204030204" pitchFamily="34" charset="0"/>
                        </a:rPr>
                        <a:t>6. ANDEOP.</a:t>
                      </a: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a:solidFill>
                            <a:srgbClr val="000000"/>
                          </a:solidFill>
                          <a:effectLst/>
                          <a:latin typeface="+mj-lt"/>
                        </a:rPr>
                        <a:t>6.</a:t>
                      </a:r>
                      <a:r>
                        <a:rPr lang="es-MX" sz="1200" b="0" i="0" u="none" strike="noStrike" dirty="0">
                          <a:solidFill>
                            <a:srgbClr val="000000"/>
                          </a:solidFill>
                          <a:effectLst/>
                          <a:latin typeface="Aptos"/>
                        </a:rPr>
                        <a:t>Incentivar la formalización del empleo para que más trabajadores y pequeñas empresas contribuyan al sistema de la CSS. Simplificar los procesos de registro y pago de contribuciones para facilitar la participación de trabajadores informales. Ofrecer incentivos y apoyos para que las pequeñas empresas se formalicen.</a:t>
                      </a:r>
                      <a:endParaRPr lang="es-MX" sz="1200" b="0" i="0" u="none" strike="noStrike" dirty="0">
                        <a:solidFill>
                          <a:srgbClr val="000000"/>
                        </a:solidFill>
                        <a:effectLst/>
                        <a:latin typeface="+mj-lt"/>
                      </a:endParaRP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392493">
                <a:tc>
                  <a:txBody>
                    <a:bodyPr/>
                    <a:lstStyle/>
                    <a:p>
                      <a:pPr algn="l" fontAlgn="ctr"/>
                      <a:r>
                        <a:rPr lang="es-PA" sz="1200" b="0" i="0" u="none" strike="noStrike" dirty="0">
                          <a:solidFill>
                            <a:srgbClr val="000000"/>
                          </a:solidFill>
                          <a:effectLst/>
                          <a:latin typeface="Calibri" panose="020F0502020204030204" pitchFamily="34" charset="0"/>
                        </a:rPr>
                        <a:t>7. UNECEP - FAM – UNEP.</a:t>
                      </a: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a:solidFill>
                            <a:srgbClr val="000000"/>
                          </a:solidFill>
                          <a:effectLst/>
                          <a:latin typeface="+mj-lt"/>
                        </a:rPr>
                        <a:t>7.</a:t>
                      </a:r>
                      <a:r>
                        <a:rPr lang="es-MX" sz="1200" b="0" i="0" u="none" strike="noStrike" dirty="0">
                          <a:solidFill>
                            <a:srgbClr val="000000"/>
                          </a:solidFill>
                          <a:effectLst/>
                          <a:latin typeface="Aptos"/>
                        </a:rPr>
                        <a:t>Desarrollar políticas para promover la formalización de los trabajadores informales y aumentar la base de cotizantes. Crear una base de datos para identificar a trabajadores y empresas no afiliadas al sistema. Coordinación interinstitucional para asegurar que todos los trabajadores estén registrados y contribuyan a la CSS.</a:t>
                      </a:r>
                      <a:endParaRPr lang="es-MX" sz="1200" b="0" i="0" u="none" strike="noStrike" dirty="0">
                        <a:solidFill>
                          <a:srgbClr val="000000"/>
                        </a:solidFill>
                        <a:effectLst/>
                        <a:latin typeface="+mj-lt"/>
                      </a:endParaRP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523323">
                <a:tc>
                  <a:txBody>
                    <a:bodyPr/>
                    <a:lstStyle/>
                    <a:p>
                      <a:pPr algn="l" fontAlgn="ctr"/>
                      <a:r>
                        <a:rPr lang="es-MX" sz="1200" b="0" i="0" u="none" strike="noStrike" dirty="0">
                          <a:solidFill>
                            <a:srgbClr val="000000"/>
                          </a:solidFill>
                          <a:effectLst/>
                          <a:latin typeface="Calibri" panose="020F0502020204030204" pitchFamily="34" charset="0"/>
                        </a:rPr>
                        <a:t>8. ASOCIACION NACIONAL DE ENFERMERAS.</a:t>
                      </a: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a:solidFill>
                            <a:srgbClr val="000000"/>
                          </a:solidFill>
                          <a:effectLst/>
                          <a:latin typeface="+mj-lt"/>
                        </a:rPr>
                        <a:t>8.</a:t>
                      </a:r>
                      <a:r>
                        <a:rPr lang="es-MX" sz="1200" b="0" i="0" u="none" strike="noStrike" dirty="0">
                          <a:solidFill>
                            <a:srgbClr val="000000"/>
                          </a:solidFill>
                          <a:effectLst/>
                          <a:latin typeface="Aptos"/>
                        </a:rPr>
                        <a:t>Incorporar a los trabajadores informales al sistema de seguridad social para que contribuyan y accedan a beneficios como pensiones y salud. Promover políticas públicas que incentiven la formalización del empleo informal. Crear mecanismos flexibles y accesibles para que los trabajadores informales realicen sus aportes, considerando sus ingresos variables. Implementar campañas de educación y concientización sobre los beneficios de la afiliación a la seguridad social.</a:t>
                      </a:r>
                      <a:endParaRPr lang="es-MX" sz="1200" b="0" i="0" u="none" strike="noStrike" dirty="0">
                        <a:solidFill>
                          <a:srgbClr val="000000"/>
                        </a:solidFill>
                        <a:effectLst/>
                        <a:latin typeface="+mj-lt"/>
                      </a:endParaRP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135676">
                <a:tc>
                  <a:txBody>
                    <a:bodyPr/>
                    <a:lstStyle/>
                    <a:p>
                      <a:pPr algn="l" fontAlgn="ctr"/>
                      <a:r>
                        <a:rPr lang="es-PA" sz="1200" b="0" i="0" u="none" strike="noStrike" dirty="0">
                          <a:solidFill>
                            <a:srgbClr val="000000"/>
                          </a:solidFill>
                          <a:effectLst/>
                          <a:latin typeface="Calibri" panose="020F0502020204030204" pitchFamily="34" charset="0"/>
                        </a:rPr>
                        <a:t>9.FENAECCD</a:t>
                      </a: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200" b="0" i="0" u="none" strike="noStrike" dirty="0">
                          <a:solidFill>
                            <a:srgbClr val="000000"/>
                          </a:solidFill>
                          <a:effectLst/>
                          <a:latin typeface="Aptos"/>
                        </a:rPr>
                        <a:t>9. No indica </a:t>
                      </a:r>
                      <a:r>
                        <a:rPr lang="es-PA" sz="1200" b="0" i="0" u="none" strike="noStrike" dirty="0" smtClean="0">
                          <a:solidFill>
                            <a:srgbClr val="000000"/>
                          </a:solidFill>
                          <a:effectLst/>
                          <a:latin typeface="Aptos"/>
                        </a:rPr>
                        <a:t>posición.</a:t>
                      </a:r>
                      <a:endParaRPr lang="es-PA" sz="1200" b="0" i="0" u="none" strike="noStrike" dirty="0">
                        <a:solidFill>
                          <a:srgbClr val="000000"/>
                        </a:solidFill>
                        <a:effectLst/>
                        <a:latin typeface="Aptos"/>
                      </a:endParaRP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261662">
                <a:tc>
                  <a:txBody>
                    <a:bodyPr/>
                    <a:lstStyle/>
                    <a:p>
                      <a:pPr algn="l" fontAlgn="ctr"/>
                      <a:r>
                        <a:rPr lang="es-PA" sz="1200" b="0" i="0" u="none" strike="noStrike" dirty="0">
                          <a:solidFill>
                            <a:srgbClr val="000000"/>
                          </a:solidFill>
                          <a:effectLst/>
                          <a:latin typeface="Calibri" panose="020F0502020204030204" pitchFamily="34" charset="0"/>
                        </a:rPr>
                        <a:t>10. CONUSI</a:t>
                      </a: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a:solidFill>
                            <a:srgbClr val="000000"/>
                          </a:solidFill>
                          <a:effectLst/>
                          <a:latin typeface="Aptos"/>
                        </a:rPr>
                        <a:t>10. Ampliar la cobertura de la CSS para incluir a los trabajadores informales y autónomos. Fortalecer el carácter solidario del sistema, garantizando que todos puedan acceder a pensiones y beneficios.</a:t>
                      </a: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r h="392493">
                <a:tc>
                  <a:txBody>
                    <a:bodyPr/>
                    <a:lstStyle/>
                    <a:p>
                      <a:pPr algn="l" fontAlgn="ctr"/>
                      <a:r>
                        <a:rPr lang="es-PA" sz="1200" b="0" i="0" u="none" strike="noStrike" dirty="0">
                          <a:solidFill>
                            <a:srgbClr val="000000"/>
                          </a:solidFill>
                          <a:effectLst/>
                          <a:latin typeface="Calibri" panose="020F0502020204030204" pitchFamily="34" charset="0"/>
                        </a:rPr>
                        <a:t>11. AMOACSS</a:t>
                      </a: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a:solidFill>
                            <a:srgbClr val="000000"/>
                          </a:solidFill>
                          <a:effectLst/>
                          <a:latin typeface="Aptos"/>
                        </a:rPr>
                        <a:t>11. La propuesta busca incluir a los trabajadores informales en el sistema de pensiones formal, organizando a estos trabajadores y aumentando su empleo formal, lo cual incrementaría las cotizaciones al sistema. Además, se plantea que el Estado cubra la cuota patronal de estos trabajadores informales para facilitar su integración al Programa de Invalidez, Vejez y Muerte (IVM).</a:t>
                      </a:r>
                    </a:p>
                  </a:txBody>
                  <a:tcPr marL="4846" marR="4846" marT="4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2"/>
                  </a:ext>
                </a:extLst>
              </a:tr>
              <a:tr h="271353">
                <a:tc>
                  <a:txBody>
                    <a:bodyPr/>
                    <a:lstStyle/>
                    <a:p>
                      <a:pPr algn="l" fontAlgn="b"/>
                      <a:r>
                        <a:rPr lang="es-MX" sz="1200" b="0" i="0" u="none" strike="noStrike" dirty="0">
                          <a:solidFill>
                            <a:srgbClr val="000000"/>
                          </a:solidFill>
                          <a:effectLst/>
                          <a:latin typeface="Calibri" panose="020F0502020204030204" pitchFamily="34" charset="0"/>
                        </a:rPr>
                        <a:t>12. CONFEREDERACION NACIONAL DE JUBILADOS Y PENSIONADOS</a:t>
                      </a:r>
                    </a:p>
                  </a:txBody>
                  <a:tcPr marL="4846" marR="4846" marT="4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MX" sz="1200" b="0" i="0" u="none" strike="noStrike" dirty="0">
                          <a:solidFill>
                            <a:srgbClr val="000000"/>
                          </a:solidFill>
                          <a:effectLst/>
                          <a:latin typeface="Calibri" panose="020F0502020204030204" pitchFamily="34" charset="0"/>
                        </a:rPr>
                        <a:t>12. Incluir a los informales en la CSS. </a:t>
                      </a:r>
                    </a:p>
                  </a:txBody>
                  <a:tcPr marL="4846" marR="4846" marT="4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3"/>
                  </a:ext>
                </a:extLst>
              </a:tr>
            </a:tbl>
          </a:graphicData>
        </a:graphic>
      </p:graphicFrame>
    </p:spTree>
    <p:extLst>
      <p:ext uri="{BB962C8B-B14F-4D97-AF65-F5344CB8AC3E}">
        <p14:creationId xmlns:p14="http://schemas.microsoft.com/office/powerpoint/2010/main" val="22595711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B89E1FAD-A8D3-9680-A103-242329CA0697}"/>
            </a:ext>
          </a:extLst>
        </p:cNvPr>
        <p:cNvGrpSpPr/>
        <p:nvPr/>
      </p:nvGrpSpPr>
      <p:grpSpPr>
        <a:xfrm>
          <a:off x="0" y="0"/>
          <a:ext cx="0" cy="0"/>
          <a:chOff x="0" y="0"/>
          <a:chExt cx="0" cy="0"/>
        </a:xfrm>
      </p:grpSpPr>
      <p:sp>
        <p:nvSpPr>
          <p:cNvPr id="2" name="Title 1">
            <a:extLst>
              <a:ext uri="{FF2B5EF4-FFF2-40B4-BE49-F238E27FC236}">
                <a16:creationId xmlns="" xmlns:a16="http://schemas.microsoft.com/office/drawing/2014/main" id="{41E83FBB-9058-18BF-11FB-D526469326FF}"/>
              </a:ext>
            </a:extLst>
          </p:cNvPr>
          <p:cNvSpPr>
            <a:spLocks noGrp="1"/>
          </p:cNvSpPr>
          <p:nvPr>
            <p:ph type="title"/>
          </p:nvPr>
        </p:nvSpPr>
        <p:spPr/>
        <p:txBody>
          <a:bodyPr>
            <a:normAutofit/>
          </a:bodyPr>
          <a:lstStyle/>
          <a:p>
            <a:r>
              <a:rPr lang="es-ES_tradnl" b="1" dirty="0">
                <a:latin typeface="Arial" panose="020B0604020202020204" pitchFamily="34" charset="0"/>
                <a:cs typeface="Arial" panose="020B0604020202020204" pitchFamily="34" charset="0"/>
              </a:rPr>
              <a:t>4. Sustitución Salarial Sin Asimetría (Dignidad y Fomento al Empleo)</a:t>
            </a:r>
          </a:p>
        </p:txBody>
      </p:sp>
      <p:pic>
        <p:nvPicPr>
          <p:cNvPr id="5" name="Picture 4" descr="Trámites CSS">
            <a:extLst>
              <a:ext uri="{FF2B5EF4-FFF2-40B4-BE49-F238E27FC236}">
                <a16:creationId xmlns="" xmlns:a16="http://schemas.microsoft.com/office/drawing/2014/main" id="{D1DB57E2-4BC7-31D5-4DEE-BC92E87C55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01120" y="58922"/>
            <a:ext cx="605246" cy="59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3900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25B647DA-0896-E51C-F792-87475E5A1CBB}"/>
            </a:ext>
          </a:extLst>
        </p:cNvPr>
        <p:cNvGrpSpPr/>
        <p:nvPr/>
      </p:nvGrpSpPr>
      <p:grpSpPr>
        <a:xfrm>
          <a:off x="0" y="0"/>
          <a:ext cx="0" cy="0"/>
          <a:chOff x="0" y="0"/>
          <a:chExt cx="0" cy="0"/>
        </a:xfrm>
      </p:grpSpPr>
      <p:pic>
        <p:nvPicPr>
          <p:cNvPr id="4" name="Picture 3" descr="Trámites CSS">
            <a:extLst>
              <a:ext uri="{FF2B5EF4-FFF2-40B4-BE49-F238E27FC236}">
                <a16:creationId xmlns="" xmlns:a16="http://schemas.microsoft.com/office/drawing/2014/main" id="{95B565A7-2C14-BF11-EE2F-96A0E4AFA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01120" y="78378"/>
            <a:ext cx="605246" cy="5926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p:cNvGraphicFramePr>
            <a:graphicFrameLocks noGrp="1"/>
          </p:cNvGraphicFramePr>
          <p:nvPr>
            <p:extLst>
              <p:ext uri="{D42A27DB-BD31-4B8C-83A1-F6EECF244321}">
                <p14:modId xmlns:p14="http://schemas.microsoft.com/office/powerpoint/2010/main" val="845431903"/>
              </p:ext>
            </p:extLst>
          </p:nvPr>
        </p:nvGraphicFramePr>
        <p:xfrm>
          <a:off x="473517" y="780425"/>
          <a:ext cx="10899333" cy="4511926"/>
        </p:xfrm>
        <a:graphic>
          <a:graphicData uri="http://schemas.openxmlformats.org/drawingml/2006/table">
            <a:tbl>
              <a:tblPr/>
              <a:tblGrid>
                <a:gridCol w="2561640">
                  <a:extLst>
                    <a:ext uri="{9D8B030D-6E8A-4147-A177-3AD203B41FA5}">
                      <a16:colId xmlns="" xmlns:a16="http://schemas.microsoft.com/office/drawing/2014/main" val="20000"/>
                    </a:ext>
                  </a:extLst>
                </a:gridCol>
                <a:gridCol w="8337693">
                  <a:extLst>
                    <a:ext uri="{9D8B030D-6E8A-4147-A177-3AD203B41FA5}">
                      <a16:colId xmlns="" xmlns:a16="http://schemas.microsoft.com/office/drawing/2014/main" val="20001"/>
                    </a:ext>
                  </a:extLst>
                </a:gridCol>
              </a:tblGrid>
              <a:tr h="185309">
                <a:tc gridSpan="2">
                  <a:txBody>
                    <a:bodyPr/>
                    <a:lstStyle/>
                    <a:p>
                      <a:pPr algn="ctr" rtl="0" fontAlgn="ctr"/>
                      <a:r>
                        <a:rPr lang="es-MX" sz="1300" b="1" i="0" u="none" strike="noStrike" dirty="0">
                          <a:solidFill>
                            <a:srgbClr val="000000"/>
                          </a:solidFill>
                          <a:effectLst/>
                          <a:latin typeface="Aptos Display"/>
                        </a:rPr>
                        <a:t>SUSTITUCION SALARIAL SIN ASIMETRIA (DIGNIDAD Y FOMENTO AL EMPLEO)</a:t>
                      </a:r>
                    </a:p>
                  </a:txBody>
                  <a:tcPr marL="6863" marR="6863" marT="68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PA"/>
                    </a:p>
                  </a:txBody>
                  <a:tcPr/>
                </a:tc>
                <a:extLst>
                  <a:ext uri="{0D108BD9-81ED-4DB2-BD59-A6C34878D82A}">
                    <a16:rowId xmlns="" xmlns:a16="http://schemas.microsoft.com/office/drawing/2014/main" val="10000"/>
                  </a:ext>
                </a:extLst>
              </a:tr>
              <a:tr h="192173">
                <a:tc>
                  <a:txBody>
                    <a:bodyPr/>
                    <a:lstStyle/>
                    <a:p>
                      <a:pPr algn="ctr" rtl="0" fontAlgn="ctr"/>
                      <a:r>
                        <a:rPr lang="es-PA" sz="1300" b="1" i="0" u="none" strike="noStrike" dirty="0">
                          <a:solidFill>
                            <a:srgbClr val="FFFFFF"/>
                          </a:solidFill>
                          <a:effectLst/>
                          <a:latin typeface="Calibri" panose="020F0502020204030204" pitchFamily="34" charset="0"/>
                        </a:rPr>
                        <a:t>ORGANISMO</a:t>
                      </a:r>
                    </a:p>
                  </a:txBody>
                  <a:tcPr marL="6863" marR="6863" marT="68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PA" sz="1300" b="1" i="0" u="none" strike="noStrike" dirty="0">
                          <a:solidFill>
                            <a:srgbClr val="FFFFFF"/>
                          </a:solidFill>
                          <a:effectLst/>
                          <a:latin typeface="Calibri" panose="020F0502020204030204" pitchFamily="34" charset="0"/>
                        </a:rPr>
                        <a:t>Propuesta</a:t>
                      </a:r>
                    </a:p>
                  </a:txBody>
                  <a:tcPr marL="6863" marR="6863" marT="68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extLst>
                  <a:ext uri="{0D108BD9-81ED-4DB2-BD59-A6C34878D82A}">
                    <a16:rowId xmlns="" xmlns:a16="http://schemas.microsoft.com/office/drawing/2014/main" val="10001"/>
                  </a:ext>
                </a:extLst>
              </a:tr>
              <a:tr h="555928">
                <a:tc>
                  <a:txBody>
                    <a:bodyPr/>
                    <a:lstStyle/>
                    <a:p>
                      <a:pPr algn="l" rtl="0" fontAlgn="ctr"/>
                      <a:r>
                        <a:rPr lang="es-PA" sz="1300" b="0" i="0" u="none" strike="noStrike" dirty="0">
                          <a:solidFill>
                            <a:srgbClr val="000000"/>
                          </a:solidFill>
                          <a:effectLst/>
                          <a:latin typeface="Calibri" panose="020F0502020204030204" pitchFamily="34" charset="0"/>
                        </a:rPr>
                        <a:t>1. CONATO.</a:t>
                      </a:r>
                    </a:p>
                  </a:txBody>
                  <a:tcPr marL="6863" marR="6863" marT="68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300" b="0" i="0" u="none" strike="noStrike" dirty="0">
                          <a:solidFill>
                            <a:srgbClr val="000000"/>
                          </a:solidFill>
                          <a:effectLst/>
                          <a:latin typeface="Arial" panose="020B0604020202020204" pitchFamily="34" charset="0"/>
                        </a:rPr>
                        <a:t>1. Reconoce las disparidades de género en el sistema actual. Propone medidas para mejorar los derechos de pensión de las mujeres, compensar los períodos de cuidado y promover la igualdad laboral y salarial.</a:t>
                      </a:r>
                    </a:p>
                  </a:txBody>
                  <a:tcPr marL="6863" marR="6863" marT="68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384345">
                <a:tc>
                  <a:txBody>
                    <a:bodyPr/>
                    <a:lstStyle/>
                    <a:p>
                      <a:pPr algn="l" rtl="0" fontAlgn="ctr"/>
                      <a:r>
                        <a:rPr lang="es-PA" sz="1300" b="0" i="0" u="none" strike="noStrike" dirty="0">
                          <a:solidFill>
                            <a:srgbClr val="000000"/>
                          </a:solidFill>
                          <a:effectLst/>
                          <a:latin typeface="Calibri" panose="020F0502020204030204" pitchFamily="34" charset="0"/>
                        </a:rPr>
                        <a:t>2. CONEP – CAMARA DE COMERCIO.</a:t>
                      </a:r>
                    </a:p>
                  </a:txBody>
                  <a:tcPr marL="6863" marR="6863" marT="68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ctr" rtl="0" fontAlgn="ctr"/>
                      <a:r>
                        <a:rPr lang="es-PA" sz="1300" b="1" i="0" u="none" strike="noStrike" dirty="0">
                          <a:solidFill>
                            <a:srgbClr val="000000"/>
                          </a:solidFill>
                          <a:effectLst/>
                          <a:latin typeface="Arial" panose="020B0604020202020204" pitchFamily="34" charset="0"/>
                        </a:rPr>
                        <a:t>No se Abordó</a:t>
                      </a:r>
                    </a:p>
                  </a:txBody>
                  <a:tcPr marL="6863" marR="6863" marT="68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576518">
                <a:tc>
                  <a:txBody>
                    <a:bodyPr/>
                    <a:lstStyle/>
                    <a:p>
                      <a:pPr algn="l" rtl="0" fontAlgn="ctr"/>
                      <a:r>
                        <a:rPr lang="es-MX" sz="1300" b="0" i="0" u="none" strike="noStrike" dirty="0">
                          <a:solidFill>
                            <a:srgbClr val="000000"/>
                          </a:solidFill>
                          <a:effectLst/>
                          <a:latin typeface="Calibri" panose="020F0502020204030204" pitchFamily="34" charset="0"/>
                        </a:rPr>
                        <a:t>3. COLEGIO MEDICO DE PANAMA / ASOCIACION MEDICA NACIONAL.</a:t>
                      </a:r>
                    </a:p>
                  </a:txBody>
                  <a:tcPr marL="6863" marR="6863" marT="68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extLst>
                  <a:ext uri="{0D108BD9-81ED-4DB2-BD59-A6C34878D82A}">
                    <a16:rowId xmlns="" xmlns:a16="http://schemas.microsoft.com/office/drawing/2014/main" val="10004"/>
                  </a:ext>
                </a:extLst>
              </a:tr>
              <a:tr h="384345">
                <a:tc>
                  <a:txBody>
                    <a:bodyPr/>
                    <a:lstStyle/>
                    <a:p>
                      <a:pPr algn="l" rtl="0" fontAlgn="ctr"/>
                      <a:r>
                        <a:rPr lang="es-PA" sz="1300" b="0" i="0" u="none" strike="noStrike" dirty="0">
                          <a:solidFill>
                            <a:srgbClr val="000000"/>
                          </a:solidFill>
                          <a:effectLst/>
                          <a:latin typeface="Calibri" panose="020F0502020204030204" pitchFamily="34" charset="0"/>
                        </a:rPr>
                        <a:t>4. COLEGIO NACIONAL DE FARMACEUTICOS.</a:t>
                      </a:r>
                    </a:p>
                  </a:txBody>
                  <a:tcPr marL="6863" marR="6863" marT="68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extLst>
                  <a:ext uri="{0D108BD9-81ED-4DB2-BD59-A6C34878D82A}">
                    <a16:rowId xmlns="" xmlns:a16="http://schemas.microsoft.com/office/drawing/2014/main" val="10005"/>
                  </a:ext>
                </a:extLst>
              </a:tr>
              <a:tr h="192173">
                <a:tc>
                  <a:txBody>
                    <a:bodyPr/>
                    <a:lstStyle/>
                    <a:p>
                      <a:pPr algn="l" rtl="0" fontAlgn="ctr"/>
                      <a:r>
                        <a:rPr lang="es-PA" sz="1300" b="0" i="0" u="none" strike="noStrike" dirty="0">
                          <a:solidFill>
                            <a:srgbClr val="000000"/>
                          </a:solidFill>
                          <a:effectLst/>
                          <a:latin typeface="Calibri" panose="020F0502020204030204" pitchFamily="34" charset="0"/>
                        </a:rPr>
                        <a:t>5. COMENENAL.</a:t>
                      </a:r>
                    </a:p>
                  </a:txBody>
                  <a:tcPr marL="6863" marR="6863" marT="68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extLst>
                  <a:ext uri="{0D108BD9-81ED-4DB2-BD59-A6C34878D82A}">
                    <a16:rowId xmlns="" xmlns:a16="http://schemas.microsoft.com/office/drawing/2014/main" val="10006"/>
                  </a:ext>
                </a:extLst>
              </a:tr>
              <a:tr h="192173">
                <a:tc>
                  <a:txBody>
                    <a:bodyPr/>
                    <a:lstStyle/>
                    <a:p>
                      <a:pPr algn="l" rtl="0" fontAlgn="ctr"/>
                      <a:r>
                        <a:rPr lang="es-PA" sz="1300" b="0" i="0" u="none" strike="noStrike" dirty="0">
                          <a:solidFill>
                            <a:srgbClr val="000000"/>
                          </a:solidFill>
                          <a:effectLst/>
                          <a:latin typeface="Calibri" panose="020F0502020204030204" pitchFamily="34" charset="0"/>
                        </a:rPr>
                        <a:t>6. ANDEOP.</a:t>
                      </a:r>
                    </a:p>
                  </a:txBody>
                  <a:tcPr marL="6863" marR="6863" marT="68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extLst>
                  <a:ext uri="{0D108BD9-81ED-4DB2-BD59-A6C34878D82A}">
                    <a16:rowId xmlns="" xmlns:a16="http://schemas.microsoft.com/office/drawing/2014/main" val="10007"/>
                  </a:ext>
                </a:extLst>
              </a:tr>
              <a:tr h="192173">
                <a:tc>
                  <a:txBody>
                    <a:bodyPr/>
                    <a:lstStyle/>
                    <a:p>
                      <a:pPr algn="l" rtl="0" fontAlgn="ctr"/>
                      <a:r>
                        <a:rPr lang="es-PA" sz="1300" b="0" i="0" u="none" strike="noStrike" dirty="0">
                          <a:solidFill>
                            <a:srgbClr val="000000"/>
                          </a:solidFill>
                          <a:effectLst/>
                          <a:latin typeface="Calibri" panose="020F0502020204030204" pitchFamily="34" charset="0"/>
                        </a:rPr>
                        <a:t>7. UNECEP - FAM – UNEP.</a:t>
                      </a:r>
                    </a:p>
                  </a:txBody>
                  <a:tcPr marL="6863" marR="6863" marT="68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extLst>
                  <a:ext uri="{0D108BD9-81ED-4DB2-BD59-A6C34878D82A}">
                    <a16:rowId xmlns="" xmlns:a16="http://schemas.microsoft.com/office/drawing/2014/main" val="10008"/>
                  </a:ext>
                </a:extLst>
              </a:tr>
              <a:tr h="555928">
                <a:tc>
                  <a:txBody>
                    <a:bodyPr/>
                    <a:lstStyle/>
                    <a:p>
                      <a:pPr algn="l" rtl="0" fontAlgn="ctr"/>
                      <a:r>
                        <a:rPr lang="es-MX" sz="1300" b="0" i="0" u="none" strike="noStrike" dirty="0">
                          <a:solidFill>
                            <a:srgbClr val="000000"/>
                          </a:solidFill>
                          <a:effectLst/>
                          <a:latin typeface="Calibri" panose="020F0502020204030204" pitchFamily="34" charset="0"/>
                        </a:rPr>
                        <a:t>8. ASOCIACION NACIONAL DE ENFERMERAS.</a:t>
                      </a:r>
                    </a:p>
                  </a:txBody>
                  <a:tcPr marL="6863" marR="6863" marT="68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300" b="0" i="0" u="none" strike="noStrike" dirty="0">
                          <a:solidFill>
                            <a:srgbClr val="000000"/>
                          </a:solidFill>
                          <a:effectLst/>
                          <a:latin typeface="Arial" panose="020B0604020202020204" pitchFamily="34" charset="0"/>
                        </a:rPr>
                        <a:t>8. Reconoce las disparidades de género en el sistema actual. Propone medidas para mejorar los derechos de pensión de las mujeres, compensar los períodos de cuidado y promover la igualdad laboral y salarial.</a:t>
                      </a:r>
                    </a:p>
                  </a:txBody>
                  <a:tcPr marL="6863" marR="6863" marT="68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192173">
                <a:tc>
                  <a:txBody>
                    <a:bodyPr/>
                    <a:lstStyle/>
                    <a:p>
                      <a:pPr algn="l" rtl="0" fontAlgn="ctr"/>
                      <a:r>
                        <a:rPr lang="es-PA" sz="1300" b="0" i="0" u="none" strike="noStrike" dirty="0">
                          <a:solidFill>
                            <a:srgbClr val="000000"/>
                          </a:solidFill>
                          <a:effectLst/>
                          <a:latin typeface="Calibri" panose="020F0502020204030204" pitchFamily="34" charset="0"/>
                        </a:rPr>
                        <a:t>9.FENAECCD</a:t>
                      </a:r>
                    </a:p>
                  </a:txBody>
                  <a:tcPr marL="6863" marR="6863" marT="68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A" sz="1300" b="1" i="0" u="none" strike="noStrike" dirty="0">
                          <a:solidFill>
                            <a:srgbClr val="000000"/>
                          </a:solidFill>
                          <a:effectLst/>
                          <a:latin typeface="Arial" panose="020B0604020202020204" pitchFamily="34" charset="0"/>
                        </a:rPr>
                        <a:t>No se Abordó</a:t>
                      </a:r>
                    </a:p>
                  </a:txBody>
                  <a:tcPr marL="6863" marR="6863" marT="6863"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555928">
                <a:tc>
                  <a:txBody>
                    <a:bodyPr/>
                    <a:lstStyle/>
                    <a:p>
                      <a:pPr algn="l" rtl="0" fontAlgn="ctr"/>
                      <a:r>
                        <a:rPr lang="es-PA" sz="1300" b="0" i="0" u="none" strike="noStrike" dirty="0">
                          <a:solidFill>
                            <a:srgbClr val="000000"/>
                          </a:solidFill>
                          <a:effectLst/>
                          <a:latin typeface="Calibri" panose="020F0502020204030204" pitchFamily="34" charset="0"/>
                        </a:rPr>
                        <a:t>10. CONUSI</a:t>
                      </a:r>
                    </a:p>
                  </a:txBody>
                  <a:tcPr marL="6863" marR="6863" marT="68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300" b="0" i="0" u="none" strike="noStrike" dirty="0">
                          <a:solidFill>
                            <a:srgbClr val="000000"/>
                          </a:solidFill>
                          <a:effectLst/>
                          <a:latin typeface="Arial" panose="020B0604020202020204" pitchFamily="34" charset="0"/>
                        </a:rPr>
                        <a:t>10. Reconoce las disparidades de género en el sistema actual. Propone medidas para mejorar los derechos de pensión tanto de hombres como de las mujeres, y además compensar los períodos de cuidado y promover la igualdad laboral y salarial.</a:t>
                      </a:r>
                    </a:p>
                  </a:txBody>
                  <a:tcPr marL="6863" marR="6863" marT="68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r h="192173">
                <a:tc>
                  <a:txBody>
                    <a:bodyPr/>
                    <a:lstStyle/>
                    <a:p>
                      <a:pPr algn="l" rtl="0" fontAlgn="ctr"/>
                      <a:r>
                        <a:rPr lang="es-PA" sz="1300" b="0" i="0" u="none" strike="noStrike" dirty="0">
                          <a:solidFill>
                            <a:srgbClr val="000000"/>
                          </a:solidFill>
                          <a:effectLst/>
                          <a:latin typeface="Calibri" panose="020F0502020204030204" pitchFamily="34" charset="0"/>
                        </a:rPr>
                        <a:t>11. AMOACSS</a:t>
                      </a:r>
                    </a:p>
                  </a:txBody>
                  <a:tcPr marL="6863" marR="6863" marT="68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A" sz="1300" b="1" i="0" u="none" strike="noStrike" dirty="0">
                          <a:solidFill>
                            <a:srgbClr val="000000"/>
                          </a:solidFill>
                          <a:effectLst/>
                          <a:latin typeface="Arial" panose="020B0604020202020204" pitchFamily="34" charset="0"/>
                        </a:rPr>
                        <a:t>No se Abordó</a:t>
                      </a:r>
                    </a:p>
                  </a:txBody>
                  <a:tcPr marL="6863" marR="6863" marT="68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2"/>
                  </a:ext>
                </a:extLst>
              </a:tr>
            </a:tbl>
          </a:graphicData>
        </a:graphic>
      </p:graphicFrame>
    </p:spTree>
    <p:extLst>
      <p:ext uri="{BB962C8B-B14F-4D97-AF65-F5344CB8AC3E}">
        <p14:creationId xmlns:p14="http://schemas.microsoft.com/office/powerpoint/2010/main" val="40840409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6C91630-3F17-5D48-2530-7A3B2B0B1915}"/>
            </a:ext>
          </a:extLst>
        </p:cNvPr>
        <p:cNvGrpSpPr/>
        <p:nvPr/>
      </p:nvGrpSpPr>
      <p:grpSpPr>
        <a:xfrm>
          <a:off x="0" y="0"/>
          <a:ext cx="0" cy="0"/>
          <a:chOff x="0" y="0"/>
          <a:chExt cx="0" cy="0"/>
        </a:xfrm>
      </p:grpSpPr>
      <p:sp>
        <p:nvSpPr>
          <p:cNvPr id="2" name="Title 1">
            <a:extLst>
              <a:ext uri="{FF2B5EF4-FFF2-40B4-BE49-F238E27FC236}">
                <a16:creationId xmlns="" xmlns:a16="http://schemas.microsoft.com/office/drawing/2014/main" id="{45223372-D498-B983-610D-963218B7296C}"/>
              </a:ext>
            </a:extLst>
          </p:cNvPr>
          <p:cNvSpPr>
            <a:spLocks noGrp="1"/>
          </p:cNvSpPr>
          <p:nvPr>
            <p:ph type="title"/>
          </p:nvPr>
        </p:nvSpPr>
        <p:spPr/>
        <p:txBody>
          <a:bodyPr/>
          <a:lstStyle/>
          <a:p>
            <a:r>
              <a:rPr lang="es-ES_tradnl" b="1" dirty="0">
                <a:latin typeface="Arial" panose="020B0604020202020204" pitchFamily="34" charset="0"/>
                <a:cs typeface="Arial" panose="020B0604020202020204" pitchFamily="34" charset="0"/>
              </a:rPr>
              <a:t>5.Solución a la Pobreza en Edad Adulta</a:t>
            </a:r>
          </a:p>
        </p:txBody>
      </p:sp>
      <p:pic>
        <p:nvPicPr>
          <p:cNvPr id="5" name="Picture 4" descr="Trámites CSS">
            <a:extLst>
              <a:ext uri="{FF2B5EF4-FFF2-40B4-BE49-F238E27FC236}">
                <a16:creationId xmlns="" xmlns:a16="http://schemas.microsoft.com/office/drawing/2014/main" id="{9593BA1F-F529-6D86-9BD4-38196E5561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01120" y="58922"/>
            <a:ext cx="605246" cy="59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8405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423116-680C-78B1-BA32-D0DE591FF8AF}"/>
              </a:ext>
            </a:extLst>
          </p:cNvPr>
          <p:cNvSpPr>
            <a:spLocks noGrp="1"/>
          </p:cNvSpPr>
          <p:nvPr>
            <p:ph type="title"/>
          </p:nvPr>
        </p:nvSpPr>
        <p:spPr>
          <a:xfrm>
            <a:off x="326572" y="-201525"/>
            <a:ext cx="5251316" cy="1807305"/>
          </a:xfrm>
        </p:spPr>
        <p:txBody>
          <a:bodyPr>
            <a:normAutofit/>
          </a:bodyPr>
          <a:lstStyle/>
          <a:p>
            <a:r>
              <a:rPr lang="x-none" dirty="0"/>
              <a:t>Glosario</a:t>
            </a:r>
          </a:p>
        </p:txBody>
      </p:sp>
      <p:pic>
        <p:nvPicPr>
          <p:cNvPr id="4" name="Picture 2" descr="Glossary: A Valuable Resource for Knowledge Sharing - Document360">
            <a:extLst>
              <a:ext uri="{FF2B5EF4-FFF2-40B4-BE49-F238E27FC236}">
                <a16:creationId xmlns="" xmlns:a16="http://schemas.microsoft.com/office/drawing/2014/main" id="{5FE13A67-1E2D-1B89-C143-83A3C1008A0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176" r="36967"/>
          <a:stretch/>
        </p:blipFill>
        <p:spPr bwMode="auto">
          <a:xfrm>
            <a:off x="7760345" y="0"/>
            <a:ext cx="4694414" cy="6243317"/>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a:extLst>
            <a:ext uri="{909E8E84-426E-40DD-AFC4-6F175D3DCCD1}">
              <a14:hiddenFill xmlns:a14="http://schemas.microsoft.com/office/drawing/2010/main">
                <a:solidFill>
                  <a:srgbClr val="FFFFFF"/>
                </a:solidFill>
              </a14:hiddenFill>
            </a:ext>
          </a:extLst>
        </p:spPr>
      </p:pic>
      <p:pic>
        <p:nvPicPr>
          <p:cNvPr id="8" name="Picture 2" descr="Trámites CSS">
            <a:extLst>
              <a:ext uri="{FF2B5EF4-FFF2-40B4-BE49-F238E27FC236}">
                <a16:creationId xmlns="" xmlns:a16="http://schemas.microsoft.com/office/drawing/2014/main" id="{CE09E20A-F566-FAF2-5B2C-A943BE42E2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01120" y="78378"/>
            <a:ext cx="605246" cy="592625"/>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11">
            <a:extLst>
              <a:ext uri="{FF2B5EF4-FFF2-40B4-BE49-F238E27FC236}">
                <a16:creationId xmlns="" xmlns:a16="http://schemas.microsoft.com/office/drawing/2014/main" id="{6B7DA8B3-D909-20FF-7F61-3C2237078575}"/>
              </a:ext>
            </a:extLst>
          </p:cNvPr>
          <p:cNvSpPr>
            <a:spLocks noGrp="1"/>
          </p:cNvSpPr>
          <p:nvPr>
            <p:ph idx="1"/>
          </p:nvPr>
        </p:nvSpPr>
        <p:spPr>
          <a:xfrm>
            <a:off x="326572" y="1117715"/>
            <a:ext cx="7968342" cy="4376057"/>
          </a:xfrm>
        </p:spPr>
        <p:txBody>
          <a:bodyPr>
            <a:noAutofit/>
          </a:bodyPr>
          <a:lstStyle/>
          <a:p>
            <a:pPr marL="342900" lvl="0" indent="-342900">
              <a:lnSpc>
                <a:spcPct val="115000"/>
              </a:lnSpc>
              <a:buSzPts val="1000"/>
              <a:buFont typeface="Symbol" pitchFamily="2" charset="2"/>
              <a:buChar char=""/>
              <a:tabLst>
                <a:tab pos="457200" algn="l"/>
              </a:tabLst>
            </a:pPr>
            <a:r>
              <a:rPr lang="x-none" sz="1400" b="1" kern="100" dirty="0">
                <a:effectLst/>
                <a:latin typeface="Times New Roman" panose="02020603050405020304" pitchFamily="18" charset="0"/>
                <a:ea typeface="Aptos" panose="020B0004020202020204" pitchFamily="34" charset="0"/>
                <a:cs typeface="Times New Roman" panose="02020603050405020304" pitchFamily="18" charset="0"/>
              </a:rPr>
              <a:t>Consejo Nacional de Empresa Privada - (CONEP)</a:t>
            </a:r>
            <a:endParaRPr lang="x-none" sz="14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lvl="0" indent="-342900">
              <a:lnSpc>
                <a:spcPct val="115000"/>
              </a:lnSpc>
              <a:buSzPts val="1000"/>
              <a:buFont typeface="Symbol" pitchFamily="2" charset="2"/>
              <a:buChar char=""/>
              <a:tabLst>
                <a:tab pos="457200" algn="l"/>
              </a:tabLst>
            </a:pPr>
            <a:r>
              <a:rPr lang="x-none" sz="1400" b="1" kern="100" dirty="0">
                <a:effectLst/>
                <a:latin typeface="Times New Roman" panose="02020603050405020304" pitchFamily="18" charset="0"/>
                <a:ea typeface="Aptos" panose="020B0004020202020204" pitchFamily="34" charset="0"/>
                <a:cs typeface="Times New Roman" panose="02020603050405020304" pitchFamily="18" charset="0"/>
              </a:rPr>
              <a:t>Consejo Nacional de Trabajadores Organizados - (CONATO)</a:t>
            </a:r>
          </a:p>
          <a:p>
            <a:pPr marL="342900" lvl="0" indent="-342900">
              <a:lnSpc>
                <a:spcPct val="115000"/>
              </a:lnSpc>
              <a:buSzPts val="1000"/>
              <a:buFont typeface="Symbol" pitchFamily="2" charset="2"/>
              <a:buChar char=""/>
              <a:tabLst>
                <a:tab pos="457200" algn="l"/>
              </a:tabLst>
            </a:pPr>
            <a:r>
              <a:rPr lang="en-US" sz="1400" b="1" kern="100" dirty="0">
                <a:latin typeface="Times New Roman" panose="02020603050405020304" pitchFamily="18" charset="0"/>
                <a:ea typeface="Aptos" panose="020B0004020202020204" pitchFamily="34" charset="0"/>
                <a:cs typeface="Times New Roman" panose="02020603050405020304" pitchFamily="18" charset="0"/>
              </a:rPr>
              <a:t>Asociación</a:t>
            </a:r>
            <a:r>
              <a:rPr lang="x-none" sz="1400" b="1" kern="100" dirty="0">
                <a:latin typeface="Times New Roman" panose="02020603050405020304" pitchFamily="18" charset="0"/>
                <a:ea typeface="Aptos" panose="020B0004020202020204" pitchFamily="34" charset="0"/>
                <a:cs typeface="Times New Roman" panose="02020603050405020304" pitchFamily="18" charset="0"/>
              </a:rPr>
              <a:t> de Médicos Odontología y Profesionales a Fines de la Caja de </a:t>
            </a:r>
            <a:r>
              <a:rPr lang="x-none" sz="1400" b="1" kern="100" dirty="0" smtClean="0">
                <a:latin typeface="Times New Roman" panose="02020603050405020304" pitchFamily="18" charset="0"/>
                <a:ea typeface="Aptos" panose="020B0004020202020204" pitchFamily="34" charset="0"/>
                <a:cs typeface="Times New Roman" panose="02020603050405020304" pitchFamily="18" charset="0"/>
              </a:rPr>
              <a:t>S</a:t>
            </a:r>
            <a:r>
              <a:rPr lang="es-MX" sz="1400" b="1" kern="100" dirty="0" smtClean="0">
                <a:latin typeface="Times New Roman" panose="02020603050405020304" pitchFamily="18" charset="0"/>
                <a:ea typeface="Aptos" panose="020B0004020202020204" pitchFamily="34" charset="0"/>
                <a:cs typeface="Times New Roman" panose="02020603050405020304" pitchFamily="18" charset="0"/>
              </a:rPr>
              <a:t>e</a:t>
            </a:r>
            <a:r>
              <a:rPr lang="x-none" sz="1400" b="1" kern="100" dirty="0" smtClean="0">
                <a:latin typeface="Times New Roman" panose="02020603050405020304" pitchFamily="18" charset="0"/>
                <a:ea typeface="Aptos" panose="020B0004020202020204" pitchFamily="34" charset="0"/>
                <a:cs typeface="Times New Roman" panose="02020603050405020304" pitchFamily="18" charset="0"/>
              </a:rPr>
              <a:t>guro </a:t>
            </a:r>
            <a:r>
              <a:rPr lang="x-none" sz="1400" b="1" kern="100" dirty="0">
                <a:latin typeface="Times New Roman" panose="02020603050405020304" pitchFamily="18" charset="0"/>
                <a:ea typeface="Aptos" panose="020B0004020202020204" pitchFamily="34" charset="0"/>
                <a:cs typeface="Times New Roman" panose="02020603050405020304" pitchFamily="18" charset="0"/>
              </a:rPr>
              <a:t>Social - (AMOACSS)</a:t>
            </a:r>
            <a:endParaRPr lang="x-none" sz="1400" b="1"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lvl="0" indent="-342900">
              <a:lnSpc>
                <a:spcPct val="115000"/>
              </a:lnSpc>
              <a:buSzPts val="1000"/>
              <a:buFont typeface="Symbol" pitchFamily="2" charset="2"/>
              <a:buChar char=""/>
              <a:tabLst>
                <a:tab pos="457200" algn="l"/>
              </a:tabLst>
            </a:pPr>
            <a:r>
              <a:rPr lang="x-none" sz="1400" b="1" kern="100" dirty="0">
                <a:effectLst/>
                <a:latin typeface="Times New Roman" panose="02020603050405020304" pitchFamily="18" charset="0"/>
                <a:ea typeface="Aptos" panose="020B0004020202020204" pitchFamily="34" charset="0"/>
                <a:cs typeface="Times New Roman" panose="02020603050405020304" pitchFamily="18" charset="0"/>
              </a:rPr>
              <a:t>Colegio Medico de Panamá y Asociacion Medica Nacional - (CMP Y AMN)</a:t>
            </a:r>
            <a:endParaRPr lang="x-none" sz="14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lvl="0" indent="-342900">
              <a:lnSpc>
                <a:spcPct val="115000"/>
              </a:lnSpc>
              <a:buSzPts val="1000"/>
              <a:buFont typeface="Symbol" pitchFamily="2" charset="2"/>
              <a:buChar char=""/>
              <a:tabLst>
                <a:tab pos="457200" algn="l"/>
              </a:tabLst>
            </a:pPr>
            <a:r>
              <a:rPr lang="x-none" sz="1400" b="1" kern="100" dirty="0">
                <a:effectLst/>
                <a:latin typeface="Times New Roman" panose="02020603050405020304" pitchFamily="18" charset="0"/>
                <a:ea typeface="Aptos" panose="020B0004020202020204" pitchFamily="34" charset="0"/>
                <a:cs typeface="Times New Roman" panose="02020603050405020304" pitchFamily="18" charset="0"/>
              </a:rPr>
              <a:t>Asociacion Nacional De Directivos De Escuela Oficiales De Panama - (ANDEOP)</a:t>
            </a:r>
            <a:endParaRPr lang="x-none" sz="14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lvl="0" indent="-342900">
              <a:lnSpc>
                <a:spcPct val="115000"/>
              </a:lnSpc>
              <a:buSzPts val="1000"/>
              <a:buFont typeface="Symbol" pitchFamily="2" charset="2"/>
              <a:buChar char=""/>
              <a:tabLst>
                <a:tab pos="457200" algn="l"/>
              </a:tabLst>
            </a:pPr>
            <a:r>
              <a:rPr lang="x-none" sz="1400" b="1" kern="100" dirty="0">
                <a:effectLst/>
                <a:latin typeface="Times New Roman" panose="02020603050405020304" pitchFamily="18" charset="0"/>
                <a:ea typeface="Aptos" panose="020B0004020202020204" pitchFamily="34" charset="0"/>
                <a:cs typeface="Times New Roman" panose="02020603050405020304" pitchFamily="18" charset="0"/>
              </a:rPr>
              <a:t>Asociacion Nacional De Enfermeras De Panamá - (ANEP)</a:t>
            </a:r>
            <a:endParaRPr lang="x-none" sz="14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lvl="0" indent="-342900">
              <a:lnSpc>
                <a:spcPct val="115000"/>
              </a:lnSpc>
              <a:buSzPts val="1000"/>
              <a:buFont typeface="Symbol" pitchFamily="2" charset="2"/>
              <a:buChar char=""/>
              <a:tabLst>
                <a:tab pos="457200" algn="l"/>
              </a:tabLst>
            </a:pPr>
            <a:r>
              <a:rPr lang="x-none" sz="1400" b="1" kern="100" dirty="0">
                <a:effectLst/>
                <a:latin typeface="Times New Roman" panose="02020603050405020304" pitchFamily="18" charset="0"/>
                <a:ea typeface="Aptos" panose="020B0004020202020204" pitchFamily="34" charset="0"/>
                <a:cs typeface="Times New Roman" panose="02020603050405020304" pitchFamily="18" charset="0"/>
              </a:rPr>
              <a:t>Comision Médica Negociadora Nacional - (COMENENAL)</a:t>
            </a:r>
            <a:endParaRPr lang="x-none" sz="14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lvl="0" indent="-342900">
              <a:lnSpc>
                <a:spcPct val="115000"/>
              </a:lnSpc>
              <a:buSzPts val="1000"/>
              <a:buFont typeface="Symbol" pitchFamily="2" charset="2"/>
              <a:buChar char=""/>
              <a:tabLst>
                <a:tab pos="457200" algn="l"/>
              </a:tabLst>
            </a:pPr>
            <a:r>
              <a:rPr lang="x-none" sz="1400" b="1" kern="100" dirty="0">
                <a:effectLst/>
                <a:latin typeface="Times New Roman" panose="02020603050405020304" pitchFamily="18" charset="0"/>
                <a:ea typeface="Aptos" panose="020B0004020202020204" pitchFamily="34" charset="0"/>
                <a:cs typeface="Times New Roman" panose="02020603050405020304" pitchFamily="18" charset="0"/>
              </a:rPr>
              <a:t>Confederación Nacional de Unidad Sindical Independiente - (CONUSI)</a:t>
            </a:r>
            <a:endParaRPr lang="x-none" sz="14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lvl="0" indent="-342900">
              <a:lnSpc>
                <a:spcPct val="115000"/>
              </a:lnSpc>
              <a:buSzPts val="1000"/>
              <a:buFont typeface="Symbol" pitchFamily="2" charset="2"/>
              <a:buChar char=""/>
              <a:tabLst>
                <a:tab pos="457200" algn="l"/>
              </a:tabLst>
            </a:pPr>
            <a:r>
              <a:rPr lang="x-none" sz="1400" b="1" kern="100" dirty="0">
                <a:effectLst/>
                <a:latin typeface="Times New Roman" panose="02020603050405020304" pitchFamily="18" charset="0"/>
                <a:ea typeface="Aptos" panose="020B0004020202020204" pitchFamily="34" charset="0"/>
                <a:cs typeface="Times New Roman" panose="02020603050405020304" pitchFamily="18" charset="0"/>
              </a:rPr>
              <a:t>Colegio Nacional De Farmaceuticos - (CNF)</a:t>
            </a:r>
            <a:endParaRPr lang="x-none" sz="14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lvl="0" indent="-342900">
              <a:lnSpc>
                <a:spcPct val="115000"/>
              </a:lnSpc>
              <a:buSzPts val="1000"/>
              <a:buFont typeface="Symbol" pitchFamily="2" charset="2"/>
              <a:buChar char=""/>
              <a:tabLst>
                <a:tab pos="457200" algn="l"/>
              </a:tabLst>
            </a:pPr>
            <a:r>
              <a:rPr lang="x-none" sz="1400" b="1" kern="100" dirty="0">
                <a:effectLst/>
                <a:latin typeface="Times New Roman" panose="02020603050405020304" pitchFamily="18" charset="0"/>
                <a:ea typeface="Aptos" panose="020B0004020202020204" pitchFamily="34" charset="0"/>
                <a:cs typeface="Times New Roman" panose="02020603050405020304" pitchFamily="18" charset="0"/>
              </a:rPr>
              <a:t>Federacion Nacional de Asociaciones de Pacientes con Enfermedades Críticas, Crónicas y Degenerativas - (FENAECCD)</a:t>
            </a:r>
            <a:endParaRPr lang="x-none" sz="14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lvl="0" indent="-342900">
              <a:lnSpc>
                <a:spcPct val="100000"/>
              </a:lnSpc>
              <a:spcAft>
                <a:spcPts val="800"/>
              </a:spcAft>
              <a:buSzPts val="1000"/>
              <a:buFont typeface="Symbol" pitchFamily="2" charset="2"/>
              <a:buChar char=""/>
              <a:tabLst>
                <a:tab pos="457200" algn="l"/>
              </a:tabLst>
            </a:pPr>
            <a:r>
              <a:rPr lang="x-none" sz="1400" b="1" kern="100" dirty="0">
                <a:effectLst/>
                <a:latin typeface="Times New Roman" panose="02020603050405020304" pitchFamily="18" charset="0"/>
                <a:ea typeface="Aptos" panose="020B0004020202020204" pitchFamily="34" charset="0"/>
                <a:cs typeface="Times New Roman" panose="02020603050405020304" pitchFamily="18" charset="0"/>
              </a:rPr>
              <a:t>Unión de Educadores por la Calidad de la Educación Panameña - (UNECEP), Frente de Acción Magistral - (FAM) y Unión Nacional de Educadores de Panamá - (UNEP)</a:t>
            </a:r>
            <a:endParaRPr lang="es-MX" sz="1400" b="1"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lvl="0" indent="-342900">
              <a:lnSpc>
                <a:spcPct val="100000"/>
              </a:lnSpc>
              <a:spcAft>
                <a:spcPts val="800"/>
              </a:spcAft>
              <a:buSzPts val="1000"/>
              <a:buFont typeface="Symbol" pitchFamily="2" charset="2"/>
              <a:buChar char=""/>
              <a:tabLst>
                <a:tab pos="457200" algn="l"/>
              </a:tabLst>
            </a:pPr>
            <a:r>
              <a:rPr lang="es-MX" sz="1400" b="1" kern="100" dirty="0">
                <a:latin typeface="Times New Roman" panose="02020603050405020304" pitchFamily="18" charset="0"/>
                <a:ea typeface="Aptos" panose="020B0004020202020204" pitchFamily="34" charset="0"/>
                <a:cs typeface="Times New Roman" panose="02020603050405020304" pitchFamily="18" charset="0"/>
              </a:rPr>
              <a:t>Confederación Nacional de Jubilados y Pensionados</a:t>
            </a:r>
            <a:endParaRPr lang="x-none" sz="1400" kern="100" dirty="0">
              <a:effectLst/>
              <a:latin typeface="Times New Roman" panose="02020603050405020304" pitchFamily="18" charset="0"/>
              <a:ea typeface="Aptos" panose="020B0004020202020204" pitchFamily="34" charset="0"/>
              <a:cs typeface="Times New Roman" panose="02020603050405020304" pitchFamily="18" charset="0"/>
            </a:endParaRPr>
          </a:p>
          <a:p>
            <a:endParaRPr lang="x-none" sz="1400" dirty="0"/>
          </a:p>
        </p:txBody>
      </p:sp>
      <p:pic>
        <p:nvPicPr>
          <p:cNvPr id="14" name="Picture 13">
            <a:extLst>
              <a:ext uri="{FF2B5EF4-FFF2-40B4-BE49-F238E27FC236}">
                <a16:creationId xmlns="" xmlns:a16="http://schemas.microsoft.com/office/drawing/2014/main" id="{14728D3C-49EE-00AD-F346-04A57E4FC541}"/>
              </a:ext>
            </a:extLst>
          </p:cNvPr>
          <p:cNvPicPr>
            <a:picLocks noChangeAspect="1"/>
          </p:cNvPicPr>
          <p:nvPr/>
        </p:nvPicPr>
        <p:blipFill>
          <a:blip r:embed="rId4"/>
          <a:srcRect l="1849" t="10420" r="2185" b="8460"/>
          <a:stretch/>
        </p:blipFill>
        <p:spPr>
          <a:xfrm>
            <a:off x="0" y="990573"/>
            <a:ext cx="6285299" cy="80580"/>
          </a:xfrm>
          <a:prstGeom prst="rect">
            <a:avLst/>
          </a:prstGeom>
        </p:spPr>
      </p:pic>
    </p:spTree>
    <p:extLst>
      <p:ext uri="{BB962C8B-B14F-4D97-AF65-F5344CB8AC3E}">
        <p14:creationId xmlns:p14="http://schemas.microsoft.com/office/powerpoint/2010/main" val="1940457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628191AA-103A-A727-756E-C648CDD51F7F}"/>
            </a:ext>
          </a:extLst>
        </p:cNvPr>
        <p:cNvGrpSpPr/>
        <p:nvPr/>
      </p:nvGrpSpPr>
      <p:grpSpPr>
        <a:xfrm>
          <a:off x="0" y="0"/>
          <a:ext cx="0" cy="0"/>
          <a:chOff x="0" y="0"/>
          <a:chExt cx="0" cy="0"/>
        </a:xfrm>
      </p:grpSpPr>
      <p:pic>
        <p:nvPicPr>
          <p:cNvPr id="4" name="Picture 3" descr="Trámites CSS">
            <a:extLst>
              <a:ext uri="{FF2B5EF4-FFF2-40B4-BE49-F238E27FC236}">
                <a16:creationId xmlns="" xmlns:a16="http://schemas.microsoft.com/office/drawing/2014/main" id="{9026BEBF-6294-F293-0CBA-D9B6ECC004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01120" y="78378"/>
            <a:ext cx="605246" cy="5926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p:cNvGraphicFramePr>
            <a:graphicFrameLocks noGrp="1"/>
          </p:cNvGraphicFramePr>
          <p:nvPr>
            <p:extLst>
              <p:ext uri="{D42A27DB-BD31-4B8C-83A1-F6EECF244321}">
                <p14:modId xmlns:p14="http://schemas.microsoft.com/office/powerpoint/2010/main" val="3335119039"/>
              </p:ext>
            </p:extLst>
          </p:nvPr>
        </p:nvGraphicFramePr>
        <p:xfrm>
          <a:off x="166255" y="176887"/>
          <a:ext cx="11901053" cy="6281195"/>
        </p:xfrm>
        <a:graphic>
          <a:graphicData uri="http://schemas.openxmlformats.org/drawingml/2006/table">
            <a:tbl>
              <a:tblPr/>
              <a:tblGrid>
                <a:gridCol w="3128214">
                  <a:extLst>
                    <a:ext uri="{9D8B030D-6E8A-4147-A177-3AD203B41FA5}">
                      <a16:colId xmlns="" xmlns:a16="http://schemas.microsoft.com/office/drawing/2014/main" val="20000"/>
                    </a:ext>
                  </a:extLst>
                </a:gridCol>
                <a:gridCol w="8772839">
                  <a:extLst>
                    <a:ext uri="{9D8B030D-6E8A-4147-A177-3AD203B41FA5}">
                      <a16:colId xmlns="" xmlns:a16="http://schemas.microsoft.com/office/drawing/2014/main" val="20001"/>
                    </a:ext>
                  </a:extLst>
                </a:gridCol>
              </a:tblGrid>
              <a:tr h="93260">
                <a:tc gridSpan="2">
                  <a:txBody>
                    <a:bodyPr/>
                    <a:lstStyle/>
                    <a:p>
                      <a:pPr algn="ctr" rtl="0" fontAlgn="ctr"/>
                      <a:r>
                        <a:rPr lang="es-MX" sz="1200" b="1" i="0" u="none" strike="noStrike" dirty="0">
                          <a:solidFill>
                            <a:srgbClr val="000000"/>
                          </a:solidFill>
                          <a:effectLst/>
                          <a:latin typeface="Aptos Display"/>
                        </a:rPr>
                        <a:t>SOLUCION A LA POBREZA EN EDAD ADULTA</a:t>
                      </a:r>
                    </a:p>
                  </a:txBody>
                  <a:tcPr marL="3886" marR="3886" marT="38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PA"/>
                    </a:p>
                  </a:txBody>
                  <a:tcPr/>
                </a:tc>
                <a:extLst>
                  <a:ext uri="{0D108BD9-81ED-4DB2-BD59-A6C34878D82A}">
                    <a16:rowId xmlns="" xmlns:a16="http://schemas.microsoft.com/office/drawing/2014/main" val="10000"/>
                  </a:ext>
                </a:extLst>
              </a:tr>
              <a:tr h="97145">
                <a:tc>
                  <a:txBody>
                    <a:bodyPr/>
                    <a:lstStyle/>
                    <a:p>
                      <a:pPr algn="ctr" rtl="0" fontAlgn="ctr"/>
                      <a:r>
                        <a:rPr lang="es-PA" sz="1200" b="1" i="0" u="none" strike="noStrike" dirty="0">
                          <a:solidFill>
                            <a:srgbClr val="FFFFFF"/>
                          </a:solidFill>
                          <a:effectLst/>
                          <a:latin typeface="Calibri" panose="020F0502020204030204" pitchFamily="34" charset="0"/>
                        </a:rPr>
                        <a:t>ORGANISMO</a:t>
                      </a:r>
                    </a:p>
                  </a:txBody>
                  <a:tcPr marL="3886" marR="3886" marT="38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PA" sz="1200" b="1" i="0" u="none" strike="noStrike" dirty="0">
                          <a:solidFill>
                            <a:srgbClr val="FFFFFF"/>
                          </a:solidFill>
                          <a:effectLst/>
                          <a:latin typeface="Calibri" panose="020F0502020204030204" pitchFamily="34" charset="0"/>
                        </a:rPr>
                        <a:t>Propuesta</a:t>
                      </a:r>
                    </a:p>
                  </a:txBody>
                  <a:tcPr marL="3886" marR="3886" marT="38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extLst>
                  <a:ext uri="{0D108BD9-81ED-4DB2-BD59-A6C34878D82A}">
                    <a16:rowId xmlns="" xmlns:a16="http://schemas.microsoft.com/office/drawing/2014/main" val="10001"/>
                  </a:ext>
                </a:extLst>
              </a:tr>
              <a:tr h="265013">
                <a:tc rowSpan="3">
                  <a:txBody>
                    <a:bodyPr/>
                    <a:lstStyle/>
                    <a:p>
                      <a:pPr algn="l" rtl="0" fontAlgn="ctr"/>
                      <a:r>
                        <a:rPr lang="es-PA" sz="1200" b="0" i="0" u="none" strike="noStrike" dirty="0">
                          <a:solidFill>
                            <a:srgbClr val="000000"/>
                          </a:solidFill>
                          <a:effectLst/>
                          <a:latin typeface="Calibri" panose="020F0502020204030204" pitchFamily="34" charset="0"/>
                        </a:rPr>
                        <a:t>1. CONATO.</a:t>
                      </a:r>
                    </a:p>
                  </a:txBody>
                  <a:tcPr marL="3886" marR="3886" marT="38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a:solidFill>
                            <a:srgbClr val="000000"/>
                          </a:solidFill>
                          <a:effectLst/>
                          <a:latin typeface="Wingdings" panose="05000000000000000000" pitchFamily="2" charset="2"/>
                        </a:rPr>
                        <a:t>q</a:t>
                      </a:r>
                      <a:r>
                        <a:rPr lang="es-MX" sz="1200" b="0" i="0" u="none" strike="noStrike" dirty="0">
                          <a:solidFill>
                            <a:srgbClr val="000000"/>
                          </a:solidFill>
                          <a:effectLst/>
                          <a:latin typeface="Arial" panose="020B0604020202020204" pitchFamily="34" charset="0"/>
                        </a:rPr>
                        <a:t>Indexación de las pensiones cada dos años, de acuerdo con la inflación (IPC), para recuperar el poder de compra del dinero.</a:t>
                      </a:r>
                      <a:endParaRPr lang="es-MX" sz="1200" b="0" i="0" u="none" strike="noStrike" dirty="0">
                        <a:solidFill>
                          <a:srgbClr val="000000"/>
                        </a:solidFill>
                        <a:effectLst/>
                        <a:latin typeface="Wingdings" panose="05000000000000000000" pitchFamily="2" charset="2"/>
                      </a:endParaRPr>
                    </a:p>
                  </a:txBody>
                  <a:tcPr marL="139889" marR="3886" marT="38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10002"/>
                  </a:ext>
                </a:extLst>
              </a:tr>
              <a:tr h="439097">
                <a:tc vMerge="1">
                  <a:txBody>
                    <a:bodyPr/>
                    <a:lstStyle/>
                    <a:p>
                      <a:endParaRPr lang="es-PA"/>
                    </a:p>
                  </a:txBody>
                  <a:tcPr/>
                </a:tc>
                <a:tc>
                  <a:txBody>
                    <a:bodyPr/>
                    <a:lstStyle/>
                    <a:p>
                      <a:pPr algn="l" rtl="0" fontAlgn="ctr"/>
                      <a:r>
                        <a:rPr lang="es-MX" sz="1200" b="0" i="0" u="none" strike="noStrike" dirty="0" smtClean="0">
                          <a:solidFill>
                            <a:srgbClr val="000000"/>
                          </a:solidFill>
                          <a:effectLst/>
                          <a:latin typeface="Wingdings" panose="05000000000000000000" pitchFamily="2" charset="2"/>
                        </a:rPr>
                        <a:t>q</a:t>
                      </a:r>
                      <a:r>
                        <a:rPr lang="es-MX" sz="1200" b="0" i="0" u="none" strike="noStrike" dirty="0" smtClean="0">
                          <a:solidFill>
                            <a:srgbClr val="000000"/>
                          </a:solidFill>
                          <a:effectLst/>
                          <a:latin typeface="Arial" panose="020B0604020202020204" pitchFamily="34" charset="0"/>
                        </a:rPr>
                        <a:t>Facilitar </a:t>
                      </a:r>
                      <a:r>
                        <a:rPr lang="es-MX" sz="1200" b="0" i="0" u="none" strike="noStrike" dirty="0">
                          <a:solidFill>
                            <a:srgbClr val="000000"/>
                          </a:solidFill>
                          <a:effectLst/>
                          <a:latin typeface="Arial" panose="020B0604020202020204" pitchFamily="34" charset="0"/>
                        </a:rPr>
                        <a:t>de forma expedita la afiliación de Informales y que el Estado aporte el 4.25 % como empleador, para que estos obtengan pensiones contributivas; y que no reciban únicamente el Programa 120.00 a los 65 que tiene montos muy bajos por debajo de la línea de pobreza.</a:t>
                      </a:r>
                      <a:endParaRPr lang="es-MX" sz="1200" b="0" i="0" u="none" strike="noStrike" dirty="0">
                        <a:solidFill>
                          <a:srgbClr val="000000"/>
                        </a:solidFill>
                        <a:effectLst/>
                        <a:latin typeface="Wingdings" panose="05000000000000000000" pitchFamily="2" charset="2"/>
                      </a:endParaRPr>
                    </a:p>
                  </a:txBody>
                  <a:tcPr marL="139889" marR="3886" marT="38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 xmlns:a16="http://schemas.microsoft.com/office/drawing/2014/main" val="10003"/>
                  </a:ext>
                </a:extLst>
              </a:tr>
              <a:tr h="352055">
                <a:tc vMerge="1">
                  <a:txBody>
                    <a:bodyPr/>
                    <a:lstStyle/>
                    <a:p>
                      <a:endParaRPr lang="es-PA"/>
                    </a:p>
                  </a:txBody>
                  <a:tcPr/>
                </a:tc>
                <a:tc>
                  <a:txBody>
                    <a:bodyPr/>
                    <a:lstStyle/>
                    <a:p>
                      <a:pPr algn="l" rtl="0" fontAlgn="ctr"/>
                      <a:r>
                        <a:rPr lang="es-MX" sz="1200" b="0" i="0" u="none" strike="noStrike" dirty="0">
                          <a:solidFill>
                            <a:srgbClr val="000000"/>
                          </a:solidFill>
                          <a:effectLst/>
                          <a:latin typeface="Wingdings" panose="05000000000000000000" pitchFamily="2" charset="2"/>
                        </a:rPr>
                        <a:t>q</a:t>
                      </a:r>
                      <a:r>
                        <a:rPr lang="es-MX" sz="1200" b="0" i="0" u="none" strike="noStrike" dirty="0">
                          <a:solidFill>
                            <a:srgbClr val="000000"/>
                          </a:solidFill>
                          <a:effectLst/>
                          <a:latin typeface="Arial" panose="020B0604020202020204" pitchFamily="34" charset="0"/>
                        </a:rPr>
                        <a:t>Mejorar la distribución de la riqueza, atacando la desigualdad con salarios y pensiones dignas que aseguren al adulto mayor una fuente de ingresos para satisfacer sus necesidades básicas y obtener un estado de bienestar.</a:t>
                      </a:r>
                      <a:endParaRPr lang="es-MX" sz="1200" b="0" i="0" u="none" strike="noStrike" dirty="0">
                        <a:solidFill>
                          <a:srgbClr val="000000"/>
                        </a:solidFill>
                        <a:effectLst/>
                        <a:latin typeface="Wingdings" panose="05000000000000000000" pitchFamily="2" charset="2"/>
                      </a:endParaRPr>
                    </a:p>
                  </a:txBody>
                  <a:tcPr marL="139889" marR="3886" marT="38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02840">
                <a:tc>
                  <a:txBody>
                    <a:bodyPr/>
                    <a:lstStyle/>
                    <a:p>
                      <a:pPr algn="l" rtl="0" fontAlgn="ctr"/>
                      <a:r>
                        <a:rPr lang="es-PA" sz="1200" b="0" i="0" u="none" strike="noStrike" dirty="0">
                          <a:solidFill>
                            <a:srgbClr val="000000"/>
                          </a:solidFill>
                          <a:effectLst/>
                          <a:latin typeface="Calibri" panose="020F0502020204030204" pitchFamily="34" charset="0"/>
                        </a:rPr>
                        <a:t>2. CONEP – CAMARA DE COMERCIO.</a:t>
                      </a:r>
                    </a:p>
                  </a:txBody>
                  <a:tcPr marL="3886" marR="3886" marT="38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71450" indent="-171450" algn="l" rtl="0" fontAlgn="ctr">
                        <a:buFont typeface="Wingdings" panose="05000000000000000000" pitchFamily="2" charset="2"/>
                        <a:buChar char="q"/>
                      </a:pPr>
                      <a:r>
                        <a:rPr lang="es-MX" sz="1200" b="0" i="0" u="none" strike="noStrike" dirty="0" smtClean="0">
                          <a:solidFill>
                            <a:srgbClr val="000000"/>
                          </a:solidFill>
                          <a:effectLst/>
                          <a:latin typeface="Calibri" panose="020F0502020204030204" pitchFamily="34" charset="0"/>
                        </a:rPr>
                        <a:t>Primer </a:t>
                      </a:r>
                      <a:r>
                        <a:rPr lang="es-MX" sz="1200" b="0" i="0" u="none" strike="noStrike" dirty="0">
                          <a:solidFill>
                            <a:srgbClr val="000000"/>
                          </a:solidFill>
                          <a:effectLst/>
                          <a:latin typeface="Calibri" panose="020F0502020204030204" pitchFamily="34" charset="0"/>
                        </a:rPr>
                        <a:t>pilar otorga una pensión no contributiva financiado 100% por el estado</a:t>
                      </a:r>
                    </a:p>
                  </a:txBody>
                  <a:tcPr marL="3886" marR="3886" marT="38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291436">
                <a:tc>
                  <a:txBody>
                    <a:bodyPr/>
                    <a:lstStyle/>
                    <a:p>
                      <a:pPr algn="l" rtl="0" fontAlgn="ctr"/>
                      <a:r>
                        <a:rPr lang="es-MX" sz="1200" b="0" i="0" u="none" strike="noStrike" dirty="0">
                          <a:solidFill>
                            <a:srgbClr val="000000"/>
                          </a:solidFill>
                          <a:effectLst/>
                          <a:latin typeface="Calibri" panose="020F0502020204030204" pitchFamily="34" charset="0"/>
                        </a:rPr>
                        <a:t>3. COLEGIO MEDICO DE PANAMA / ASOCIACION MEDICA NACIONAL.</a:t>
                      </a:r>
                    </a:p>
                  </a:txBody>
                  <a:tcPr marL="3886" marR="3886" marT="38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rtl="0" fontAlgn="ctr"/>
                      <a:r>
                        <a:rPr lang="es-PA" sz="1200" b="0" i="0" u="none" strike="noStrike" dirty="0">
                          <a:solidFill>
                            <a:srgbClr val="000000"/>
                          </a:solidFill>
                          <a:effectLst/>
                          <a:latin typeface="Arial" panose="020B0604020202020204" pitchFamily="34" charset="0"/>
                        </a:rPr>
                        <a:t>No se Abordó</a:t>
                      </a:r>
                    </a:p>
                  </a:txBody>
                  <a:tcPr marL="3886" marR="3886" marT="38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94291">
                <a:tc>
                  <a:txBody>
                    <a:bodyPr/>
                    <a:lstStyle/>
                    <a:p>
                      <a:pPr algn="l" rtl="0" fontAlgn="ctr"/>
                      <a:r>
                        <a:rPr lang="es-PA" sz="1200" b="0" i="0" u="none" strike="noStrike" dirty="0">
                          <a:solidFill>
                            <a:srgbClr val="000000"/>
                          </a:solidFill>
                          <a:effectLst/>
                          <a:latin typeface="Calibri" panose="020F0502020204030204" pitchFamily="34" charset="0"/>
                        </a:rPr>
                        <a:t>4. COLEGIO NACIONAL DE FARMACEUTICOS.</a:t>
                      </a:r>
                    </a:p>
                  </a:txBody>
                  <a:tcPr marL="3886" marR="3886" marT="38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extLst>
                  <a:ext uri="{0D108BD9-81ED-4DB2-BD59-A6C34878D82A}">
                    <a16:rowId xmlns="" xmlns:a16="http://schemas.microsoft.com/office/drawing/2014/main" val="10007"/>
                  </a:ext>
                </a:extLst>
              </a:tr>
              <a:tr h="97145">
                <a:tc>
                  <a:txBody>
                    <a:bodyPr/>
                    <a:lstStyle/>
                    <a:p>
                      <a:pPr algn="l" rtl="0" fontAlgn="ctr"/>
                      <a:r>
                        <a:rPr lang="es-PA" sz="1200" b="0" i="0" u="none" strike="noStrike" dirty="0">
                          <a:solidFill>
                            <a:srgbClr val="000000"/>
                          </a:solidFill>
                          <a:effectLst/>
                          <a:latin typeface="Calibri" panose="020F0502020204030204" pitchFamily="34" charset="0"/>
                        </a:rPr>
                        <a:t>5. COMENENAL.</a:t>
                      </a:r>
                    </a:p>
                  </a:txBody>
                  <a:tcPr marL="3886" marR="3886" marT="38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extLst>
                  <a:ext uri="{0D108BD9-81ED-4DB2-BD59-A6C34878D82A}">
                    <a16:rowId xmlns="" xmlns:a16="http://schemas.microsoft.com/office/drawing/2014/main" val="10008"/>
                  </a:ext>
                </a:extLst>
              </a:tr>
              <a:tr h="97145">
                <a:tc>
                  <a:txBody>
                    <a:bodyPr/>
                    <a:lstStyle/>
                    <a:p>
                      <a:pPr algn="l" rtl="0" fontAlgn="ctr"/>
                      <a:r>
                        <a:rPr lang="es-PA" sz="1200" b="0" i="0" u="none" strike="noStrike" dirty="0">
                          <a:solidFill>
                            <a:srgbClr val="000000"/>
                          </a:solidFill>
                          <a:effectLst/>
                          <a:latin typeface="Calibri" panose="020F0502020204030204" pitchFamily="34" charset="0"/>
                        </a:rPr>
                        <a:t>6. ANDEOP.</a:t>
                      </a:r>
                    </a:p>
                  </a:txBody>
                  <a:tcPr marL="3886" marR="3886" marT="38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extLst>
                  <a:ext uri="{0D108BD9-81ED-4DB2-BD59-A6C34878D82A}">
                    <a16:rowId xmlns="" xmlns:a16="http://schemas.microsoft.com/office/drawing/2014/main" val="10009"/>
                  </a:ext>
                </a:extLst>
              </a:tr>
              <a:tr h="97145">
                <a:tc>
                  <a:txBody>
                    <a:bodyPr/>
                    <a:lstStyle/>
                    <a:p>
                      <a:pPr algn="l" rtl="0" fontAlgn="ctr"/>
                      <a:r>
                        <a:rPr lang="es-PA" sz="1200" b="0" i="0" u="none" strike="noStrike" dirty="0">
                          <a:solidFill>
                            <a:srgbClr val="000000"/>
                          </a:solidFill>
                          <a:effectLst/>
                          <a:latin typeface="Calibri" panose="020F0502020204030204" pitchFamily="34" charset="0"/>
                        </a:rPr>
                        <a:t>7. UNECEP - FAM – UNEP.</a:t>
                      </a:r>
                    </a:p>
                  </a:txBody>
                  <a:tcPr marL="3886" marR="3886" marT="38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extLst>
                  <a:ext uri="{0D108BD9-81ED-4DB2-BD59-A6C34878D82A}">
                    <a16:rowId xmlns="" xmlns:a16="http://schemas.microsoft.com/office/drawing/2014/main" val="10010"/>
                  </a:ext>
                </a:extLst>
              </a:tr>
              <a:tr h="265013">
                <a:tc rowSpan="3">
                  <a:txBody>
                    <a:bodyPr/>
                    <a:lstStyle/>
                    <a:p>
                      <a:pPr algn="l" rtl="0" fontAlgn="ctr"/>
                      <a:r>
                        <a:rPr lang="es-MX" sz="1200" b="0" i="0" u="none" strike="noStrike" dirty="0">
                          <a:solidFill>
                            <a:srgbClr val="000000"/>
                          </a:solidFill>
                          <a:effectLst/>
                          <a:latin typeface="Calibri" panose="020F0502020204030204" pitchFamily="34" charset="0"/>
                        </a:rPr>
                        <a:t>8. ASOCIACION NACIONAL DE ENFERMERAS.</a:t>
                      </a:r>
                    </a:p>
                  </a:txBody>
                  <a:tcPr marL="3886" marR="3886" marT="38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smtClean="0">
                          <a:solidFill>
                            <a:srgbClr val="000000"/>
                          </a:solidFill>
                          <a:effectLst/>
                          <a:latin typeface="Wingdings" panose="05000000000000000000" pitchFamily="2" charset="2"/>
                        </a:rPr>
                        <a:t>q</a:t>
                      </a:r>
                      <a:r>
                        <a:rPr lang="es-MX" sz="1200" b="0" i="0" u="none" strike="noStrike" dirty="0" smtClean="0">
                          <a:solidFill>
                            <a:srgbClr val="000000"/>
                          </a:solidFill>
                          <a:effectLst/>
                          <a:latin typeface="Arial" panose="020B0604020202020204" pitchFamily="34" charset="0"/>
                        </a:rPr>
                        <a:t>Indexación </a:t>
                      </a:r>
                      <a:r>
                        <a:rPr lang="es-MX" sz="1200" b="0" i="0" u="none" strike="noStrike" dirty="0">
                          <a:solidFill>
                            <a:srgbClr val="000000"/>
                          </a:solidFill>
                          <a:effectLst/>
                          <a:latin typeface="Arial" panose="020B0604020202020204" pitchFamily="34" charset="0"/>
                        </a:rPr>
                        <a:t>de las pensiones cada dos años, de acuerdo con la inflación (IPC), para recuperar el poder de compra del dinero.</a:t>
                      </a:r>
                      <a:endParaRPr lang="es-MX" sz="1200" b="0" i="0" u="none" strike="noStrike" dirty="0">
                        <a:solidFill>
                          <a:srgbClr val="000000"/>
                        </a:solidFill>
                        <a:effectLst/>
                        <a:latin typeface="Wingdings" panose="05000000000000000000" pitchFamily="2" charset="2"/>
                      </a:endParaRPr>
                    </a:p>
                  </a:txBody>
                  <a:tcPr marL="139889" marR="3886" marT="38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10011"/>
                  </a:ext>
                </a:extLst>
              </a:tr>
              <a:tr h="439097">
                <a:tc vMerge="1">
                  <a:txBody>
                    <a:bodyPr/>
                    <a:lstStyle/>
                    <a:p>
                      <a:endParaRPr lang="es-PA"/>
                    </a:p>
                  </a:txBody>
                  <a:tcPr/>
                </a:tc>
                <a:tc>
                  <a:txBody>
                    <a:bodyPr/>
                    <a:lstStyle/>
                    <a:p>
                      <a:pPr algn="l" rtl="0" fontAlgn="ctr"/>
                      <a:r>
                        <a:rPr lang="es-MX" sz="1200" b="0" i="0" u="none" strike="noStrike" dirty="0">
                          <a:solidFill>
                            <a:srgbClr val="000000"/>
                          </a:solidFill>
                          <a:effectLst/>
                          <a:latin typeface="Wingdings" panose="05000000000000000000" pitchFamily="2" charset="2"/>
                        </a:rPr>
                        <a:t>q</a:t>
                      </a:r>
                      <a:r>
                        <a:rPr lang="es-MX" sz="1200" b="0" i="0" u="none" strike="noStrike" dirty="0">
                          <a:solidFill>
                            <a:srgbClr val="000000"/>
                          </a:solidFill>
                          <a:effectLst/>
                          <a:latin typeface="Arial" panose="020B0604020202020204" pitchFamily="34" charset="0"/>
                        </a:rPr>
                        <a:t>Facilitar de forma expedita la afiliación de Informales y que el Estado aporte el 4.25 % como empleador, para que estos obtengan pensiones contributivas; y que no reciban únicamente el Programa 120.00 a los 65 que tiene montos muy bajos por debajo de la línea de pobreza.</a:t>
                      </a:r>
                      <a:endParaRPr lang="es-MX" sz="1200" b="0" i="0" u="none" strike="noStrike" dirty="0">
                        <a:solidFill>
                          <a:srgbClr val="000000"/>
                        </a:solidFill>
                        <a:effectLst/>
                        <a:latin typeface="Wingdings" panose="05000000000000000000" pitchFamily="2" charset="2"/>
                      </a:endParaRPr>
                    </a:p>
                  </a:txBody>
                  <a:tcPr marL="139889" marR="3886" marT="38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 xmlns:a16="http://schemas.microsoft.com/office/drawing/2014/main" val="10012"/>
                  </a:ext>
                </a:extLst>
              </a:tr>
              <a:tr h="352055">
                <a:tc vMerge="1">
                  <a:txBody>
                    <a:bodyPr/>
                    <a:lstStyle/>
                    <a:p>
                      <a:endParaRPr lang="es-PA"/>
                    </a:p>
                  </a:txBody>
                  <a:tcPr/>
                </a:tc>
                <a:tc>
                  <a:txBody>
                    <a:bodyPr/>
                    <a:lstStyle/>
                    <a:p>
                      <a:pPr algn="l" rtl="0" fontAlgn="ctr"/>
                      <a:r>
                        <a:rPr lang="es-MX" sz="1200" b="0" i="0" u="none" strike="noStrike" dirty="0">
                          <a:solidFill>
                            <a:srgbClr val="000000"/>
                          </a:solidFill>
                          <a:effectLst/>
                          <a:latin typeface="Wingdings" panose="05000000000000000000" pitchFamily="2" charset="2"/>
                        </a:rPr>
                        <a:t>q</a:t>
                      </a:r>
                      <a:r>
                        <a:rPr lang="es-MX" sz="1200" b="0" i="0" u="none" strike="noStrike" dirty="0">
                          <a:solidFill>
                            <a:srgbClr val="000000"/>
                          </a:solidFill>
                          <a:effectLst/>
                          <a:latin typeface="Arial" panose="020B0604020202020204" pitchFamily="34" charset="0"/>
                        </a:rPr>
                        <a:t>Mejorar la distribución de la riqueza, atacando la desigualdad con salarios y pensiones dignas que aseguren al adulto mayor una fuente de ingresos para satisfacer sus necesidades básicas y obtener un estado de bienestar.</a:t>
                      </a:r>
                      <a:endParaRPr lang="es-MX" sz="1200" b="0" i="0" u="none" strike="noStrike" dirty="0">
                        <a:solidFill>
                          <a:srgbClr val="000000"/>
                        </a:solidFill>
                        <a:effectLst/>
                        <a:latin typeface="Wingdings" panose="05000000000000000000" pitchFamily="2" charset="2"/>
                      </a:endParaRPr>
                    </a:p>
                  </a:txBody>
                  <a:tcPr marL="139889" marR="3886" marT="38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3"/>
                  </a:ext>
                </a:extLst>
              </a:tr>
              <a:tr h="97145">
                <a:tc>
                  <a:txBody>
                    <a:bodyPr/>
                    <a:lstStyle/>
                    <a:p>
                      <a:pPr algn="l" rtl="0" fontAlgn="ctr"/>
                      <a:r>
                        <a:rPr lang="es-PA" sz="1200" b="0" i="0" u="none" strike="noStrike" dirty="0">
                          <a:solidFill>
                            <a:srgbClr val="000000"/>
                          </a:solidFill>
                          <a:effectLst/>
                          <a:latin typeface="Calibri" panose="020F0502020204030204" pitchFamily="34" charset="0"/>
                        </a:rPr>
                        <a:t>9.FENAECCD</a:t>
                      </a:r>
                    </a:p>
                  </a:txBody>
                  <a:tcPr marL="3886" marR="3886" marT="38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PA" sz="1200" b="1" i="0" u="none" strike="noStrike" dirty="0">
                          <a:solidFill>
                            <a:srgbClr val="000000"/>
                          </a:solidFill>
                          <a:effectLst/>
                          <a:latin typeface="Arial" panose="020B0604020202020204" pitchFamily="34" charset="0"/>
                        </a:rPr>
                        <a:t>No se Abordó</a:t>
                      </a:r>
                    </a:p>
                  </a:txBody>
                  <a:tcPr marL="3886" marR="3886" marT="388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4"/>
                  </a:ext>
                </a:extLst>
              </a:tr>
              <a:tr h="874309">
                <a:tc>
                  <a:txBody>
                    <a:bodyPr/>
                    <a:lstStyle/>
                    <a:p>
                      <a:pPr algn="l" rtl="0" fontAlgn="ctr"/>
                      <a:r>
                        <a:rPr lang="es-PA" sz="1200" b="0" i="0" u="none" strike="noStrike" dirty="0">
                          <a:solidFill>
                            <a:srgbClr val="000000"/>
                          </a:solidFill>
                          <a:effectLst/>
                          <a:latin typeface="Calibri" panose="020F0502020204030204" pitchFamily="34" charset="0"/>
                        </a:rPr>
                        <a:t>10. CONUSI</a:t>
                      </a:r>
                    </a:p>
                  </a:txBody>
                  <a:tcPr marL="3886" marR="3886" marT="38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171450" indent="-171450" algn="l" fontAlgn="b">
                        <a:buFont typeface="Wingdings" panose="05000000000000000000" pitchFamily="2" charset="2"/>
                        <a:buChar char="q"/>
                      </a:pPr>
                      <a:r>
                        <a:rPr lang="es-MX" sz="1200" b="0" i="0" u="none" strike="noStrike" dirty="0" smtClean="0">
                          <a:solidFill>
                            <a:srgbClr val="000000"/>
                          </a:solidFill>
                          <a:effectLst/>
                          <a:latin typeface="Arial" panose="020B0604020202020204" pitchFamily="34" charset="0"/>
                        </a:rPr>
                        <a:t>Indexación </a:t>
                      </a:r>
                      <a:r>
                        <a:rPr lang="es-MX" sz="1200" b="0" i="0" u="none" strike="noStrike" dirty="0">
                          <a:solidFill>
                            <a:srgbClr val="000000"/>
                          </a:solidFill>
                          <a:effectLst/>
                          <a:latin typeface="Arial" panose="020B0604020202020204" pitchFamily="34" charset="0"/>
                        </a:rPr>
                        <a:t>de las pensiones cada dos años, de acuerdo con la inflación (IPC), para recuperar el poder de </a:t>
                      </a:r>
                      <a:r>
                        <a:rPr lang="es-MX" sz="1200" b="0" i="0" u="none" strike="noStrike" dirty="0" smtClean="0">
                          <a:solidFill>
                            <a:srgbClr val="000000"/>
                          </a:solidFill>
                          <a:effectLst/>
                          <a:latin typeface="Arial" panose="020B0604020202020204" pitchFamily="34" charset="0"/>
                        </a:rPr>
                        <a:t>compra.</a:t>
                      </a:r>
                    </a:p>
                    <a:p>
                      <a:pPr marL="171450" indent="-171450" algn="l" fontAlgn="b">
                        <a:buFont typeface="Wingdings" panose="05000000000000000000" pitchFamily="2" charset="2"/>
                        <a:buChar char="q"/>
                      </a:pPr>
                      <a:r>
                        <a:rPr lang="es-MX" sz="1200" b="0" i="0" u="none" strike="noStrike" dirty="0" smtClean="0">
                          <a:solidFill>
                            <a:srgbClr val="000000"/>
                          </a:solidFill>
                          <a:effectLst/>
                          <a:latin typeface="Arial" panose="020B0604020202020204" pitchFamily="34" charset="0"/>
                        </a:rPr>
                        <a:t>Facilitar </a:t>
                      </a:r>
                      <a:r>
                        <a:rPr lang="es-MX" sz="1200" b="0" i="0" u="none" strike="noStrike" dirty="0">
                          <a:solidFill>
                            <a:srgbClr val="000000"/>
                          </a:solidFill>
                          <a:effectLst/>
                          <a:latin typeface="Arial" panose="020B0604020202020204" pitchFamily="34" charset="0"/>
                        </a:rPr>
                        <a:t>de forma expedita la afiliación de Informales y que el Estado aporte el 4.25 % como empleador, para que estos obtengan </a:t>
                      </a:r>
                      <a:r>
                        <a:rPr lang="es-MX" sz="1200" b="0" i="0" u="none" strike="noStrike" dirty="0" smtClean="0">
                          <a:solidFill>
                            <a:srgbClr val="000000"/>
                          </a:solidFill>
                          <a:effectLst/>
                          <a:latin typeface="Arial" panose="020B0604020202020204" pitchFamily="34" charset="0"/>
                        </a:rPr>
                        <a:t>pensión</a:t>
                      </a:r>
                      <a:r>
                        <a:rPr lang="es-MX" sz="1200" b="0" i="0" u="none" strike="noStrike" dirty="0">
                          <a:solidFill>
                            <a:srgbClr val="000000"/>
                          </a:solidFill>
                          <a:effectLst/>
                          <a:latin typeface="Arial" panose="020B0604020202020204" pitchFamily="34" charset="0"/>
                        </a:rPr>
                        <a:t>.                                                                                                                        </a:t>
                      </a:r>
                      <a:endParaRPr lang="es-MX" sz="1200" b="0" i="0" u="none" strike="noStrike" dirty="0" smtClean="0">
                        <a:solidFill>
                          <a:srgbClr val="000000"/>
                        </a:solidFill>
                        <a:effectLst/>
                        <a:latin typeface="Arial" panose="020B0604020202020204" pitchFamily="34" charset="0"/>
                      </a:endParaRPr>
                    </a:p>
                    <a:p>
                      <a:pPr marL="171450" indent="-171450" algn="l" fontAlgn="b">
                        <a:buFont typeface="Wingdings" panose="05000000000000000000" pitchFamily="2" charset="2"/>
                        <a:buChar char="q"/>
                      </a:pPr>
                      <a:r>
                        <a:rPr lang="es-MX" sz="1200" b="0" i="0" u="none" strike="noStrike" dirty="0" smtClean="0">
                          <a:solidFill>
                            <a:srgbClr val="000000"/>
                          </a:solidFill>
                          <a:effectLst/>
                          <a:latin typeface="Arial" panose="020B0604020202020204" pitchFamily="34" charset="0"/>
                        </a:rPr>
                        <a:t>Mejorar </a:t>
                      </a:r>
                      <a:r>
                        <a:rPr lang="es-MX" sz="1200" b="0" i="0" u="none" strike="noStrike" dirty="0">
                          <a:solidFill>
                            <a:srgbClr val="000000"/>
                          </a:solidFill>
                          <a:effectLst/>
                          <a:latin typeface="Arial" panose="020B0604020202020204" pitchFamily="34" charset="0"/>
                        </a:rPr>
                        <a:t>la distribución de la riqueza, atacando la desigualdad con salarios y pensiones dignas </a:t>
                      </a:r>
                      <a:r>
                        <a:rPr lang="es-MX" sz="1200" b="0" i="0" u="none" strike="noStrike" dirty="0" smtClean="0">
                          <a:solidFill>
                            <a:srgbClr val="000000"/>
                          </a:solidFill>
                          <a:effectLst/>
                          <a:latin typeface="Arial" panose="020B0604020202020204" pitchFamily="34" charset="0"/>
                        </a:rPr>
                        <a:t>que aseguren </a:t>
                      </a:r>
                      <a:r>
                        <a:rPr lang="es-MX" sz="1200" b="0" i="0" u="none" strike="noStrike" dirty="0">
                          <a:solidFill>
                            <a:srgbClr val="000000"/>
                          </a:solidFill>
                          <a:effectLst/>
                          <a:latin typeface="Arial" panose="020B0604020202020204" pitchFamily="34" charset="0"/>
                        </a:rPr>
                        <a:t>al adulto mayor una fuente de ingresos para satisfacer sus necesidades básicas y obtener un estado de bienestar.  Desarrollar políticas que permitan que los sueldos y salarios aumenten su participación de 22.7% en 2023 a 30% en el 2034.    </a:t>
                      </a:r>
                      <a:endParaRPr lang="es-MX" sz="1200" b="0" i="0" u="none" strike="noStrike" dirty="0" smtClean="0">
                        <a:solidFill>
                          <a:srgbClr val="000000"/>
                        </a:solidFill>
                        <a:effectLst/>
                        <a:latin typeface="Arial" panose="020B0604020202020204" pitchFamily="34" charset="0"/>
                      </a:endParaRPr>
                    </a:p>
                    <a:p>
                      <a:pPr marL="171450" indent="-171450" algn="l" fontAlgn="b">
                        <a:buFont typeface="Wingdings" panose="05000000000000000000" pitchFamily="2" charset="2"/>
                        <a:buChar char="q"/>
                      </a:pPr>
                      <a:r>
                        <a:rPr lang="es-MX" sz="1200" b="0" i="0" u="none" strike="noStrike" dirty="0" smtClean="0">
                          <a:solidFill>
                            <a:srgbClr val="000000"/>
                          </a:solidFill>
                          <a:effectLst/>
                          <a:latin typeface="Arial" panose="020B0604020202020204" pitchFamily="34" charset="0"/>
                        </a:rPr>
                        <a:t>Promover </a:t>
                      </a:r>
                      <a:r>
                        <a:rPr lang="es-MX" sz="1200" b="0" i="0" u="none" strike="noStrike" dirty="0">
                          <a:solidFill>
                            <a:srgbClr val="000000"/>
                          </a:solidFill>
                          <a:effectLst/>
                          <a:latin typeface="Arial" panose="020B0604020202020204" pitchFamily="34" charset="0"/>
                        </a:rPr>
                        <a:t>políticas de empleo y de estabilidad laboral, con el </a:t>
                      </a:r>
                      <a:r>
                        <a:rPr lang="es-MX" sz="1200" b="0" i="0" u="none" strike="noStrike" dirty="0" smtClean="0">
                          <a:solidFill>
                            <a:srgbClr val="000000"/>
                          </a:solidFill>
                          <a:effectLst/>
                          <a:latin typeface="Arial" panose="020B0604020202020204" pitchFamily="34" charset="0"/>
                        </a:rPr>
                        <a:t>propósito </a:t>
                      </a:r>
                      <a:r>
                        <a:rPr lang="es-MX" sz="1200" b="0" i="0" u="none" strike="noStrike" dirty="0">
                          <a:solidFill>
                            <a:srgbClr val="000000"/>
                          </a:solidFill>
                          <a:effectLst/>
                          <a:latin typeface="Arial" panose="020B0604020202020204" pitchFamily="34" charset="0"/>
                        </a:rPr>
                        <a:t>que los trabajadores aumenten sus cotizaciones de 7 cuotas al año, en promedio, a 10 cuotas, y reduciendo el nivel de desempleo de 7.4% en 2023 a 5% en 2095, de manera progresiva geométrica.  Por tanto, se aumenta el empleo, se promueve estabilidad laborar para que haya mas meses cotizados, y se aumentan los salarios promedios como resultado de la política de distribución del ingreso.</a:t>
                      </a:r>
                    </a:p>
                  </a:txBody>
                  <a:tcPr marL="3886" marR="3886" marT="38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10015"/>
                  </a:ext>
                </a:extLst>
              </a:tr>
              <a:tr h="97145">
                <a:tc>
                  <a:txBody>
                    <a:bodyPr/>
                    <a:lstStyle/>
                    <a:p>
                      <a:pPr algn="l" rtl="0" fontAlgn="ctr"/>
                      <a:r>
                        <a:rPr lang="es-PA" sz="1200" b="0" i="0" u="none" strike="noStrike" dirty="0">
                          <a:solidFill>
                            <a:srgbClr val="000000"/>
                          </a:solidFill>
                          <a:effectLst/>
                          <a:latin typeface="Calibri" panose="020F0502020204030204" pitchFamily="34" charset="0"/>
                        </a:rPr>
                        <a:t>11. AMOACSS</a:t>
                      </a:r>
                    </a:p>
                  </a:txBody>
                  <a:tcPr marL="3886" marR="3886" marT="38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s-PA" sz="1200" b="1" i="0" u="none" strike="noStrike" dirty="0">
                          <a:solidFill>
                            <a:srgbClr val="000000"/>
                          </a:solidFill>
                          <a:effectLst/>
                          <a:latin typeface="Arial" panose="020B0604020202020204" pitchFamily="34" charset="0"/>
                        </a:rPr>
                        <a:t>No se Abordó</a:t>
                      </a:r>
                    </a:p>
                  </a:txBody>
                  <a:tcPr marL="3886" marR="3886" marT="38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10016"/>
                  </a:ext>
                </a:extLst>
              </a:tr>
            </a:tbl>
          </a:graphicData>
        </a:graphic>
      </p:graphicFrame>
    </p:spTree>
    <p:extLst>
      <p:ext uri="{BB962C8B-B14F-4D97-AF65-F5344CB8AC3E}">
        <p14:creationId xmlns:p14="http://schemas.microsoft.com/office/powerpoint/2010/main" val="17241511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C189E226-5721-2114-7101-81B340ABB583}"/>
            </a:ext>
          </a:extLst>
        </p:cNvPr>
        <p:cNvGrpSpPr/>
        <p:nvPr/>
      </p:nvGrpSpPr>
      <p:grpSpPr>
        <a:xfrm>
          <a:off x="0" y="0"/>
          <a:ext cx="0" cy="0"/>
          <a:chOff x="0" y="0"/>
          <a:chExt cx="0" cy="0"/>
        </a:xfrm>
      </p:grpSpPr>
      <p:sp>
        <p:nvSpPr>
          <p:cNvPr id="2" name="Title 1">
            <a:extLst>
              <a:ext uri="{FF2B5EF4-FFF2-40B4-BE49-F238E27FC236}">
                <a16:creationId xmlns="" xmlns:a16="http://schemas.microsoft.com/office/drawing/2014/main" id="{12C50AC6-BF2A-3319-2622-9E08DD3D2043}"/>
              </a:ext>
            </a:extLst>
          </p:cNvPr>
          <p:cNvSpPr>
            <a:spLocks noGrp="1"/>
          </p:cNvSpPr>
          <p:nvPr>
            <p:ph type="title"/>
          </p:nvPr>
        </p:nvSpPr>
        <p:spPr/>
        <p:txBody>
          <a:bodyPr/>
          <a:lstStyle/>
          <a:p>
            <a:r>
              <a:rPr lang="es-ES_tradnl" b="1" dirty="0">
                <a:latin typeface="Arial" panose="020B0604020202020204" pitchFamily="34" charset="0"/>
                <a:cs typeface="Arial" panose="020B0604020202020204" pitchFamily="34" charset="0"/>
              </a:rPr>
              <a:t>6. Transparencia</a:t>
            </a:r>
            <a:br>
              <a:rPr lang="es-ES_tradnl" b="1" dirty="0">
                <a:latin typeface="Arial" panose="020B0604020202020204" pitchFamily="34" charset="0"/>
                <a:cs typeface="Arial" panose="020B0604020202020204" pitchFamily="34" charset="0"/>
              </a:rPr>
            </a:br>
            <a:endParaRPr lang="es-ES_tradnl" b="1" dirty="0">
              <a:latin typeface="Arial" panose="020B0604020202020204" pitchFamily="34" charset="0"/>
              <a:cs typeface="Arial" panose="020B0604020202020204" pitchFamily="34" charset="0"/>
            </a:endParaRPr>
          </a:p>
        </p:txBody>
      </p:sp>
      <p:pic>
        <p:nvPicPr>
          <p:cNvPr id="5" name="Picture 4" descr="Trámites CSS">
            <a:extLst>
              <a:ext uri="{FF2B5EF4-FFF2-40B4-BE49-F238E27FC236}">
                <a16:creationId xmlns="" xmlns:a16="http://schemas.microsoft.com/office/drawing/2014/main" id="{209671CE-6F53-03D0-9546-5DEC847261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01120" y="58922"/>
            <a:ext cx="605246" cy="59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67861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C166F98-C6DD-1C83-4090-1698B11623B0}"/>
            </a:ext>
          </a:extLst>
        </p:cNvPr>
        <p:cNvGrpSpPr/>
        <p:nvPr/>
      </p:nvGrpSpPr>
      <p:grpSpPr>
        <a:xfrm>
          <a:off x="0" y="0"/>
          <a:ext cx="0" cy="0"/>
          <a:chOff x="0" y="0"/>
          <a:chExt cx="0" cy="0"/>
        </a:xfrm>
      </p:grpSpPr>
      <p:pic>
        <p:nvPicPr>
          <p:cNvPr id="4" name="Picture 3" descr="Trámites CSS">
            <a:extLst>
              <a:ext uri="{FF2B5EF4-FFF2-40B4-BE49-F238E27FC236}">
                <a16:creationId xmlns="" xmlns:a16="http://schemas.microsoft.com/office/drawing/2014/main" id="{B1A29FC0-E20B-A3A5-5FEC-3A37D8906B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01120" y="78378"/>
            <a:ext cx="605246" cy="5926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p:cNvGraphicFramePr>
            <a:graphicFrameLocks noGrp="1"/>
          </p:cNvGraphicFramePr>
          <p:nvPr>
            <p:extLst>
              <p:ext uri="{D42A27DB-BD31-4B8C-83A1-F6EECF244321}">
                <p14:modId xmlns:p14="http://schemas.microsoft.com/office/powerpoint/2010/main" val="2835956327"/>
              </p:ext>
            </p:extLst>
          </p:nvPr>
        </p:nvGraphicFramePr>
        <p:xfrm>
          <a:off x="287322" y="122423"/>
          <a:ext cx="11513089" cy="6657221"/>
        </p:xfrm>
        <a:graphic>
          <a:graphicData uri="http://schemas.openxmlformats.org/drawingml/2006/table">
            <a:tbl>
              <a:tblPr/>
              <a:tblGrid>
                <a:gridCol w="1963191"/>
                <a:gridCol w="9549898"/>
              </a:tblGrid>
              <a:tr h="124453">
                <a:tc gridSpan="2">
                  <a:txBody>
                    <a:bodyPr/>
                    <a:lstStyle/>
                    <a:p>
                      <a:pPr algn="ctr" rtl="0" fontAlgn="ctr"/>
                      <a:r>
                        <a:rPr lang="es-PA" sz="1200" b="1" i="0" u="none" strike="noStrike" dirty="0">
                          <a:solidFill>
                            <a:srgbClr val="000000"/>
                          </a:solidFill>
                          <a:effectLst/>
                          <a:latin typeface="Aptos Display" panose="02110004020202020204"/>
                        </a:rPr>
                        <a:t>Transparencia</a:t>
                      </a: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PA"/>
                    </a:p>
                  </a:txBody>
                  <a:tcPr/>
                </a:tc>
              </a:tr>
              <a:tr h="130110">
                <a:tc>
                  <a:txBody>
                    <a:bodyPr/>
                    <a:lstStyle/>
                    <a:p>
                      <a:pPr algn="ctr" rtl="0" fontAlgn="ctr"/>
                      <a:r>
                        <a:rPr lang="es-PA" sz="1200" b="1" i="0" u="none" strike="noStrike" dirty="0">
                          <a:solidFill>
                            <a:srgbClr val="FFFFFF"/>
                          </a:solidFill>
                          <a:effectLst/>
                          <a:latin typeface="Calibri" panose="020F0502020204030204" pitchFamily="34" charset="0"/>
                        </a:rPr>
                        <a:t>ORGANISMO</a:t>
                      </a: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PA" sz="1200" b="1" i="0" u="none" strike="noStrike" dirty="0">
                          <a:solidFill>
                            <a:srgbClr val="FFFFFF"/>
                          </a:solidFill>
                          <a:effectLst/>
                          <a:latin typeface="Calibri" panose="020F0502020204030204" pitchFamily="34" charset="0"/>
                        </a:rPr>
                        <a:t>Propuesta</a:t>
                      </a: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r>
              <a:tr h="248906">
                <a:tc>
                  <a:txBody>
                    <a:bodyPr/>
                    <a:lstStyle/>
                    <a:p>
                      <a:pPr algn="l" rtl="0" fontAlgn="ctr"/>
                      <a:r>
                        <a:rPr lang="es-PA" sz="1200" b="0" i="0" u="none" strike="noStrike" dirty="0">
                          <a:solidFill>
                            <a:srgbClr val="000000"/>
                          </a:solidFill>
                          <a:effectLst/>
                          <a:latin typeface="Calibri" panose="020F0502020204030204" pitchFamily="34" charset="0"/>
                        </a:rPr>
                        <a:t>1. CONATO.</a:t>
                      </a: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a:solidFill>
                            <a:srgbClr val="000000"/>
                          </a:solidFill>
                          <a:effectLst/>
                          <a:latin typeface="Arial" panose="020B0604020202020204" pitchFamily="34" charset="0"/>
                        </a:rPr>
                        <a:t>1.</a:t>
                      </a:r>
                      <a:r>
                        <a:rPr lang="es-MX" sz="1200" b="0" i="0" u="none" strike="noStrike" dirty="0">
                          <a:solidFill>
                            <a:srgbClr val="000000"/>
                          </a:solidFill>
                          <a:effectLst/>
                          <a:latin typeface="Aptos" panose="02110004020202020204"/>
                        </a:rPr>
                        <a:t>Creación de comités permanentes y rol de Director de Análisis y Responsabilidad Institucional. Enfatiza auditorías regulares, revisiones actuariales y mayor transparencia financiera.</a:t>
                      </a:r>
                      <a:endParaRPr lang="es-MX" sz="1200" b="0" i="0" u="none" strike="noStrike" dirty="0">
                        <a:solidFill>
                          <a:srgbClr val="000000"/>
                        </a:solidFill>
                        <a:effectLst/>
                        <a:latin typeface="Arial" panose="020B0604020202020204" pitchFamily="34" charset="0"/>
                      </a:endParaRP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8652">
                <a:tc>
                  <a:txBody>
                    <a:bodyPr/>
                    <a:lstStyle/>
                    <a:p>
                      <a:pPr algn="l" rtl="0" fontAlgn="ctr"/>
                      <a:r>
                        <a:rPr lang="es-PA" sz="1200" b="0" i="0" u="none" strike="noStrike" dirty="0">
                          <a:solidFill>
                            <a:srgbClr val="000000"/>
                          </a:solidFill>
                          <a:effectLst/>
                          <a:latin typeface="Calibri" panose="020F0502020204030204" pitchFamily="34" charset="0"/>
                        </a:rPr>
                        <a:t>2. CONEP – CAMARA DE COMERCIO.</a:t>
                      </a: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a:solidFill>
                            <a:srgbClr val="000000"/>
                          </a:solidFill>
                          <a:effectLst/>
                          <a:latin typeface="Arial" panose="020B0604020202020204" pitchFamily="34" charset="0"/>
                        </a:rPr>
                        <a:t>2.</a:t>
                      </a:r>
                      <a:r>
                        <a:rPr lang="es-MX" sz="1200" b="0" i="0" u="none" strike="noStrike" dirty="0">
                          <a:solidFill>
                            <a:srgbClr val="000000"/>
                          </a:solidFill>
                          <a:effectLst/>
                          <a:latin typeface="Aptos" panose="02110004020202020204"/>
                        </a:rPr>
                        <a:t>Auditorías regulares, revisiones financieras y divulgaciones públicas para mantener la transparencia. Establecimiento de mecanismos de supervisión y competencia entre administradores de fondos.</a:t>
                      </a:r>
                      <a:endParaRPr lang="es-MX" sz="1200" b="0" i="0" u="none" strike="noStrike" dirty="0">
                        <a:solidFill>
                          <a:srgbClr val="000000"/>
                        </a:solidFill>
                        <a:effectLst/>
                        <a:latin typeface="Arial" panose="020B0604020202020204" pitchFamily="34" charset="0"/>
                      </a:endParaRP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0220">
                <a:tc>
                  <a:txBody>
                    <a:bodyPr/>
                    <a:lstStyle/>
                    <a:p>
                      <a:pPr algn="l" rtl="0" fontAlgn="ctr"/>
                      <a:r>
                        <a:rPr lang="es-MX" sz="1200" b="0" i="0" u="none" strike="noStrike" dirty="0">
                          <a:solidFill>
                            <a:srgbClr val="000000"/>
                          </a:solidFill>
                          <a:effectLst/>
                          <a:latin typeface="Calibri" panose="020F0502020204030204" pitchFamily="34" charset="0"/>
                        </a:rPr>
                        <a:t>3. COLEGIO MEDICO DE PANAMA / ASOCIACION MEDICA NACIONAL.</a:t>
                      </a: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a:solidFill>
                            <a:srgbClr val="000000"/>
                          </a:solidFill>
                          <a:effectLst/>
                          <a:latin typeface="+mn-lt"/>
                          <a:cs typeface="Arial" panose="020B0604020202020204" pitchFamily="34" charset="0"/>
                        </a:rPr>
                        <a:t>3. No se encuentra en la propuesta.</a:t>
                      </a: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8652">
                <a:tc>
                  <a:txBody>
                    <a:bodyPr/>
                    <a:lstStyle/>
                    <a:p>
                      <a:pPr algn="l" rtl="0" fontAlgn="ctr"/>
                      <a:r>
                        <a:rPr lang="es-PA" sz="1200" b="0" i="0" u="none" strike="noStrike" dirty="0">
                          <a:solidFill>
                            <a:srgbClr val="000000"/>
                          </a:solidFill>
                          <a:effectLst/>
                          <a:latin typeface="Calibri" panose="020F0502020204030204" pitchFamily="34" charset="0"/>
                        </a:rPr>
                        <a:t>4. COLEGIO NACIONAL DE FARMACEUTICOS.</a:t>
                      </a: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a:solidFill>
                            <a:srgbClr val="000000"/>
                          </a:solidFill>
                          <a:effectLst/>
                          <a:latin typeface="Arial" panose="020B0604020202020204" pitchFamily="34" charset="0"/>
                        </a:rPr>
                        <a:t>4.</a:t>
                      </a:r>
                      <a:r>
                        <a:rPr lang="es-MX" sz="1200" b="0" i="0" u="none" strike="noStrike" dirty="0">
                          <a:solidFill>
                            <a:srgbClr val="000000"/>
                          </a:solidFill>
                          <a:effectLst/>
                          <a:latin typeface="Aptos" panose="02110004020202020204"/>
                        </a:rPr>
                        <a:t>Formación de una comisión con representantes de empresa privada, sindicatos, gobierno, CSS, universidades y economistas. Comisión responsable de supervisar reformas y asegurar transparencia en administración de fondos y programas.</a:t>
                      </a:r>
                      <a:endParaRPr lang="es-MX" sz="1200" b="0" i="0" u="none" strike="noStrike" dirty="0">
                        <a:solidFill>
                          <a:srgbClr val="000000"/>
                        </a:solidFill>
                        <a:effectLst/>
                        <a:latin typeface="Arial" panose="020B0604020202020204" pitchFamily="34" charset="0"/>
                      </a:endParaRP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6316">
                <a:tc>
                  <a:txBody>
                    <a:bodyPr/>
                    <a:lstStyle/>
                    <a:p>
                      <a:pPr algn="l" rtl="0" fontAlgn="ctr"/>
                      <a:r>
                        <a:rPr lang="es-PA" sz="1200" b="0" i="0" u="none" strike="noStrike" dirty="0">
                          <a:solidFill>
                            <a:srgbClr val="000000"/>
                          </a:solidFill>
                          <a:effectLst/>
                          <a:latin typeface="Calibri" panose="020F0502020204030204" pitchFamily="34" charset="0"/>
                        </a:rPr>
                        <a:t>5. COMENENAL.</a:t>
                      </a: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a:solidFill>
                            <a:srgbClr val="000000"/>
                          </a:solidFill>
                          <a:effectLst/>
                          <a:latin typeface="Arial" panose="020B0604020202020204" pitchFamily="34" charset="0"/>
                        </a:rPr>
                        <a:t>5.</a:t>
                      </a:r>
                      <a:r>
                        <a:rPr lang="es-MX" sz="1200" b="0" i="0" u="none" strike="noStrike" dirty="0">
                          <a:solidFill>
                            <a:srgbClr val="000000"/>
                          </a:solidFill>
                          <a:effectLst/>
                          <a:latin typeface="Aptos" panose="02110004020202020204"/>
                        </a:rPr>
                        <a:t>Mayor supervisión por parte del Estado y la Contraloría General. Sistemas para asegurar transparencia en gestión de fondos y servicios. Plataforma digital para que asegurados y empleadores consulten sus contribuciones. Auditorías periódicas para evaluar eficiencia y rendimiento. Reportes regulares sobre estado financiero y reformas implementadas.</a:t>
                      </a:r>
                      <a:endParaRPr lang="es-MX" sz="1200" b="0" i="0" u="none" strike="noStrike" dirty="0">
                        <a:solidFill>
                          <a:srgbClr val="000000"/>
                        </a:solidFill>
                        <a:effectLst/>
                        <a:latin typeface="Arial" panose="020B0604020202020204" pitchFamily="34" charset="0"/>
                      </a:endParaRP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8652">
                <a:tc>
                  <a:txBody>
                    <a:bodyPr/>
                    <a:lstStyle/>
                    <a:p>
                      <a:pPr algn="l" rtl="0" fontAlgn="ctr"/>
                      <a:r>
                        <a:rPr lang="es-PA" sz="1200" b="0" i="0" u="none" strike="noStrike" dirty="0">
                          <a:solidFill>
                            <a:srgbClr val="000000"/>
                          </a:solidFill>
                          <a:effectLst/>
                          <a:latin typeface="Calibri" panose="020F0502020204030204" pitchFamily="34" charset="0"/>
                        </a:rPr>
                        <a:t>6. ANDEOP.</a:t>
                      </a: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a:solidFill>
                            <a:srgbClr val="000000"/>
                          </a:solidFill>
                          <a:effectLst/>
                          <a:latin typeface="Arial" panose="020B0604020202020204" pitchFamily="34" charset="0"/>
                        </a:rPr>
                        <a:t>6.</a:t>
                      </a:r>
                      <a:r>
                        <a:rPr lang="es-MX" sz="1200" b="0" i="0" u="none" strike="noStrike" dirty="0">
                          <a:solidFill>
                            <a:srgbClr val="000000"/>
                          </a:solidFill>
                          <a:effectLst/>
                          <a:latin typeface="Aptos" panose="02110004020202020204"/>
                        </a:rPr>
                        <a:t>Auditorías  financieras y operativas regulares para identificar ineficiencias y malversaciones. Sistema de fiscalización estricto sobre contribuciones de empleadores y empleados. Sanciones a responsables de corrupción y publicación de informes detallados.</a:t>
                      </a:r>
                      <a:endParaRPr lang="es-MX" sz="1200" b="0" i="0" u="none" strike="noStrike" dirty="0">
                        <a:solidFill>
                          <a:srgbClr val="000000"/>
                        </a:solidFill>
                        <a:effectLst/>
                        <a:latin typeface="Arial" panose="020B0604020202020204" pitchFamily="34" charset="0"/>
                      </a:endParaRP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6316">
                <a:tc>
                  <a:txBody>
                    <a:bodyPr/>
                    <a:lstStyle/>
                    <a:p>
                      <a:pPr algn="l" rtl="0" fontAlgn="ctr"/>
                      <a:r>
                        <a:rPr lang="es-PA" sz="1200" b="0" i="0" u="none" strike="noStrike" dirty="0">
                          <a:solidFill>
                            <a:srgbClr val="000000"/>
                          </a:solidFill>
                          <a:effectLst/>
                          <a:latin typeface="Calibri" panose="020F0502020204030204" pitchFamily="34" charset="0"/>
                        </a:rPr>
                        <a:t>7. UNECEP - FAM – UNEP.</a:t>
                      </a: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a:solidFill>
                            <a:srgbClr val="000000"/>
                          </a:solidFill>
                          <a:effectLst/>
                          <a:latin typeface="Aptos Display" panose="02110004020202020204"/>
                        </a:rPr>
                        <a:t>7.</a:t>
                      </a:r>
                      <a:r>
                        <a:rPr lang="es-MX" sz="1200" b="0" i="0" u="none" strike="noStrike" dirty="0">
                          <a:solidFill>
                            <a:srgbClr val="000000"/>
                          </a:solidFill>
                          <a:effectLst/>
                          <a:latin typeface="Aptos" panose="02110004020202020204"/>
                        </a:rPr>
                        <a:t>Realización de auditorías técnicas, operativas y de gestión periódicas. Divulgación pública de información y rendición de cuentas a los ciudadanos. Reforma de la administración de la CSS siguiendo el modelo del Canal de Panamá. Establecimiento de mecanismos de control para prevenir, detectar y sancionar incompetencia y corrupción.</a:t>
                      </a:r>
                      <a:endParaRPr lang="es-MX" sz="1200" b="0" i="0" u="none" strike="noStrike" dirty="0">
                        <a:solidFill>
                          <a:srgbClr val="000000"/>
                        </a:solidFill>
                        <a:effectLst/>
                        <a:latin typeface="Aptos Display" panose="02110004020202020204"/>
                      </a:endParaRP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6316">
                <a:tc>
                  <a:txBody>
                    <a:bodyPr/>
                    <a:lstStyle/>
                    <a:p>
                      <a:pPr algn="l" rtl="0" fontAlgn="ctr"/>
                      <a:r>
                        <a:rPr lang="es-MX" sz="1200" b="0" i="0" u="none" strike="noStrike" dirty="0">
                          <a:solidFill>
                            <a:srgbClr val="000000"/>
                          </a:solidFill>
                          <a:effectLst/>
                          <a:latin typeface="Calibri" panose="020F0502020204030204" pitchFamily="34" charset="0"/>
                        </a:rPr>
                        <a:t>8. ASOCIACION NACIONAL DE ENFERMERAS.</a:t>
                      </a: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a:solidFill>
                            <a:srgbClr val="000000"/>
                          </a:solidFill>
                          <a:effectLst/>
                          <a:latin typeface="Arial" panose="020B0604020202020204" pitchFamily="34" charset="0"/>
                        </a:rPr>
                        <a:t>8.</a:t>
                      </a:r>
                      <a:r>
                        <a:rPr lang="es-MX" sz="1200" b="0" i="0" u="none" strike="noStrike" dirty="0">
                          <a:solidFill>
                            <a:srgbClr val="000000"/>
                          </a:solidFill>
                          <a:effectLst/>
                          <a:latin typeface="Aptos" panose="02110004020202020204"/>
                        </a:rPr>
                        <a:t>Implementación de políticas para mayor transparencia en la gestión de la CSS. Rendición de cuentas periódica sobre utilización de fondos y avances en programas. Creación de mecanismos de supervisión externa independientes.  Participación activa de ciudadanos y asegurados en supervisión y control. Acceso público a información financiera y auditorías de la CSS.</a:t>
                      </a:r>
                      <a:endParaRPr lang="es-MX" sz="1200" b="0" i="0" u="none" strike="noStrike" dirty="0">
                        <a:solidFill>
                          <a:srgbClr val="000000"/>
                        </a:solidFill>
                        <a:effectLst/>
                        <a:latin typeface="Arial" panose="020B0604020202020204" pitchFamily="34" charset="0"/>
                      </a:endParaRP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0110">
                <a:tc>
                  <a:txBody>
                    <a:bodyPr/>
                    <a:lstStyle/>
                    <a:p>
                      <a:pPr algn="l" rtl="0" fontAlgn="ctr"/>
                      <a:r>
                        <a:rPr lang="es-PA" sz="1200" b="0" i="0" u="none" strike="noStrike" dirty="0">
                          <a:solidFill>
                            <a:srgbClr val="000000"/>
                          </a:solidFill>
                          <a:effectLst/>
                          <a:latin typeface="Calibri" panose="020F0502020204030204" pitchFamily="34" charset="0"/>
                        </a:rPr>
                        <a:t>9.FENAECCD</a:t>
                      </a: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a:solidFill>
                            <a:srgbClr val="000000"/>
                          </a:solidFill>
                          <a:effectLst/>
                          <a:latin typeface="Arial" panose="020B0604020202020204" pitchFamily="34" charset="0"/>
                        </a:rPr>
                        <a:t>9.</a:t>
                      </a:r>
                      <a:r>
                        <a:rPr lang="es-MX" sz="1200" b="0" i="0" u="none" strike="noStrike" dirty="0">
                          <a:solidFill>
                            <a:srgbClr val="000000"/>
                          </a:solidFill>
                          <a:effectLst/>
                          <a:latin typeface="Aptos" panose="02110004020202020204"/>
                        </a:rPr>
                        <a:t>No se encuentra en la propuesta.</a:t>
                      </a:r>
                      <a:endParaRPr lang="es-MX" sz="1200" b="0" i="0" u="none" strike="noStrike" dirty="0">
                        <a:solidFill>
                          <a:srgbClr val="000000"/>
                        </a:solidFill>
                        <a:effectLst/>
                        <a:latin typeface="Arial" panose="020B0604020202020204" pitchFamily="34" charset="0"/>
                      </a:endParaRP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8652">
                <a:tc>
                  <a:txBody>
                    <a:bodyPr/>
                    <a:lstStyle/>
                    <a:p>
                      <a:pPr algn="l" rtl="0" fontAlgn="ctr"/>
                      <a:r>
                        <a:rPr lang="es-PA" sz="1200" b="0" i="0" u="none" strike="noStrike" dirty="0">
                          <a:solidFill>
                            <a:srgbClr val="000000"/>
                          </a:solidFill>
                          <a:effectLst/>
                          <a:latin typeface="Calibri" panose="020F0502020204030204" pitchFamily="34" charset="0"/>
                        </a:rPr>
                        <a:t>10. CONUSI</a:t>
                      </a: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a:solidFill>
                            <a:srgbClr val="000000"/>
                          </a:solidFill>
                          <a:effectLst/>
                          <a:latin typeface="Arial" panose="020B0604020202020204" pitchFamily="34" charset="0"/>
                        </a:rPr>
                        <a:t>10.</a:t>
                      </a:r>
                      <a:r>
                        <a:rPr lang="es-MX" sz="1200" b="0" i="0" u="none" strike="noStrike" dirty="0">
                          <a:solidFill>
                            <a:srgbClr val="000000"/>
                          </a:solidFill>
                          <a:effectLst/>
                          <a:latin typeface="Aptos" panose="02110004020202020204"/>
                        </a:rPr>
                        <a:t>Mejora de mecanismos de transparencia para prevenir corrupción y asegurar administración responsable. Procesos rigurosos de rendición de cuentas dentro de la CSS. Creación de un organismo autónomo de supervisión para monitorear actividades y finanzas.</a:t>
                      </a:r>
                      <a:endParaRPr lang="es-MX" sz="1200" b="0" i="0" u="none" strike="noStrike" dirty="0">
                        <a:solidFill>
                          <a:srgbClr val="000000"/>
                        </a:solidFill>
                        <a:effectLst/>
                        <a:latin typeface="Arial" panose="020B0604020202020204" pitchFamily="34" charset="0"/>
                      </a:endParaRP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93981">
                <a:tc>
                  <a:txBody>
                    <a:bodyPr/>
                    <a:lstStyle/>
                    <a:p>
                      <a:pPr algn="l" rtl="0" fontAlgn="ctr"/>
                      <a:r>
                        <a:rPr lang="es-PA" sz="1200" b="0" i="0" u="none" strike="noStrike" dirty="0">
                          <a:solidFill>
                            <a:srgbClr val="000000"/>
                          </a:solidFill>
                          <a:effectLst/>
                          <a:latin typeface="Calibri" panose="020F0502020204030204" pitchFamily="34" charset="0"/>
                        </a:rPr>
                        <a:t>11. AMOACSS</a:t>
                      </a: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s-MX" sz="1200" b="0" i="0" u="none" strike="noStrike" dirty="0">
                          <a:solidFill>
                            <a:srgbClr val="000000"/>
                          </a:solidFill>
                          <a:effectLst/>
                          <a:latin typeface="Arial" panose="020B0604020202020204" pitchFamily="34" charset="0"/>
                        </a:rPr>
                        <a:t>11.</a:t>
                      </a:r>
                      <a:r>
                        <a:rPr lang="es-MX" sz="1200" b="0" i="0" u="none" strike="noStrike" dirty="0">
                          <a:solidFill>
                            <a:srgbClr val="000000"/>
                          </a:solidFill>
                          <a:effectLst/>
                          <a:latin typeface="Aptos" panose="02110004020202020204"/>
                        </a:rPr>
                        <a:t>La propuesta enfatiza la importancia de la transparencia y la rendición de cuentas en la administración de la CSS, sugiriendo que toda la información de abastecimiento y logística sea pública y accesible. Además, se plantea la rendición de cuentas obligatoria para los responsables de los depósitos y la implementación de incentivos para asegurar la excelencia en los servicios y la satisfacción de los usuarios.</a:t>
                      </a:r>
                      <a:endParaRPr lang="es-MX" sz="1200" b="0" i="0" u="none" strike="noStrike" dirty="0">
                        <a:solidFill>
                          <a:srgbClr val="000000"/>
                        </a:solidFill>
                        <a:effectLst/>
                        <a:latin typeface="Arial" panose="020B0604020202020204" pitchFamily="34" charset="0"/>
                      </a:endParaRPr>
                    </a:p>
                  </a:txBody>
                  <a:tcPr marL="5657" marR="5657" marT="5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4530031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B0B9EFA5-6F0F-31C6-5FAB-0E1FF28ECEB3}"/>
            </a:ext>
          </a:extLst>
        </p:cNvPr>
        <p:cNvGrpSpPr/>
        <p:nvPr/>
      </p:nvGrpSpPr>
      <p:grpSpPr>
        <a:xfrm>
          <a:off x="0" y="0"/>
          <a:ext cx="0" cy="0"/>
          <a:chOff x="0" y="0"/>
          <a:chExt cx="0" cy="0"/>
        </a:xfrm>
      </p:grpSpPr>
      <p:sp>
        <p:nvSpPr>
          <p:cNvPr id="2" name="Title 1">
            <a:extLst>
              <a:ext uri="{FF2B5EF4-FFF2-40B4-BE49-F238E27FC236}">
                <a16:creationId xmlns="" xmlns:a16="http://schemas.microsoft.com/office/drawing/2014/main" id="{5BA107CC-4F2A-EB2C-3AB1-DAFB7D5624EE}"/>
              </a:ext>
            </a:extLst>
          </p:cNvPr>
          <p:cNvSpPr>
            <a:spLocks noGrp="1"/>
          </p:cNvSpPr>
          <p:nvPr>
            <p:ph type="title"/>
          </p:nvPr>
        </p:nvSpPr>
        <p:spPr>
          <a:xfrm>
            <a:off x="831850" y="1744907"/>
            <a:ext cx="10515600" cy="2852737"/>
          </a:xfrm>
        </p:spPr>
        <p:txBody>
          <a:bodyPr/>
          <a:lstStyle/>
          <a:p>
            <a:r>
              <a:rPr lang="es-ES_tradnl" b="1" dirty="0">
                <a:latin typeface="Arial" panose="020B0604020202020204" pitchFamily="34" charset="0"/>
                <a:cs typeface="Arial" panose="020B0604020202020204" pitchFamily="34" charset="0"/>
              </a:rPr>
              <a:t>7. Otras </a:t>
            </a:r>
            <a:r>
              <a:rPr lang="es-ES_tradnl" b="1" dirty="0" smtClean="0">
                <a:latin typeface="Arial" panose="020B0604020202020204" pitchFamily="34" charset="0"/>
                <a:cs typeface="Arial" panose="020B0604020202020204" pitchFamily="34" charset="0"/>
              </a:rPr>
              <a:t>Variables que no fueron cuantificadas</a:t>
            </a:r>
            <a:endParaRPr lang="es-ES_tradnl" b="1" dirty="0">
              <a:latin typeface="Arial" panose="020B0604020202020204" pitchFamily="34" charset="0"/>
              <a:cs typeface="Arial" panose="020B0604020202020204" pitchFamily="34" charset="0"/>
            </a:endParaRPr>
          </a:p>
        </p:txBody>
      </p:sp>
      <p:pic>
        <p:nvPicPr>
          <p:cNvPr id="5" name="Picture 4" descr="Trámites CSS">
            <a:extLst>
              <a:ext uri="{FF2B5EF4-FFF2-40B4-BE49-F238E27FC236}">
                <a16:creationId xmlns="" xmlns:a16="http://schemas.microsoft.com/office/drawing/2014/main" id="{8F30B6BA-A174-8288-FD91-6C4FDD6736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01120" y="58922"/>
            <a:ext cx="605246" cy="59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84944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1187691060"/>
              </p:ext>
            </p:extLst>
          </p:nvPr>
        </p:nvGraphicFramePr>
        <p:xfrm>
          <a:off x="267704" y="3212"/>
          <a:ext cx="11765508" cy="6356650"/>
        </p:xfrm>
        <a:graphic>
          <a:graphicData uri="http://schemas.openxmlformats.org/drawingml/2006/table">
            <a:tbl>
              <a:tblPr/>
              <a:tblGrid>
                <a:gridCol w="1673212">
                  <a:extLst>
                    <a:ext uri="{9D8B030D-6E8A-4147-A177-3AD203B41FA5}">
                      <a16:colId xmlns="" xmlns:a16="http://schemas.microsoft.com/office/drawing/2014/main" val="20000"/>
                    </a:ext>
                  </a:extLst>
                </a:gridCol>
                <a:gridCol w="1319717">
                  <a:extLst>
                    <a:ext uri="{9D8B030D-6E8A-4147-A177-3AD203B41FA5}">
                      <a16:colId xmlns="" xmlns:a16="http://schemas.microsoft.com/office/drawing/2014/main" val="20001"/>
                    </a:ext>
                  </a:extLst>
                </a:gridCol>
                <a:gridCol w="1122349">
                  <a:extLst>
                    <a:ext uri="{9D8B030D-6E8A-4147-A177-3AD203B41FA5}">
                      <a16:colId xmlns="" xmlns:a16="http://schemas.microsoft.com/office/drawing/2014/main" val="20002"/>
                    </a:ext>
                  </a:extLst>
                </a:gridCol>
                <a:gridCol w="1228396">
                  <a:extLst>
                    <a:ext uri="{9D8B030D-6E8A-4147-A177-3AD203B41FA5}">
                      <a16:colId xmlns="" xmlns:a16="http://schemas.microsoft.com/office/drawing/2014/main" val="20003"/>
                    </a:ext>
                  </a:extLst>
                </a:gridCol>
                <a:gridCol w="1122349">
                  <a:extLst>
                    <a:ext uri="{9D8B030D-6E8A-4147-A177-3AD203B41FA5}">
                      <a16:colId xmlns="" xmlns:a16="http://schemas.microsoft.com/office/drawing/2014/main" val="20004"/>
                    </a:ext>
                  </a:extLst>
                </a:gridCol>
                <a:gridCol w="1122349">
                  <a:extLst>
                    <a:ext uri="{9D8B030D-6E8A-4147-A177-3AD203B41FA5}">
                      <a16:colId xmlns="" xmlns:a16="http://schemas.microsoft.com/office/drawing/2014/main" val="20005"/>
                    </a:ext>
                  </a:extLst>
                </a:gridCol>
                <a:gridCol w="1334444">
                  <a:extLst>
                    <a:ext uri="{9D8B030D-6E8A-4147-A177-3AD203B41FA5}">
                      <a16:colId xmlns="" xmlns:a16="http://schemas.microsoft.com/office/drawing/2014/main" val="20006"/>
                    </a:ext>
                  </a:extLst>
                </a:gridCol>
                <a:gridCol w="1437547">
                  <a:extLst>
                    <a:ext uri="{9D8B030D-6E8A-4147-A177-3AD203B41FA5}">
                      <a16:colId xmlns="" xmlns:a16="http://schemas.microsoft.com/office/drawing/2014/main" val="20007"/>
                    </a:ext>
                  </a:extLst>
                </a:gridCol>
                <a:gridCol w="1405145">
                  <a:extLst>
                    <a:ext uri="{9D8B030D-6E8A-4147-A177-3AD203B41FA5}">
                      <a16:colId xmlns="" xmlns:a16="http://schemas.microsoft.com/office/drawing/2014/main" val="20008"/>
                    </a:ext>
                  </a:extLst>
                </a:gridCol>
              </a:tblGrid>
              <a:tr h="544343">
                <a:tc>
                  <a:txBody>
                    <a:bodyPr/>
                    <a:lstStyle/>
                    <a:p>
                      <a:pPr algn="ctr" fontAlgn="ctr"/>
                      <a:r>
                        <a:rPr lang="es-PA" sz="1000" b="1" i="0" u="none" strike="noStrike" dirty="0">
                          <a:solidFill>
                            <a:srgbClr val="FFFFFF"/>
                          </a:solidFill>
                          <a:effectLst/>
                          <a:latin typeface="Arial" panose="020B0604020202020204" pitchFamily="34" charset="0"/>
                        </a:rPr>
                        <a:t>ORGANISMO</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fontAlgn="ctr"/>
                      <a:r>
                        <a:rPr lang="es-PA" sz="1000" b="0" i="0" u="none" strike="noStrike" dirty="0">
                          <a:solidFill>
                            <a:srgbClr val="FFFFFF"/>
                          </a:solidFill>
                          <a:effectLst/>
                          <a:latin typeface="Arial" panose="020B0604020202020204" pitchFamily="34" charset="0"/>
                        </a:rPr>
                        <a:t>TASA DE RENDIMIENTO</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fontAlgn="ctr"/>
                      <a:r>
                        <a:rPr lang="es-MX" sz="1000" b="0" i="0" u="none" strike="noStrike" dirty="0">
                          <a:solidFill>
                            <a:srgbClr val="FFFFFF"/>
                          </a:solidFill>
                          <a:effectLst/>
                          <a:latin typeface="Arial" panose="020B0604020202020204" pitchFamily="34" charset="0"/>
                        </a:rPr>
                        <a:t>APORTE DEL CANAL DE PANAMA</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fontAlgn="ctr"/>
                      <a:r>
                        <a:rPr lang="es-PA" sz="1000" b="0" i="0" u="none" strike="noStrike" dirty="0">
                          <a:solidFill>
                            <a:srgbClr val="FFFFFF"/>
                          </a:solidFill>
                          <a:effectLst/>
                          <a:latin typeface="Arial" panose="020B0604020202020204" pitchFamily="34" charset="0"/>
                        </a:rPr>
                        <a:t>APORTE DEL ESTADO-TRABAJADORES INFORMALES</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fontAlgn="ctr"/>
                      <a:r>
                        <a:rPr lang="es-MX" sz="1000" b="0" i="0" u="none" strike="noStrike" dirty="0">
                          <a:solidFill>
                            <a:srgbClr val="FFFFFF"/>
                          </a:solidFill>
                          <a:effectLst/>
                          <a:latin typeface="Arial" panose="020B0604020202020204" pitchFamily="34" charset="0"/>
                        </a:rPr>
                        <a:t>INGRESOS DE LAS EMPRESAS DE TELECOMUNICACIONES-FIBRA OPTICA</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fontAlgn="ctr"/>
                      <a:r>
                        <a:rPr lang="es-MX" sz="1000" b="0" i="0" u="none" strike="noStrike" dirty="0">
                          <a:solidFill>
                            <a:srgbClr val="FFFFFF"/>
                          </a:solidFill>
                          <a:effectLst/>
                          <a:latin typeface="Arial" panose="020B0604020202020204" pitchFamily="34" charset="0"/>
                        </a:rPr>
                        <a:t>PENSIONADOS Y JUBILADOS QUE </a:t>
                      </a:r>
                      <a:r>
                        <a:rPr lang="es-MX" sz="1000" b="0" i="0" u="none" strike="noStrike" dirty="0" smtClean="0">
                          <a:solidFill>
                            <a:srgbClr val="FFFFFF"/>
                          </a:solidFill>
                          <a:effectLst/>
                          <a:latin typeface="Arial" panose="020B0604020202020204" pitchFamily="34" charset="0"/>
                        </a:rPr>
                        <a:t>COTIZAN </a:t>
                      </a:r>
                      <a:r>
                        <a:rPr lang="es-MX" sz="1000" b="0" i="0" u="none" strike="noStrike" dirty="0">
                          <a:solidFill>
                            <a:srgbClr val="FFFFFF"/>
                          </a:solidFill>
                          <a:effectLst/>
                          <a:latin typeface="Arial" panose="020B0604020202020204" pitchFamily="34" charset="0"/>
                        </a:rPr>
                        <a:t>PARA IVM</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fontAlgn="ctr"/>
                      <a:r>
                        <a:rPr lang="es-MX" sz="1000" b="0" i="0" u="none" strike="noStrike" dirty="0" smtClean="0">
                          <a:solidFill>
                            <a:srgbClr val="FFFFFF"/>
                          </a:solidFill>
                          <a:effectLst/>
                          <a:latin typeface="Arial" panose="020B0604020202020204" pitchFamily="34" charset="0"/>
                        </a:rPr>
                        <a:t>NUEVO </a:t>
                      </a:r>
                      <a:r>
                        <a:rPr lang="es-MX" sz="1000" b="0" i="0" u="none" strike="noStrike" dirty="0">
                          <a:solidFill>
                            <a:srgbClr val="FFFFFF"/>
                          </a:solidFill>
                          <a:effectLst/>
                          <a:latin typeface="Arial" panose="020B0604020202020204" pitchFamily="34" charset="0"/>
                        </a:rPr>
                        <a:t>IMPUESTO SOBRE LA RENTA DE </a:t>
                      </a:r>
                      <a:r>
                        <a:rPr lang="es-MX" sz="1000" b="0" i="0" u="none" strike="noStrike" dirty="0" smtClean="0">
                          <a:solidFill>
                            <a:srgbClr val="FFFFFF"/>
                          </a:solidFill>
                          <a:effectLst/>
                          <a:latin typeface="Arial" panose="020B0604020202020204" pitchFamily="34" charset="0"/>
                        </a:rPr>
                        <a:t>SEDES DE EMPRESAS MULTINACIONALES</a:t>
                      </a:r>
                      <a:endParaRPr lang="es-MX" sz="1000" b="0" i="0" u="none" strike="noStrike" dirty="0">
                        <a:solidFill>
                          <a:srgbClr val="FFFFFF"/>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fontAlgn="ctr"/>
                      <a:r>
                        <a:rPr lang="es-MX" sz="1000" b="0" i="0" u="none" strike="noStrike" dirty="0">
                          <a:solidFill>
                            <a:srgbClr val="FFFFFF"/>
                          </a:solidFill>
                          <a:effectLst/>
                          <a:latin typeface="Arial" panose="020B0604020202020204" pitchFamily="34" charset="0"/>
                        </a:rPr>
                        <a:t>TRANSFERIR FONDOS DE RIESGOS PROFESIONALES Y DE ENFERMEDAD Y MATERNIDAD</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fontAlgn="ctr"/>
                      <a:r>
                        <a:rPr lang="es-PA" sz="1000" b="0" i="0" u="none" strike="noStrike" dirty="0">
                          <a:solidFill>
                            <a:srgbClr val="FFFFFF"/>
                          </a:solidFill>
                          <a:effectLst/>
                          <a:latin typeface="Arial" panose="020B0604020202020204" pitchFamily="34" charset="0"/>
                        </a:rPr>
                        <a:t>APORTES EXTRAORDINARIOS DEL ESTADO</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extLst>
                  <a:ext uri="{0D108BD9-81ED-4DB2-BD59-A6C34878D82A}">
                    <a16:rowId xmlns="" xmlns:a16="http://schemas.microsoft.com/office/drawing/2014/main" val="10000"/>
                  </a:ext>
                </a:extLst>
              </a:tr>
              <a:tr h="408257">
                <a:tc>
                  <a:txBody>
                    <a:bodyPr/>
                    <a:lstStyle/>
                    <a:p>
                      <a:pPr algn="l" fontAlgn="ctr"/>
                      <a:r>
                        <a:rPr lang="es-PA" sz="1000" b="0" i="0" u="none" strike="noStrike" dirty="0">
                          <a:solidFill>
                            <a:srgbClr val="000000"/>
                          </a:solidFill>
                          <a:effectLst/>
                          <a:latin typeface="Arial" panose="020B0604020202020204" pitchFamily="34" charset="0"/>
                        </a:rPr>
                        <a:t>1. CONATO.</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1. 6.50%.</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1. 10% </a:t>
                      </a:r>
                      <a:r>
                        <a:rPr lang="es-MX" sz="1000" b="0" i="0" u="none" strike="noStrike" dirty="0" smtClean="0">
                          <a:solidFill>
                            <a:srgbClr val="000000"/>
                          </a:solidFill>
                          <a:effectLst/>
                          <a:latin typeface="Arial" panose="020B0604020202020204" pitchFamily="34" charset="0"/>
                        </a:rPr>
                        <a:t>de las utilidades.</a:t>
                      </a:r>
                      <a:endParaRPr lang="es-MX"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1. 4.25% </a:t>
                      </a:r>
                      <a:r>
                        <a:rPr lang="es-PA" sz="1000" b="0" i="0" u="none" strike="noStrike" dirty="0" smtClean="0">
                          <a:solidFill>
                            <a:srgbClr val="000000"/>
                          </a:solidFill>
                          <a:effectLst/>
                          <a:latin typeface="Arial" panose="020B0604020202020204" pitchFamily="34" charset="0"/>
                        </a:rPr>
                        <a:t>del</a:t>
                      </a:r>
                      <a:r>
                        <a:rPr lang="es-PA" sz="1000" b="0" i="0" u="none" strike="noStrike" baseline="0" dirty="0" smtClean="0">
                          <a:solidFill>
                            <a:srgbClr val="000000"/>
                          </a:solidFill>
                          <a:effectLst/>
                          <a:latin typeface="Arial" panose="020B0604020202020204" pitchFamily="34" charset="0"/>
                        </a:rPr>
                        <a:t> salario</a:t>
                      </a:r>
                      <a:r>
                        <a:rPr lang="es-PA" sz="1000" b="0" i="0" u="none" strike="noStrike" dirty="0" smtClean="0">
                          <a:solidFill>
                            <a:srgbClr val="000000"/>
                          </a:solidFill>
                          <a:effectLst/>
                          <a:latin typeface="Arial" panose="020B0604020202020204" pitchFamily="34" charset="0"/>
                        </a:rPr>
                        <a:t>.</a:t>
                      </a: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1.  10</a:t>
                      </a:r>
                      <a:r>
                        <a:rPr lang="es-PA" sz="1000" b="0" i="0" u="none" strike="noStrike" dirty="0" smtClean="0">
                          <a:solidFill>
                            <a:srgbClr val="000000"/>
                          </a:solidFill>
                          <a:effectLst/>
                          <a:latin typeface="Arial" panose="020B0604020202020204" pitchFamily="34" charset="0"/>
                        </a:rPr>
                        <a:t>%</a:t>
                      </a:r>
                      <a:r>
                        <a:rPr lang="es-PA" sz="1000" b="0" i="0" u="none" strike="noStrike" baseline="0" dirty="0" smtClean="0">
                          <a:solidFill>
                            <a:srgbClr val="000000"/>
                          </a:solidFill>
                          <a:effectLst/>
                          <a:latin typeface="Arial" panose="020B0604020202020204" pitchFamily="34" charset="0"/>
                        </a:rPr>
                        <a:t> de la utilidad sea el 50% para IVM y 50% para salud.</a:t>
                      </a: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1. 0.50% </a:t>
                      </a:r>
                      <a:r>
                        <a:rPr lang="es-MX" sz="1000" b="0" i="0" u="none" strike="noStrike" dirty="0" smtClean="0">
                          <a:solidFill>
                            <a:srgbClr val="000000"/>
                          </a:solidFill>
                          <a:effectLst/>
                          <a:latin typeface="Arial" panose="020B0604020202020204" pitchFamily="34" charset="0"/>
                        </a:rPr>
                        <a:t>de los jubilados que trabajan para IVM </a:t>
                      </a:r>
                      <a:r>
                        <a:rPr lang="es-MX" sz="1000" b="0" i="0" u="none" strike="noStrike" dirty="0">
                          <a:solidFill>
                            <a:srgbClr val="000000"/>
                          </a:solidFill>
                          <a:effectLst/>
                          <a:latin typeface="Arial" panose="020B0604020202020204" pitchFamily="34" charset="0"/>
                        </a:rPr>
                        <a:t>IVM</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1. </a:t>
                      </a:r>
                      <a:r>
                        <a:rPr lang="es-PA" sz="1000" b="0" i="0" u="none" strike="noStrike" dirty="0" smtClean="0">
                          <a:solidFill>
                            <a:srgbClr val="000000"/>
                          </a:solidFill>
                          <a:effectLst/>
                          <a:latin typeface="Arial" panose="020B0604020202020204" pitchFamily="34" charset="0"/>
                        </a:rPr>
                        <a:t>15%,</a:t>
                      </a:r>
                      <a:r>
                        <a:rPr lang="es-PA" sz="1000" b="0" i="0" u="none" strike="noStrike" baseline="0" dirty="0" smtClean="0">
                          <a:solidFill>
                            <a:srgbClr val="000000"/>
                          </a:solidFill>
                          <a:effectLst/>
                          <a:latin typeface="Arial" panose="020B0604020202020204" pitchFamily="34" charset="0"/>
                        </a:rPr>
                        <a:t> 50% al IVM.</a:t>
                      </a: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1. 75% </a:t>
                      </a:r>
                      <a:r>
                        <a:rPr lang="es-MX" sz="1000" b="0" i="0" u="none" strike="noStrike" dirty="0" smtClean="0">
                          <a:solidFill>
                            <a:srgbClr val="000000"/>
                          </a:solidFill>
                          <a:effectLst/>
                          <a:latin typeface="Arial" panose="020B0604020202020204" pitchFamily="34" charset="0"/>
                        </a:rPr>
                        <a:t>de la diferencia de ingresos y egresos.</a:t>
                      </a:r>
                      <a:endParaRPr lang="es-MX"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340214">
                <a:tc>
                  <a:txBody>
                    <a:bodyPr/>
                    <a:lstStyle/>
                    <a:p>
                      <a:pPr algn="l" fontAlgn="ctr"/>
                      <a:r>
                        <a:rPr lang="es-PA" sz="1000" b="0" i="0" u="none" strike="noStrike" dirty="0">
                          <a:solidFill>
                            <a:srgbClr val="000000"/>
                          </a:solidFill>
                          <a:effectLst/>
                          <a:latin typeface="Arial" panose="020B0604020202020204" pitchFamily="34" charset="0"/>
                        </a:rPr>
                        <a:t>2. CONEP – CAMARA DE COMERCIO.</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408257">
                <a:tc>
                  <a:txBody>
                    <a:bodyPr/>
                    <a:lstStyle/>
                    <a:p>
                      <a:pPr algn="l" fontAlgn="ctr"/>
                      <a:r>
                        <a:rPr lang="es-MX" sz="1000" b="0" i="0" u="none" strike="noStrike" dirty="0">
                          <a:solidFill>
                            <a:srgbClr val="000000"/>
                          </a:solidFill>
                          <a:effectLst/>
                          <a:latin typeface="Arial" panose="020B0604020202020204" pitchFamily="34" charset="0"/>
                        </a:rPr>
                        <a:t>3. COLEGIO MEDICO DE PANAMA / ASOCIACION MEDICA NACIONAL.</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3.6.50%</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340214">
                <a:tc>
                  <a:txBody>
                    <a:bodyPr/>
                    <a:lstStyle/>
                    <a:p>
                      <a:pPr algn="l" fontAlgn="ctr"/>
                      <a:r>
                        <a:rPr lang="es-PA" sz="1000" b="0" i="0" u="none" strike="noStrike" dirty="0">
                          <a:solidFill>
                            <a:srgbClr val="000000"/>
                          </a:solidFill>
                          <a:effectLst/>
                          <a:latin typeface="Arial" panose="020B0604020202020204" pitchFamily="34" charset="0"/>
                        </a:rPr>
                        <a:t>4. COLEGIO NACIONAL DE FARMACEUTICOS.</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smtClean="0">
                          <a:solidFill>
                            <a:srgbClr val="000000"/>
                          </a:solidFill>
                          <a:effectLst/>
                          <a:latin typeface="Arial" panose="020B0604020202020204" pitchFamily="34" charset="0"/>
                        </a:rPr>
                        <a:t>4.Aumentar el interés del Banco Nacional.</a:t>
                      </a:r>
                      <a:endParaRPr lang="es-MX"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smtClean="0">
                          <a:solidFill>
                            <a:srgbClr val="000000"/>
                          </a:solidFill>
                          <a:effectLst/>
                          <a:latin typeface="Arial" panose="020B0604020202020204" pitchFamily="34" charset="0"/>
                        </a:rPr>
                        <a:t>4.Aportes extraordinarios.</a:t>
                      </a: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4.10%.</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347018">
                <a:tc>
                  <a:txBody>
                    <a:bodyPr/>
                    <a:lstStyle/>
                    <a:p>
                      <a:pPr algn="l" fontAlgn="ctr"/>
                      <a:r>
                        <a:rPr lang="es-PA" sz="1000" b="0" i="0" u="none" strike="noStrike" dirty="0">
                          <a:solidFill>
                            <a:srgbClr val="000000"/>
                          </a:solidFill>
                          <a:effectLst/>
                          <a:latin typeface="Arial" panose="020B0604020202020204" pitchFamily="34" charset="0"/>
                        </a:rPr>
                        <a:t>5. COMENENAL.</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5.6.50%</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5.10% </a:t>
                      </a:r>
                      <a:r>
                        <a:rPr lang="es-PA" sz="1000" b="0" i="0" u="none" strike="noStrike" dirty="0" smtClean="0">
                          <a:solidFill>
                            <a:srgbClr val="000000"/>
                          </a:solidFill>
                          <a:effectLst/>
                          <a:latin typeface="Arial" panose="020B0604020202020204" pitchFamily="34" charset="0"/>
                        </a:rPr>
                        <a:t>de las utilidades.</a:t>
                      </a: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5.4.25% </a:t>
                      </a:r>
                      <a:r>
                        <a:rPr lang="es-PA" sz="1000" b="0" i="0" u="none" strike="noStrike" dirty="0" smtClean="0">
                          <a:solidFill>
                            <a:srgbClr val="000000"/>
                          </a:solidFill>
                          <a:effectLst/>
                          <a:latin typeface="Arial" panose="020B0604020202020204" pitchFamily="34" charset="0"/>
                        </a:rPr>
                        <a:t>del salario.</a:t>
                      </a: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5.10%.</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5. 0.50% </a:t>
                      </a:r>
                      <a:r>
                        <a:rPr lang="es-MX" sz="1000" b="0" i="0" u="none" strike="noStrike" dirty="0" smtClean="0">
                          <a:solidFill>
                            <a:srgbClr val="000000"/>
                          </a:solidFill>
                          <a:effectLst/>
                          <a:latin typeface="Arial" panose="020B0604020202020204" pitchFamily="34" charset="0"/>
                        </a:rPr>
                        <a:t>de los jubilados que trabajan para IVM.</a:t>
                      </a:r>
                      <a:endParaRPr lang="es-MX"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5. 5.25</a:t>
                      </a:r>
                      <a:r>
                        <a:rPr lang="es-PA" sz="1000" b="0" i="0" u="none" strike="noStrike" dirty="0" smtClean="0">
                          <a:solidFill>
                            <a:srgbClr val="000000"/>
                          </a:solidFill>
                          <a:effectLst/>
                          <a:latin typeface="Arial" panose="020B0604020202020204" pitchFamily="34" charset="0"/>
                        </a:rPr>
                        <a:t>% al IVM.</a:t>
                      </a: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5. 75</a:t>
                      </a:r>
                      <a:r>
                        <a:rPr lang="es-MX" sz="1000" b="0" i="0" u="none" strike="noStrike" dirty="0" smtClean="0">
                          <a:solidFill>
                            <a:srgbClr val="000000"/>
                          </a:solidFill>
                          <a:effectLst/>
                          <a:latin typeface="Arial" panose="020B0604020202020204" pitchFamily="34" charset="0"/>
                        </a:rPr>
                        <a:t>% de la diferencia de ingresos y egresos.</a:t>
                      </a:r>
                      <a:endParaRPr lang="es-MX"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6086">
                <a:tc>
                  <a:txBody>
                    <a:bodyPr/>
                    <a:lstStyle/>
                    <a:p>
                      <a:pPr algn="l" fontAlgn="ctr"/>
                      <a:r>
                        <a:rPr lang="es-PA" sz="1000" b="0" i="0" u="none" strike="noStrike" dirty="0">
                          <a:solidFill>
                            <a:srgbClr val="000000"/>
                          </a:solidFill>
                          <a:effectLst/>
                          <a:latin typeface="Arial" panose="020B0604020202020204" pitchFamily="34" charset="0"/>
                        </a:rPr>
                        <a:t>6. ANDEOP.</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smtClean="0">
                          <a:solidFill>
                            <a:srgbClr val="000000"/>
                          </a:solidFill>
                          <a:effectLst/>
                          <a:latin typeface="Arial" panose="020B0604020202020204" pitchFamily="34" charset="0"/>
                        </a:rPr>
                        <a:t>6.Utilizar</a:t>
                      </a:r>
                      <a:r>
                        <a:rPr lang="es-PA" sz="1000" b="0" i="0" u="none" strike="noStrike" baseline="0" dirty="0" smtClean="0">
                          <a:solidFill>
                            <a:srgbClr val="000000"/>
                          </a:solidFill>
                          <a:effectLst/>
                          <a:latin typeface="Arial" panose="020B0604020202020204" pitchFamily="34" charset="0"/>
                        </a:rPr>
                        <a:t> los aportes del canal pero no se indica cuanto.</a:t>
                      </a: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6. 10%</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04128">
                <a:tc>
                  <a:txBody>
                    <a:bodyPr/>
                    <a:lstStyle/>
                    <a:p>
                      <a:pPr algn="l" fontAlgn="ctr"/>
                      <a:r>
                        <a:rPr lang="es-PA" sz="1000" b="0" i="0" u="none" strike="noStrike" dirty="0">
                          <a:solidFill>
                            <a:srgbClr val="000000"/>
                          </a:solidFill>
                          <a:effectLst/>
                          <a:latin typeface="Arial" panose="020B0604020202020204" pitchFamily="34" charset="0"/>
                        </a:rPr>
                        <a:t>7. UNECEP - FAM – UNEP.</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7.9.00%</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7</a:t>
                      </a:r>
                      <a:r>
                        <a:rPr lang="es-PA" sz="1000" b="0" i="0" u="none" strike="noStrike" dirty="0" smtClean="0">
                          <a:solidFill>
                            <a:srgbClr val="000000"/>
                          </a:solidFill>
                          <a:effectLst/>
                          <a:latin typeface="Arial" panose="020B0604020202020204" pitchFamily="34" charset="0"/>
                        </a:rPr>
                        <a:t>.</a:t>
                      </a:r>
                      <a:r>
                        <a:rPr lang="es-MX" sz="1000" b="0" i="0" u="none" strike="noStrike" dirty="0" smtClean="0">
                          <a:solidFill>
                            <a:srgbClr val="000000"/>
                          </a:solidFill>
                          <a:effectLst/>
                          <a:latin typeface="Arial" panose="020B0604020202020204" pitchFamily="34" charset="0"/>
                        </a:rPr>
                        <a:t> 10% de las utilidades</a:t>
                      </a:r>
                      <a:r>
                        <a:rPr lang="es-PA" sz="1000" b="0" i="0" u="none" strike="noStrike" dirty="0" smtClean="0">
                          <a:solidFill>
                            <a:srgbClr val="000000"/>
                          </a:solidFill>
                          <a:effectLst/>
                          <a:latin typeface="Arial" panose="020B0604020202020204" pitchFamily="34" charset="0"/>
                        </a:rPr>
                        <a:t>.</a:t>
                      </a: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7. 3%</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7. 15% en un rango de 8 a 10 años</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408257">
                <a:tc>
                  <a:txBody>
                    <a:bodyPr/>
                    <a:lstStyle/>
                    <a:p>
                      <a:pPr algn="l" fontAlgn="ctr"/>
                      <a:r>
                        <a:rPr lang="es-MX" sz="1000" b="0" i="0" u="none" strike="noStrike" dirty="0">
                          <a:solidFill>
                            <a:srgbClr val="000000"/>
                          </a:solidFill>
                          <a:effectLst/>
                          <a:latin typeface="Arial" panose="020B0604020202020204" pitchFamily="34" charset="0"/>
                        </a:rPr>
                        <a:t>8. ASOCIACION NACIONAL DE ENFERMERAS.</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8. 6.50%.</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smtClean="0">
                          <a:solidFill>
                            <a:srgbClr val="000000"/>
                          </a:solidFill>
                          <a:effectLst/>
                          <a:latin typeface="Arial" panose="020B0604020202020204" pitchFamily="34" charset="0"/>
                        </a:rPr>
                        <a:t>8. 10% de las utilidades</a:t>
                      </a:r>
                      <a:endParaRPr lang="es-MX"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8. 4.25% </a:t>
                      </a:r>
                      <a:r>
                        <a:rPr lang="es-PA" sz="1000" b="0" i="0" u="none" strike="noStrike" dirty="0" smtClean="0">
                          <a:solidFill>
                            <a:srgbClr val="000000"/>
                          </a:solidFill>
                          <a:effectLst/>
                          <a:latin typeface="Arial" panose="020B0604020202020204" pitchFamily="34" charset="0"/>
                        </a:rPr>
                        <a:t>del salario.</a:t>
                      </a: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8.  10%.</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8. 0.50% </a:t>
                      </a:r>
                      <a:r>
                        <a:rPr lang="es-MX" sz="1000" b="0" i="0" u="none" strike="noStrike" dirty="0" smtClean="0">
                          <a:solidFill>
                            <a:srgbClr val="000000"/>
                          </a:solidFill>
                          <a:effectLst/>
                          <a:latin typeface="Arial" panose="020B0604020202020204" pitchFamily="34" charset="0"/>
                        </a:rPr>
                        <a:t>de los jubilados que trabajan para IVM</a:t>
                      </a:r>
                      <a:endParaRPr lang="es-MX"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8. </a:t>
                      </a:r>
                      <a:r>
                        <a:rPr lang="es-PA" sz="1000" b="0" i="0" u="none" strike="noStrike" dirty="0" smtClean="0">
                          <a:solidFill>
                            <a:srgbClr val="000000"/>
                          </a:solidFill>
                          <a:effectLst/>
                          <a:latin typeface="Arial" panose="020B0604020202020204" pitchFamily="34" charset="0"/>
                        </a:rPr>
                        <a:t>15%,</a:t>
                      </a:r>
                      <a:r>
                        <a:rPr lang="es-PA" sz="1000" b="0" i="0" u="none" strike="noStrike" baseline="0" dirty="0" smtClean="0">
                          <a:solidFill>
                            <a:srgbClr val="000000"/>
                          </a:solidFill>
                          <a:effectLst/>
                          <a:latin typeface="Arial" panose="020B0604020202020204" pitchFamily="34" charset="0"/>
                        </a:rPr>
                        <a:t> 50% al IVM.</a:t>
                      </a: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8. 75% </a:t>
                      </a:r>
                      <a:r>
                        <a:rPr lang="es-MX" sz="1000" b="0" i="0" u="none" strike="noStrike" dirty="0" smtClean="0">
                          <a:solidFill>
                            <a:srgbClr val="000000"/>
                          </a:solidFill>
                          <a:effectLst/>
                          <a:latin typeface="Arial" panose="020B0604020202020204" pitchFamily="34" charset="0"/>
                        </a:rPr>
                        <a:t>de</a:t>
                      </a:r>
                      <a:r>
                        <a:rPr lang="es-MX" sz="1000" b="0" i="0" u="none" strike="noStrike" baseline="0" dirty="0" smtClean="0">
                          <a:solidFill>
                            <a:srgbClr val="000000"/>
                          </a:solidFill>
                          <a:effectLst/>
                          <a:latin typeface="Arial" panose="020B0604020202020204" pitchFamily="34" charset="0"/>
                        </a:rPr>
                        <a:t> la diferencia de ingresos y egresos</a:t>
                      </a:r>
                      <a:r>
                        <a:rPr lang="es-MX" sz="1000" b="0" i="0" u="none" strike="noStrike" dirty="0" smtClean="0">
                          <a:solidFill>
                            <a:srgbClr val="000000"/>
                          </a:solidFill>
                          <a:effectLst/>
                          <a:latin typeface="Arial" panose="020B0604020202020204" pitchFamily="34" charset="0"/>
                        </a:rPr>
                        <a:t>.</a:t>
                      </a:r>
                      <a:endParaRPr lang="es-MX"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136086">
                <a:tc>
                  <a:txBody>
                    <a:bodyPr/>
                    <a:lstStyle/>
                    <a:p>
                      <a:pPr algn="l" fontAlgn="ctr"/>
                      <a:r>
                        <a:rPr lang="es-PA" sz="1000" b="0" i="0" u="none" strike="noStrike" dirty="0">
                          <a:solidFill>
                            <a:srgbClr val="000000"/>
                          </a:solidFill>
                          <a:effectLst/>
                          <a:latin typeface="Arial" panose="020B0604020202020204" pitchFamily="34" charset="0"/>
                        </a:rPr>
                        <a:t>9.FENAECCD</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340214">
                <a:tc>
                  <a:txBody>
                    <a:bodyPr/>
                    <a:lstStyle/>
                    <a:p>
                      <a:pPr algn="l" fontAlgn="ctr"/>
                      <a:r>
                        <a:rPr lang="es-PA" sz="1000" b="0" i="0" u="none" strike="noStrike" dirty="0">
                          <a:solidFill>
                            <a:srgbClr val="000000"/>
                          </a:solidFill>
                          <a:effectLst/>
                          <a:latin typeface="Arial" panose="020B0604020202020204" pitchFamily="34" charset="0"/>
                        </a:rPr>
                        <a:t>10. CONUSI</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10. 6.5%</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10</a:t>
                      </a:r>
                      <a:r>
                        <a:rPr lang="es-PA" sz="1000" b="0" i="0" u="none" strike="noStrike" dirty="0" smtClean="0">
                          <a:solidFill>
                            <a:srgbClr val="000000"/>
                          </a:solidFill>
                          <a:effectLst/>
                          <a:latin typeface="Arial" panose="020B0604020202020204" pitchFamily="34" charset="0"/>
                        </a:rPr>
                        <a:t>.</a:t>
                      </a:r>
                      <a:r>
                        <a:rPr lang="es-MX" sz="1000" b="0" i="0" u="none" strike="noStrike" dirty="0" smtClean="0">
                          <a:solidFill>
                            <a:srgbClr val="000000"/>
                          </a:solidFill>
                          <a:effectLst/>
                          <a:latin typeface="Arial" panose="020B0604020202020204" pitchFamily="34" charset="0"/>
                        </a:rPr>
                        <a:t> 10% de las utilidades</a:t>
                      </a: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MX" sz="1000" b="0" i="0" u="none" strike="noStrike" dirty="0" smtClean="0">
                          <a:solidFill>
                            <a:srgbClr val="000000"/>
                          </a:solidFill>
                          <a:effectLst/>
                          <a:latin typeface="Arial" panose="020B0604020202020204" pitchFamily="34" charset="0"/>
                        </a:rPr>
                        <a:t>10. Reducir el desempleo al 5% y la informalidad</a:t>
                      </a:r>
                      <a:endParaRPr lang="es-MX" sz="1000" b="0" i="0" u="none" strike="noStrike" dirty="0">
                        <a:solidFill>
                          <a:srgbClr val="000000"/>
                        </a:solidFill>
                        <a:effectLst/>
                        <a:latin typeface="Arial" panose="020B0604020202020204" pitchFamily="34" charset="0"/>
                      </a:endParaRPr>
                    </a:p>
                  </a:txBody>
                  <a:tcPr marL="3402" marR="3402" marT="34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PA" sz="1000" b="0" i="0" u="none" strike="noStrike" dirty="0">
                          <a:solidFill>
                            <a:srgbClr val="000000"/>
                          </a:solidFill>
                          <a:effectLst/>
                          <a:latin typeface="Arial" panose="020B0604020202020204" pitchFamily="34" charset="0"/>
                        </a:rPr>
                        <a:t>10. 10%</a:t>
                      </a:r>
                    </a:p>
                  </a:txBody>
                  <a:tcPr marL="3402" marR="3402" marT="34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PA" sz="1000" b="0" i="0" u="none" strike="noStrike" dirty="0">
                        <a:solidFill>
                          <a:srgbClr val="000000"/>
                        </a:solidFill>
                        <a:effectLst/>
                        <a:latin typeface="Arial" panose="020B0604020202020204" pitchFamily="34" charset="0"/>
                      </a:endParaRPr>
                    </a:p>
                  </a:txBody>
                  <a:tcPr marL="3402" marR="3402" marT="34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10. </a:t>
                      </a:r>
                      <a:r>
                        <a:rPr lang="es-PA" sz="1000" b="0" i="0" u="none" strike="noStrike" dirty="0" smtClean="0">
                          <a:solidFill>
                            <a:srgbClr val="000000"/>
                          </a:solidFill>
                          <a:effectLst/>
                          <a:latin typeface="Arial" panose="020B0604020202020204" pitchFamily="34" charset="0"/>
                        </a:rPr>
                        <a:t>15%,</a:t>
                      </a:r>
                      <a:r>
                        <a:rPr lang="es-PA" sz="1000" b="0" i="0" u="none" strike="noStrike" baseline="0" dirty="0" smtClean="0">
                          <a:solidFill>
                            <a:srgbClr val="000000"/>
                          </a:solidFill>
                          <a:effectLst/>
                          <a:latin typeface="Arial" panose="020B0604020202020204" pitchFamily="34" charset="0"/>
                        </a:rPr>
                        <a:t> 50% al IVM.</a:t>
                      </a:r>
                      <a:endParaRPr lang="es-PA" sz="1000" b="0" i="0" u="none" strike="noStrike" dirty="0">
                        <a:solidFill>
                          <a:srgbClr val="000000"/>
                        </a:solidFill>
                        <a:effectLst/>
                        <a:latin typeface="Arial" panose="020B0604020202020204" pitchFamily="34" charset="0"/>
                      </a:endParaRPr>
                    </a:p>
                  </a:txBody>
                  <a:tcPr marL="3402" marR="3402" marT="34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PA" sz="1000" b="0" i="0" u="none" strike="noStrike" dirty="0">
                        <a:solidFill>
                          <a:srgbClr val="000000"/>
                        </a:solidFill>
                        <a:effectLst/>
                        <a:latin typeface="Arial" panose="020B0604020202020204" pitchFamily="34" charset="0"/>
                      </a:endParaRPr>
                    </a:p>
                  </a:txBody>
                  <a:tcPr marL="3402" marR="3402" marT="34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MX" sz="1000" b="0" i="0" u="none" strike="noStrike" dirty="0">
                          <a:solidFill>
                            <a:srgbClr val="000000"/>
                          </a:solidFill>
                          <a:effectLst/>
                          <a:latin typeface="Arial" panose="020B0604020202020204" pitchFamily="34" charset="0"/>
                        </a:rPr>
                        <a:t>10. 10% </a:t>
                      </a:r>
                      <a:r>
                        <a:rPr lang="es-MX" sz="1000" b="0" i="0" u="none" strike="noStrike" dirty="0" smtClean="0">
                          <a:solidFill>
                            <a:srgbClr val="000000"/>
                          </a:solidFill>
                          <a:effectLst/>
                          <a:latin typeface="Arial" panose="020B0604020202020204" pitchFamily="34" charset="0"/>
                        </a:rPr>
                        <a:t>de la participación</a:t>
                      </a:r>
                      <a:r>
                        <a:rPr lang="es-MX" sz="1000" b="0" i="0" u="none" strike="noStrike" baseline="0" dirty="0" smtClean="0">
                          <a:solidFill>
                            <a:srgbClr val="000000"/>
                          </a:solidFill>
                          <a:effectLst/>
                          <a:latin typeface="Arial" panose="020B0604020202020204" pitchFamily="34" charset="0"/>
                        </a:rPr>
                        <a:t> de la participación del Estado en las empresas privatizadas.</a:t>
                      </a:r>
                      <a:endParaRPr lang="es-MX" sz="1000" b="0" i="0" u="none" strike="noStrike" dirty="0">
                        <a:solidFill>
                          <a:srgbClr val="000000"/>
                        </a:solidFill>
                        <a:effectLst/>
                        <a:latin typeface="Arial" panose="020B0604020202020204" pitchFamily="34" charset="0"/>
                      </a:endParaRPr>
                    </a:p>
                  </a:txBody>
                  <a:tcPr marL="3402" marR="3402" marT="34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330008">
                <a:tc>
                  <a:txBody>
                    <a:bodyPr/>
                    <a:lstStyle/>
                    <a:p>
                      <a:pPr algn="l" fontAlgn="ctr"/>
                      <a:r>
                        <a:rPr lang="es-PA" sz="1000" b="0" i="0" u="none" strike="noStrike" dirty="0">
                          <a:solidFill>
                            <a:srgbClr val="000000"/>
                          </a:solidFill>
                          <a:effectLst/>
                          <a:latin typeface="Arial" panose="020B0604020202020204" pitchFamily="34" charset="0"/>
                        </a:rPr>
                        <a:t>11. AMOACSS</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s-PA" sz="1000" b="0" i="0" u="none" strike="noStrike" dirty="0">
                          <a:solidFill>
                            <a:srgbClr val="000000"/>
                          </a:solidFill>
                          <a:effectLst/>
                          <a:latin typeface="Arial" panose="020B0604020202020204" pitchFamily="34" charset="0"/>
                        </a:rPr>
                        <a:t>11. 6.0%</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s-MX" sz="1000" b="0" i="0" u="none" strike="noStrike" dirty="0">
                          <a:solidFill>
                            <a:srgbClr val="000000"/>
                          </a:solidFill>
                          <a:effectLst/>
                          <a:latin typeface="Arial" panose="020B0604020202020204" pitchFamily="34" charset="0"/>
                        </a:rPr>
                        <a:t>11. </a:t>
                      </a:r>
                      <a:r>
                        <a:rPr lang="es-MX" sz="1000" b="0" i="0" u="none" strike="noStrike" dirty="0" smtClean="0">
                          <a:solidFill>
                            <a:srgbClr val="000000"/>
                          </a:solidFill>
                          <a:effectLst/>
                          <a:latin typeface="Arial" panose="020B0604020202020204" pitchFamily="34" charset="0"/>
                        </a:rPr>
                        <a:t>10% de las utilidades.</a:t>
                      </a:r>
                      <a:endParaRPr lang="es-MX"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s-PA" sz="1000" b="0" i="0" u="none" strike="noStrike" dirty="0">
                          <a:solidFill>
                            <a:srgbClr val="000000"/>
                          </a:solidFill>
                          <a:effectLst/>
                          <a:latin typeface="Arial" panose="020B0604020202020204" pitchFamily="34" charset="0"/>
                        </a:rPr>
                        <a:t>11. 4.25% </a:t>
                      </a:r>
                      <a:r>
                        <a:rPr lang="es-PA" sz="1000" b="0" i="0" u="none" strike="noStrike" dirty="0" smtClean="0">
                          <a:solidFill>
                            <a:srgbClr val="000000"/>
                          </a:solidFill>
                          <a:effectLst/>
                          <a:latin typeface="Arial" panose="020B0604020202020204" pitchFamily="34" charset="0"/>
                        </a:rPr>
                        <a:t>del salario.</a:t>
                      </a: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s-PA" sz="1000" b="0" i="0" u="none" strike="noStrike" dirty="0">
                          <a:solidFill>
                            <a:srgbClr val="000000"/>
                          </a:solidFill>
                          <a:effectLst/>
                          <a:latin typeface="Arial" panose="020B0604020202020204" pitchFamily="34" charset="0"/>
                        </a:rPr>
                        <a:t>11. </a:t>
                      </a:r>
                      <a:r>
                        <a:rPr lang="es-PA" sz="1000" b="0" i="0" u="none" strike="noStrike" dirty="0" smtClean="0">
                          <a:solidFill>
                            <a:srgbClr val="000000"/>
                          </a:solidFill>
                          <a:effectLst/>
                          <a:latin typeface="Arial" panose="020B0604020202020204" pitchFamily="34" charset="0"/>
                        </a:rPr>
                        <a:t>15%, 10% para IVM Y 5% para EYM.</a:t>
                      </a: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endParaRPr lang="es-MX"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s-PA" sz="1000" b="0" i="0" u="none" strike="noStrike" dirty="0">
                          <a:solidFill>
                            <a:srgbClr val="000000"/>
                          </a:solidFill>
                          <a:effectLst/>
                          <a:latin typeface="Arial" panose="020B0604020202020204" pitchFamily="34" charset="0"/>
                        </a:rPr>
                        <a:t>11. </a:t>
                      </a:r>
                      <a:r>
                        <a:rPr lang="es-PA" sz="1000" b="0" i="0" u="none" strike="noStrike" dirty="0" smtClean="0">
                          <a:solidFill>
                            <a:srgbClr val="000000"/>
                          </a:solidFill>
                          <a:effectLst/>
                          <a:latin typeface="Arial" panose="020B0604020202020204" pitchFamily="34" charset="0"/>
                        </a:rPr>
                        <a:t>15%,</a:t>
                      </a:r>
                      <a:r>
                        <a:rPr lang="es-PA" sz="1000" b="0" i="0" u="none" strike="noStrike" baseline="0" dirty="0" smtClean="0">
                          <a:solidFill>
                            <a:srgbClr val="000000"/>
                          </a:solidFill>
                          <a:effectLst/>
                          <a:latin typeface="Arial" panose="020B0604020202020204" pitchFamily="34" charset="0"/>
                        </a:rPr>
                        <a:t> 50% al IVM.</a:t>
                      </a: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endParaRPr lang="es-MX"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10011"/>
                  </a:ext>
                </a:extLst>
              </a:tr>
              <a:tr h="408257">
                <a:tc>
                  <a:txBody>
                    <a:bodyPr/>
                    <a:lstStyle/>
                    <a:p>
                      <a:pPr algn="l" rtl="0" fontAlgn="ctr"/>
                      <a:r>
                        <a:rPr lang="es-MX" sz="1000" b="0" i="0" u="none" strike="noStrike" dirty="0">
                          <a:solidFill>
                            <a:srgbClr val="000000"/>
                          </a:solidFill>
                          <a:effectLst/>
                          <a:latin typeface="Arial" panose="020B0604020202020204" pitchFamily="34" charset="0"/>
                        </a:rPr>
                        <a:t>12. CONFEDERACION NACIONAL DE JUBILADOS Y PENSIONADOS</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s-PA" sz="1000" b="0" i="0" u="none" strike="noStrike" dirty="0">
                          <a:solidFill>
                            <a:srgbClr val="000000"/>
                          </a:solidFill>
                          <a:effectLst/>
                          <a:latin typeface="Arial" panose="020B0604020202020204" pitchFamily="34" charset="0"/>
                        </a:rPr>
                        <a:t>12.  5%.</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s-MX" sz="1000" b="0" i="0" u="none" strike="noStrike" dirty="0">
                          <a:solidFill>
                            <a:srgbClr val="000000"/>
                          </a:solidFill>
                          <a:effectLst/>
                          <a:latin typeface="Arial" panose="020B0604020202020204" pitchFamily="34" charset="0"/>
                        </a:rPr>
                        <a:t>12.  5% de sus ingresos anuales</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s-PA" sz="1000" b="0" i="0" u="none" strike="noStrike" dirty="0">
                          <a:solidFill>
                            <a:srgbClr val="000000"/>
                          </a:solidFill>
                          <a:effectLst/>
                          <a:latin typeface="Arial" panose="020B0604020202020204" pitchFamily="34" charset="0"/>
                        </a:rPr>
                        <a:t>12.  10%</a:t>
                      </a: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s-PA" sz="1000" b="0" i="0" u="none" strike="noStrike" dirty="0">
                          <a:solidFill>
                            <a:srgbClr val="000000"/>
                          </a:solidFill>
                          <a:effectLst/>
                          <a:latin typeface="Arial" panose="020B0604020202020204" pitchFamily="34" charset="0"/>
                        </a:rPr>
                        <a:t>12. </a:t>
                      </a:r>
                      <a:r>
                        <a:rPr lang="es-PA" sz="1000" b="0" i="0" u="none" strike="noStrike" dirty="0" smtClean="0">
                          <a:solidFill>
                            <a:srgbClr val="000000"/>
                          </a:solidFill>
                          <a:effectLst/>
                          <a:latin typeface="Arial" panose="020B0604020202020204" pitchFamily="34" charset="0"/>
                        </a:rPr>
                        <a:t>Préstamos a intereses blandos</a:t>
                      </a: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endParaRPr lang="es-PA" sz="1000" b="0" i="0" u="none" strike="noStrike" dirty="0">
                        <a:solidFill>
                          <a:srgbClr val="000000"/>
                        </a:solidFill>
                        <a:effectLst/>
                        <a:latin typeface="Arial" panose="020B0604020202020204" pitchFamily="34" charset="0"/>
                      </a:endParaRPr>
                    </a:p>
                  </a:txBody>
                  <a:tcPr marL="3402" marR="3402" marT="34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10012"/>
                  </a:ext>
                </a:extLst>
              </a:tr>
            </a:tbl>
          </a:graphicData>
        </a:graphic>
      </p:graphicFrame>
    </p:spTree>
    <p:extLst>
      <p:ext uri="{BB962C8B-B14F-4D97-AF65-F5344CB8AC3E}">
        <p14:creationId xmlns:p14="http://schemas.microsoft.com/office/powerpoint/2010/main" val="34628793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00072450"/>
              </p:ext>
            </p:extLst>
          </p:nvPr>
        </p:nvGraphicFramePr>
        <p:xfrm>
          <a:off x="0" y="255102"/>
          <a:ext cx="12191998" cy="6610158"/>
        </p:xfrm>
        <a:graphic>
          <a:graphicData uri="http://schemas.openxmlformats.org/drawingml/2006/table">
            <a:tbl>
              <a:tblPr/>
              <a:tblGrid>
                <a:gridCol w="1931594"/>
                <a:gridCol w="1174769"/>
                <a:gridCol w="1174769"/>
                <a:gridCol w="1174769"/>
                <a:gridCol w="1174769"/>
                <a:gridCol w="1174769"/>
                <a:gridCol w="1566360"/>
                <a:gridCol w="1524941"/>
                <a:gridCol w="1295258"/>
              </a:tblGrid>
              <a:tr h="600184">
                <a:tc>
                  <a:txBody>
                    <a:bodyPr/>
                    <a:lstStyle/>
                    <a:p>
                      <a:pPr algn="ctr" rtl="0" fontAlgn="ctr"/>
                      <a:r>
                        <a:rPr lang="es-PA" sz="1200" b="1" i="0" u="none" strike="noStrike" dirty="0">
                          <a:solidFill>
                            <a:srgbClr val="FFFFFF"/>
                          </a:solidFill>
                          <a:effectLst/>
                          <a:latin typeface="Arial" panose="020B0604020202020204" pitchFamily="34" charset="0"/>
                        </a:rPr>
                        <a:t>ORGANISMO</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MX" sz="1200" b="0" i="0" u="none" strike="noStrike" dirty="0">
                          <a:solidFill>
                            <a:srgbClr val="FFFFFF"/>
                          </a:solidFill>
                          <a:effectLst/>
                          <a:latin typeface="Arial" panose="020B0604020202020204" pitchFamily="34" charset="0"/>
                        </a:rPr>
                        <a:t>APORTES DE 120 A LOS 65</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MX" sz="1200" b="0" i="0" u="none" strike="noStrike" dirty="0">
                          <a:solidFill>
                            <a:srgbClr val="FFFFFF"/>
                          </a:solidFill>
                          <a:effectLst/>
                          <a:latin typeface="Arial" panose="020B0604020202020204" pitchFamily="34" charset="0"/>
                        </a:rPr>
                        <a:t>FONDOS DEL ANGEL GUARDIAN Y RED DE OPORTUNIDADES</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MX" sz="1200" b="0" i="0" u="none" strike="noStrike" dirty="0">
                          <a:solidFill>
                            <a:srgbClr val="FFFFFF"/>
                          </a:solidFill>
                          <a:effectLst/>
                          <a:latin typeface="Arial" panose="020B0604020202020204" pitchFamily="34" charset="0"/>
                        </a:rPr>
                        <a:t>CONCESIONES DEL ESTADO (FERROCARRIL, PUERTOS, ENERGIA)</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MX" sz="1200" b="0" i="0" u="none" strike="noStrike" dirty="0">
                          <a:solidFill>
                            <a:srgbClr val="FFFFFF"/>
                          </a:solidFill>
                          <a:effectLst/>
                          <a:latin typeface="Arial" panose="020B0604020202020204" pitchFamily="34" charset="0"/>
                        </a:rPr>
                        <a:t>LOTERIA  Y JUEGOS DE AZAR (apuestas netas)</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MX" sz="1200" b="0" i="0" u="none" strike="noStrike" dirty="0">
                          <a:solidFill>
                            <a:srgbClr val="FFFFFF"/>
                          </a:solidFill>
                          <a:effectLst/>
                          <a:latin typeface="Arial" panose="020B0604020202020204" pitchFamily="34" charset="0"/>
                        </a:rPr>
                        <a:t>IMPUESTO DE CIGARRILLO Y ALCOHOL</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PA" sz="1200" b="0" i="0" u="none" strike="noStrike" dirty="0">
                          <a:solidFill>
                            <a:srgbClr val="FFFFFF"/>
                          </a:solidFill>
                          <a:effectLst/>
                          <a:latin typeface="Arial" panose="020B0604020202020204" pitchFamily="34" charset="0"/>
                        </a:rPr>
                        <a:t>SUBSIDIO DEL ARROZ</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PA" sz="1200" b="0" i="0" u="none" strike="noStrike" dirty="0">
                          <a:solidFill>
                            <a:srgbClr val="FFFFFF"/>
                          </a:solidFill>
                          <a:effectLst/>
                          <a:latin typeface="Arial" panose="020B0604020202020204" pitchFamily="34" charset="0"/>
                        </a:rPr>
                        <a:t>ESTRATEGIAS DE INVERSION</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PA" sz="1200" b="0" i="0" u="none" strike="noStrike" dirty="0">
                          <a:solidFill>
                            <a:srgbClr val="FFFFFF"/>
                          </a:solidFill>
                          <a:effectLst/>
                          <a:latin typeface="Arial" panose="020B0604020202020204" pitchFamily="34" charset="0"/>
                        </a:rPr>
                        <a:t>BONO A LOS PENSIONADOS</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r>
              <a:tr h="525161">
                <a:tc>
                  <a:txBody>
                    <a:bodyPr/>
                    <a:lstStyle/>
                    <a:p>
                      <a:pPr algn="l" rtl="0" fontAlgn="ctr"/>
                      <a:r>
                        <a:rPr lang="es-PA" sz="1000" b="0" i="0" u="none" strike="noStrike" dirty="0">
                          <a:solidFill>
                            <a:srgbClr val="000000"/>
                          </a:solidFill>
                          <a:effectLst/>
                          <a:latin typeface="Arial" panose="020B0604020202020204" pitchFamily="34" charset="0"/>
                        </a:rPr>
                        <a:t>1. CONATO.</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1.Modificar marcos legales para permitir inversiones directas en grandes proyectos públicos que promuevan el desarrollo sostenible.</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0184">
                <a:tc>
                  <a:txBody>
                    <a:bodyPr/>
                    <a:lstStyle/>
                    <a:p>
                      <a:pPr algn="l" rtl="0" fontAlgn="ctr"/>
                      <a:r>
                        <a:rPr lang="es-PA" sz="1000" b="0" i="0" u="none" strike="noStrike" dirty="0">
                          <a:solidFill>
                            <a:srgbClr val="000000"/>
                          </a:solidFill>
                          <a:effectLst/>
                          <a:latin typeface="Arial" panose="020B0604020202020204" pitchFamily="34" charset="0"/>
                        </a:rPr>
                        <a:t>2. CONEP – CAMARA DE COMERCIO.</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2.Inversiones diversificadas gestionadas por entidades públicas y privadas. Fomentar competencia entre administradores para mejorar eficiencia.</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5300">
                <a:tc>
                  <a:txBody>
                    <a:bodyPr/>
                    <a:lstStyle/>
                    <a:p>
                      <a:pPr algn="l" rtl="0" fontAlgn="ctr"/>
                      <a:r>
                        <a:rPr lang="es-MX" sz="1000" b="0" i="0" u="none" strike="noStrike" dirty="0">
                          <a:solidFill>
                            <a:srgbClr val="000000"/>
                          </a:solidFill>
                          <a:effectLst/>
                          <a:latin typeface="Arial" panose="020B0604020202020204" pitchFamily="34" charset="0"/>
                        </a:rPr>
                        <a:t>3. COLEGIO MEDICO DE PANAMA / ASOCIACION MEDICA NACIONAL.</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3.No definieron el porcentaje de la concesión que el Estado otorgue.</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3.No definen el monto a destinar.</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3.Un impuesto más al IVM y Salud.</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3.Aporte del ahorro por la eliminación de los subsidios.</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3.Asegurar sostenibilidad financiera aumentando contribuyentes. Regular y ejercer de manera responsable las inversiones de la CSS en Megaproyectos, Bonos y otra actividades con riesgo bajo.</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5161">
                <a:tc>
                  <a:txBody>
                    <a:bodyPr/>
                    <a:lstStyle/>
                    <a:p>
                      <a:pPr algn="l" rtl="0" fontAlgn="ctr"/>
                      <a:r>
                        <a:rPr lang="es-PA" sz="1000" b="0" i="0" u="none" strike="noStrike" dirty="0">
                          <a:solidFill>
                            <a:srgbClr val="000000"/>
                          </a:solidFill>
                          <a:effectLst/>
                          <a:latin typeface="Arial" panose="020B0604020202020204" pitchFamily="34" charset="0"/>
                        </a:rPr>
                        <a:t>4. COLEGIO NACIONAL DE FARMACEUTICOS.</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4.Aportes extraordinarios de las grandes empresas que tienen concesiones del Estado</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50231">
                <a:tc>
                  <a:txBody>
                    <a:bodyPr/>
                    <a:lstStyle/>
                    <a:p>
                      <a:pPr algn="l" rtl="0" fontAlgn="ctr"/>
                      <a:r>
                        <a:rPr lang="es-PA" sz="1000" b="0" i="0" u="none" strike="noStrike" dirty="0">
                          <a:solidFill>
                            <a:srgbClr val="000000"/>
                          </a:solidFill>
                          <a:effectLst/>
                          <a:latin typeface="Arial" panose="020B0604020202020204" pitchFamily="34" charset="0"/>
                        </a:rPr>
                        <a:t>5. COMENENAL.</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s-MX" sz="1000" b="0" i="0" u="none" strike="noStrike" dirty="0">
                          <a:solidFill>
                            <a:srgbClr val="000000"/>
                          </a:solidFill>
                          <a:effectLst/>
                          <a:latin typeface="Arial" panose="020B0604020202020204" pitchFamily="34" charset="0"/>
                        </a:rPr>
                        <a:t>5. </a:t>
                      </a:r>
                      <a:r>
                        <a:rPr lang="es-MX" sz="1000" b="0" i="0" u="none" strike="noStrike" dirty="0" smtClean="0">
                          <a:solidFill>
                            <a:srgbClr val="000000"/>
                          </a:solidFill>
                          <a:effectLst/>
                          <a:latin typeface="Arial" panose="020B0604020202020204" pitchFamily="34" charset="0"/>
                        </a:rPr>
                        <a:t>Cobrar un porcentaje</a:t>
                      </a:r>
                      <a:r>
                        <a:rPr lang="es-MX" sz="1000" b="0" i="0" u="none" strike="noStrike" baseline="0" dirty="0" smtClean="0">
                          <a:solidFill>
                            <a:srgbClr val="000000"/>
                          </a:solidFill>
                          <a:effectLst/>
                          <a:latin typeface="Arial" panose="020B0604020202020204" pitchFamily="34" charset="0"/>
                        </a:rPr>
                        <a:t> de las concesiones</a:t>
                      </a:r>
                      <a:endParaRPr lang="es-MX" sz="1000" b="0" i="0" u="none" strike="noStrike" dirty="0">
                        <a:solidFill>
                          <a:srgbClr val="000000"/>
                        </a:solidFill>
                        <a:effectLst/>
                        <a:latin typeface="Arial" panose="020B0604020202020204" pitchFamily="34" charset="0"/>
                      </a:endParaRP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s-MX" sz="1000" b="0" i="0" u="none" strike="noStrike" dirty="0">
                          <a:solidFill>
                            <a:srgbClr val="000000"/>
                          </a:solidFill>
                          <a:effectLst/>
                          <a:latin typeface="Arial" panose="020B0604020202020204" pitchFamily="34" charset="0"/>
                        </a:rPr>
                        <a:t>5.Diversificar inversiones. Permitir invertir un porcentaje de los fondos de IVM en los proyectos del Estado y crear inversiones productivas de ingresos de </a:t>
                      </a:r>
                      <a:r>
                        <a:rPr lang="es-MX" sz="1000" b="0" i="0" u="none" strike="noStrike" dirty="0" smtClean="0">
                          <a:solidFill>
                            <a:srgbClr val="000000"/>
                          </a:solidFill>
                          <a:effectLst/>
                          <a:latin typeface="Arial" panose="020B0604020202020204" pitchFamily="34" charset="0"/>
                        </a:rPr>
                        <a:t>energía </a:t>
                      </a:r>
                      <a:r>
                        <a:rPr lang="es-MX" sz="1000" b="0" i="0" u="none" strike="noStrike" dirty="0">
                          <a:solidFill>
                            <a:srgbClr val="000000"/>
                          </a:solidFill>
                          <a:effectLst/>
                          <a:latin typeface="Arial" panose="020B0604020202020204" pitchFamily="34" charset="0"/>
                        </a:rPr>
                        <a:t>renovable.</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413" marR="4413" marT="4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6390420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370722875"/>
              </p:ext>
            </p:extLst>
          </p:nvPr>
        </p:nvGraphicFramePr>
        <p:xfrm>
          <a:off x="82059" y="339967"/>
          <a:ext cx="12004432" cy="5576820"/>
        </p:xfrm>
        <a:graphic>
          <a:graphicData uri="http://schemas.openxmlformats.org/drawingml/2006/table">
            <a:tbl>
              <a:tblPr/>
              <a:tblGrid>
                <a:gridCol w="1901877"/>
                <a:gridCol w="1156696"/>
                <a:gridCol w="1156696"/>
                <a:gridCol w="1156696"/>
                <a:gridCol w="1156696"/>
                <a:gridCol w="1156696"/>
                <a:gridCol w="1542262"/>
                <a:gridCol w="1501481"/>
                <a:gridCol w="1275332"/>
              </a:tblGrid>
              <a:tr h="639764">
                <a:tc>
                  <a:txBody>
                    <a:bodyPr/>
                    <a:lstStyle/>
                    <a:p>
                      <a:pPr algn="ctr" rtl="0" fontAlgn="ctr"/>
                      <a:r>
                        <a:rPr lang="es-PA" sz="1000" b="1" i="0" u="none" strike="noStrike" dirty="0">
                          <a:solidFill>
                            <a:srgbClr val="FFFFFF"/>
                          </a:solidFill>
                          <a:effectLst/>
                          <a:latin typeface="Arial" panose="020B0604020202020204" pitchFamily="34" charset="0"/>
                        </a:rPr>
                        <a:t>ORGANISMO</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MX" sz="1000" b="0" i="0" u="none" strike="noStrike" dirty="0">
                          <a:solidFill>
                            <a:srgbClr val="FFFFFF"/>
                          </a:solidFill>
                          <a:effectLst/>
                          <a:latin typeface="Arial" panose="020B0604020202020204" pitchFamily="34" charset="0"/>
                        </a:rPr>
                        <a:t>APORTES DE 120 A LOS 65</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MX" sz="1000" b="0" i="0" u="none" strike="noStrike" dirty="0">
                          <a:solidFill>
                            <a:srgbClr val="FFFFFF"/>
                          </a:solidFill>
                          <a:effectLst/>
                          <a:latin typeface="Arial" panose="020B0604020202020204" pitchFamily="34" charset="0"/>
                        </a:rPr>
                        <a:t>FONDOS DEL ANGEL GUARDIAN Y RED DE OPORTUNIDADES</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MX" sz="1000" b="0" i="0" u="none" strike="noStrike" dirty="0">
                          <a:solidFill>
                            <a:srgbClr val="FFFFFF"/>
                          </a:solidFill>
                          <a:effectLst/>
                          <a:latin typeface="Arial" panose="020B0604020202020204" pitchFamily="34" charset="0"/>
                        </a:rPr>
                        <a:t>CONCESIONES DEL ESTADO (FERROCARRIL, PUERTOS, ENERGIA)</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MX" sz="1000" b="0" i="0" u="none" strike="noStrike" dirty="0">
                          <a:solidFill>
                            <a:srgbClr val="FFFFFF"/>
                          </a:solidFill>
                          <a:effectLst/>
                          <a:latin typeface="Arial" panose="020B0604020202020204" pitchFamily="34" charset="0"/>
                        </a:rPr>
                        <a:t>LOTERIA  Y JUEGOS DE AZAR (apuestas netas)</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MX" sz="1000" b="0" i="0" u="none" strike="noStrike" dirty="0">
                          <a:solidFill>
                            <a:srgbClr val="FFFFFF"/>
                          </a:solidFill>
                          <a:effectLst/>
                          <a:latin typeface="Arial" panose="020B0604020202020204" pitchFamily="34" charset="0"/>
                        </a:rPr>
                        <a:t>IMPUESTO DE CIGARRILLO Y ALCOHOL</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PA" sz="1000" b="0" i="0" u="none" strike="noStrike" dirty="0">
                          <a:solidFill>
                            <a:srgbClr val="FFFFFF"/>
                          </a:solidFill>
                          <a:effectLst/>
                          <a:latin typeface="Arial" panose="020B0604020202020204" pitchFamily="34" charset="0"/>
                        </a:rPr>
                        <a:t>SUBSIDIO DEL ARROZ</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PA" sz="1000" b="0" i="0" u="none" strike="noStrike" dirty="0">
                          <a:solidFill>
                            <a:srgbClr val="FFFFFF"/>
                          </a:solidFill>
                          <a:effectLst/>
                          <a:latin typeface="Arial" panose="020B0604020202020204" pitchFamily="34" charset="0"/>
                        </a:rPr>
                        <a:t>ESTRATEGIAS DE INVERSION</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PA" sz="1000" b="0" i="0" u="none" strike="noStrike" dirty="0">
                          <a:solidFill>
                            <a:srgbClr val="FFFFFF"/>
                          </a:solidFill>
                          <a:effectLst/>
                          <a:latin typeface="Arial" panose="020B0604020202020204" pitchFamily="34" charset="0"/>
                        </a:rPr>
                        <a:t>BONO A LOS PENSIONADOS</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r>
              <a:tr h="399853">
                <a:tc>
                  <a:txBody>
                    <a:bodyPr/>
                    <a:lstStyle/>
                    <a:p>
                      <a:pPr algn="l" rtl="0" fontAlgn="ctr"/>
                      <a:r>
                        <a:rPr lang="es-PA" sz="1000" b="0" i="0" u="none" strike="noStrike" dirty="0">
                          <a:solidFill>
                            <a:srgbClr val="000000"/>
                          </a:solidFill>
                          <a:effectLst/>
                          <a:latin typeface="Arial" panose="020B0604020202020204" pitchFamily="34" charset="0"/>
                        </a:rPr>
                        <a:t>6. ANDEOP.</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6.Ampliar los fondos mediante la aplicación de impuestos</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6.Ampliar el impuestos de licor.</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6.Diversificar ingresos de la CSS mediante inversiones estratégicas.</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9853">
                <a:tc>
                  <a:txBody>
                    <a:bodyPr/>
                    <a:lstStyle/>
                    <a:p>
                      <a:pPr algn="l" rtl="0" fontAlgn="ctr"/>
                      <a:r>
                        <a:rPr lang="es-PA" sz="1000" b="0" i="0" u="none" strike="noStrike" dirty="0">
                          <a:solidFill>
                            <a:srgbClr val="000000"/>
                          </a:solidFill>
                          <a:effectLst/>
                          <a:latin typeface="Arial" panose="020B0604020202020204" pitchFamily="34" charset="0"/>
                        </a:rPr>
                        <a:t>7. UNECEP - FAM – UNEP.</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7. 10% de las apuestas netas B/.35 millones</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7.Proteger inversiones contra pérdidas mediante contratos con protección de capital.</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9794">
                <a:tc>
                  <a:txBody>
                    <a:bodyPr/>
                    <a:lstStyle/>
                    <a:p>
                      <a:pPr algn="l" rtl="0" fontAlgn="ctr"/>
                      <a:r>
                        <a:rPr lang="es-MX" sz="1000" b="0" i="0" u="none" strike="noStrike" dirty="0">
                          <a:solidFill>
                            <a:srgbClr val="000000"/>
                          </a:solidFill>
                          <a:effectLst/>
                          <a:latin typeface="Arial" panose="020B0604020202020204" pitchFamily="34" charset="0"/>
                        </a:rPr>
                        <a:t>8. ASOCIACION NACIONAL DE ENFERMERAS.</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8.Modificar marcos legales para permitir inversiones directas en grandes proyectos públicos que promuevan el desarrollo sostenible.</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4083">
                <a:tc>
                  <a:txBody>
                    <a:bodyPr/>
                    <a:lstStyle/>
                    <a:p>
                      <a:pPr algn="l" rtl="0" fontAlgn="ctr"/>
                      <a:r>
                        <a:rPr lang="es-PA" sz="1000" b="0" i="0" u="none" strike="noStrike" dirty="0">
                          <a:solidFill>
                            <a:srgbClr val="000000"/>
                          </a:solidFill>
                          <a:effectLst/>
                          <a:latin typeface="Arial" panose="020B0604020202020204" pitchFamily="34" charset="0"/>
                        </a:rPr>
                        <a:t>9.FENAECCD</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3906">
                <a:tc>
                  <a:txBody>
                    <a:bodyPr/>
                    <a:lstStyle/>
                    <a:p>
                      <a:pPr algn="l" rtl="0" fontAlgn="ctr"/>
                      <a:r>
                        <a:rPr lang="es-PA" sz="1000" b="0" i="0" u="none" strike="noStrike" dirty="0">
                          <a:solidFill>
                            <a:srgbClr val="000000"/>
                          </a:solidFill>
                          <a:effectLst/>
                          <a:latin typeface="Arial" panose="020B0604020202020204" pitchFamily="34" charset="0"/>
                        </a:rPr>
                        <a:t>10. CONUSI</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PA" sz="1000" b="0" i="0" u="none" strike="noStrike" dirty="0">
                          <a:solidFill>
                            <a:srgbClr val="000000"/>
                          </a:solidFill>
                          <a:effectLst/>
                          <a:latin typeface="Arial" panose="020B0604020202020204" pitchFamily="34" charset="0"/>
                        </a:rPr>
                        <a:t> </a:t>
                      </a:r>
                    </a:p>
                  </a:txBody>
                  <a:tcPr marL="4704" marR="4704" marT="47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PA" sz="1000" b="0" i="0" u="none" strike="noStrike" dirty="0">
                          <a:solidFill>
                            <a:srgbClr val="000000"/>
                          </a:solidFill>
                          <a:effectLst/>
                          <a:latin typeface="Arial" panose="020B0604020202020204" pitchFamily="34" charset="0"/>
                        </a:rPr>
                        <a:t> </a:t>
                      </a:r>
                    </a:p>
                  </a:txBody>
                  <a:tcPr marL="4704" marR="4704" marT="47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PA" sz="1000" b="0" i="0" u="none" strike="noStrike" dirty="0">
                          <a:solidFill>
                            <a:srgbClr val="000000"/>
                          </a:solidFill>
                          <a:effectLst/>
                          <a:latin typeface="Arial" panose="020B0604020202020204" pitchFamily="34" charset="0"/>
                        </a:rPr>
                        <a:t> </a:t>
                      </a:r>
                    </a:p>
                  </a:txBody>
                  <a:tcPr marL="4704" marR="4704" marT="47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PA" sz="1000" b="0" i="0" u="none" strike="noStrike" dirty="0">
                          <a:solidFill>
                            <a:srgbClr val="000000"/>
                          </a:solidFill>
                          <a:effectLst/>
                          <a:latin typeface="Arial" panose="020B0604020202020204" pitchFamily="34" charset="0"/>
                        </a:rPr>
                        <a:t> </a:t>
                      </a:r>
                    </a:p>
                  </a:txBody>
                  <a:tcPr marL="4704" marR="4704" marT="47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PA" sz="1000" b="0" i="0" u="none" strike="noStrike" dirty="0">
                          <a:solidFill>
                            <a:srgbClr val="000000"/>
                          </a:solidFill>
                          <a:effectLst/>
                          <a:latin typeface="Arial" panose="020B0604020202020204" pitchFamily="34" charset="0"/>
                        </a:rPr>
                        <a:t> </a:t>
                      </a:r>
                    </a:p>
                  </a:txBody>
                  <a:tcPr marL="4704" marR="4704" marT="47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PA" sz="1000" b="0" i="0" u="none" strike="noStrike" dirty="0">
                          <a:solidFill>
                            <a:srgbClr val="000000"/>
                          </a:solidFill>
                          <a:effectLst/>
                          <a:latin typeface="Arial" panose="020B0604020202020204" pitchFamily="34" charset="0"/>
                        </a:rPr>
                        <a:t> </a:t>
                      </a:r>
                    </a:p>
                  </a:txBody>
                  <a:tcPr marL="4704" marR="4704" marT="47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MX" sz="1000" b="0" i="0" u="none" strike="noStrike" dirty="0">
                          <a:solidFill>
                            <a:srgbClr val="000000"/>
                          </a:solidFill>
                          <a:effectLst/>
                          <a:latin typeface="Arial" panose="020B0604020202020204" pitchFamily="34" charset="0"/>
                        </a:rPr>
                        <a:t>10.Eliminar inversiones especulativas y de alto riego. Promover inversiones productivas</a:t>
                      </a:r>
                    </a:p>
                  </a:txBody>
                  <a:tcPr marL="4704" marR="4704" marT="47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24292">
                <a:tc>
                  <a:txBody>
                    <a:bodyPr/>
                    <a:lstStyle/>
                    <a:p>
                      <a:pPr algn="l" rtl="0" fontAlgn="ctr"/>
                      <a:r>
                        <a:rPr lang="es-PA" sz="1000" b="0" i="0" u="none" strike="noStrike" dirty="0">
                          <a:solidFill>
                            <a:srgbClr val="000000"/>
                          </a:solidFill>
                          <a:effectLst/>
                          <a:latin typeface="Arial" panose="020B0604020202020204" pitchFamily="34" charset="0"/>
                        </a:rPr>
                        <a:t>11. AMOACSS</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s-MX" sz="1000" b="0" i="0" u="none" strike="noStrike" dirty="0">
                          <a:solidFill>
                            <a:srgbClr val="000000"/>
                          </a:solidFill>
                          <a:effectLst/>
                          <a:latin typeface="Arial" panose="020B0604020202020204" pitchFamily="34" charset="0"/>
                        </a:rPr>
                        <a:t>11.No esta de acuerdo en este aporte forme parte de la seguridad social..</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11.Utilidades de los ferrocarriles y puertos al 10%</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11. B/.35 millones.</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11.Promover inversiones productivas a largo plazo. Se cambie la cartera de inversiones con similitud a la Ley del PRAA.</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9794">
                <a:tc>
                  <a:txBody>
                    <a:bodyPr/>
                    <a:lstStyle/>
                    <a:p>
                      <a:pPr algn="l" rtl="0" fontAlgn="ctr"/>
                      <a:r>
                        <a:rPr lang="es-MX" sz="1000" b="0" i="0" u="none" strike="noStrike" dirty="0">
                          <a:solidFill>
                            <a:srgbClr val="000000"/>
                          </a:solidFill>
                          <a:effectLst/>
                          <a:latin typeface="Arial" panose="020B0604020202020204" pitchFamily="34" charset="0"/>
                        </a:rPr>
                        <a:t>12. CONFEDERACION NACIONAL DE JUBILADOS Y PENSIONADOS</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s-MX" sz="1000" b="0" i="0" u="none" strike="noStrike" dirty="0">
                          <a:solidFill>
                            <a:srgbClr val="000000"/>
                          </a:solidFill>
                          <a:effectLst/>
                          <a:latin typeface="Arial" panose="020B0604020202020204" pitchFamily="34" charset="0"/>
                        </a:rPr>
                        <a:t>12. Dos sorteos solidarios cada año</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PA" sz="1000" b="0" i="0" u="none" strike="noStrike" dirty="0">
                          <a:solidFill>
                            <a:srgbClr val="000000"/>
                          </a:solidFill>
                          <a:effectLst/>
                          <a:latin typeface="Arial" panose="020B0604020202020204" pitchFamily="34" charset="0"/>
                        </a:rPr>
                        <a:t> </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s-MX" sz="1000" b="0" i="0" u="none" strike="noStrike" dirty="0">
                          <a:solidFill>
                            <a:srgbClr val="000000"/>
                          </a:solidFill>
                          <a:effectLst/>
                          <a:latin typeface="Arial" panose="020B0604020202020204" pitchFamily="34" charset="0"/>
                        </a:rPr>
                        <a:t>12. Traslado de 80 millones para pagar los tres bonos dorados aprobados en Asamblea Legislativa.</a:t>
                      </a:r>
                    </a:p>
                  </a:txBody>
                  <a:tcPr marL="4704" marR="4704" marT="4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175201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997211937"/>
              </p:ext>
            </p:extLst>
          </p:nvPr>
        </p:nvGraphicFramePr>
        <p:xfrm>
          <a:off x="175845" y="149225"/>
          <a:ext cx="11910645" cy="6455777"/>
        </p:xfrm>
        <a:graphic>
          <a:graphicData uri="http://schemas.openxmlformats.org/drawingml/2006/table">
            <a:tbl>
              <a:tblPr/>
              <a:tblGrid>
                <a:gridCol w="1982530"/>
                <a:gridCol w="927500"/>
                <a:gridCol w="1236666"/>
                <a:gridCol w="1391249"/>
                <a:gridCol w="1375792"/>
                <a:gridCol w="1286907"/>
                <a:gridCol w="1329417"/>
                <a:gridCol w="2380584"/>
              </a:tblGrid>
              <a:tr h="575104">
                <a:tc>
                  <a:txBody>
                    <a:bodyPr/>
                    <a:lstStyle/>
                    <a:p>
                      <a:pPr algn="ctr" rtl="0" fontAlgn="ctr"/>
                      <a:r>
                        <a:rPr lang="es-PA" sz="1000" b="1" i="0" u="none" strike="noStrike" dirty="0">
                          <a:solidFill>
                            <a:srgbClr val="FFFFFF"/>
                          </a:solidFill>
                          <a:effectLst/>
                          <a:latin typeface="Arial" panose="020B0604020202020204" pitchFamily="34" charset="0"/>
                        </a:rPr>
                        <a:t>ORGANISMO</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MX" sz="1000" b="0" i="0" u="none" strike="noStrike" dirty="0">
                          <a:solidFill>
                            <a:srgbClr val="FFFFFF"/>
                          </a:solidFill>
                          <a:effectLst/>
                          <a:latin typeface="Arial" panose="020B0604020202020204" pitchFamily="34" charset="0"/>
                        </a:rPr>
                        <a:t>DESCUENTOS A LOS FUNCIONARIOS PUBLICOS</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PA" sz="1000" b="0" i="0" u="none" strike="noStrike" dirty="0">
                          <a:solidFill>
                            <a:srgbClr val="FFFFFF"/>
                          </a:solidFill>
                          <a:effectLst/>
                          <a:latin typeface="Arial" panose="020B0604020202020204" pitchFamily="34" charset="0"/>
                        </a:rPr>
                        <a:t>ITBM</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MX" sz="1000" b="0" i="0" u="none" strike="noStrike" dirty="0">
                          <a:solidFill>
                            <a:srgbClr val="FFFFFF"/>
                          </a:solidFill>
                          <a:effectLst/>
                          <a:latin typeface="Arial" panose="020B0604020202020204" pitchFamily="34" charset="0"/>
                        </a:rPr>
                        <a:t>CADUCIDAD DE LA DEUDA MOROSA</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MX" sz="1000" b="0" i="0" u="none" strike="noStrike" dirty="0">
                          <a:solidFill>
                            <a:srgbClr val="FFFFFF"/>
                          </a:solidFill>
                          <a:effectLst/>
                          <a:latin typeface="Arial" panose="020B0604020202020204" pitchFamily="34" charset="0"/>
                        </a:rPr>
                        <a:t>PEAJES EN AMBOS CORREDORES Y OTROS</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PA" sz="1000" b="0" i="0" u="none" strike="noStrike" dirty="0">
                          <a:solidFill>
                            <a:srgbClr val="FFFFFF"/>
                          </a:solidFill>
                          <a:effectLst/>
                          <a:latin typeface="Arial" panose="020B0604020202020204" pitchFamily="34" charset="0"/>
                        </a:rPr>
                        <a:t>REMESAS AL EXTERIOR</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MX" sz="1000" b="0" i="0" u="none" strike="noStrike" dirty="0">
                          <a:solidFill>
                            <a:srgbClr val="FFFFFF"/>
                          </a:solidFill>
                          <a:effectLst/>
                          <a:latin typeface="Arial" panose="020B0604020202020204" pitchFamily="34" charset="0"/>
                        </a:rPr>
                        <a:t>FONDO FIDUCIARIO PARA EL DESARROLLO o FAP</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PA" sz="1000" b="0" i="0" u="none" strike="noStrike" dirty="0">
                          <a:solidFill>
                            <a:srgbClr val="FFFFFF"/>
                          </a:solidFill>
                          <a:effectLst/>
                          <a:latin typeface="Arial" panose="020B0604020202020204" pitchFamily="34" charset="0"/>
                        </a:rPr>
                        <a:t>OTROS</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r>
              <a:tr h="152233">
                <a:tc>
                  <a:txBody>
                    <a:bodyPr/>
                    <a:lstStyle/>
                    <a:p>
                      <a:pPr algn="l" rtl="0" fontAlgn="ctr"/>
                      <a:r>
                        <a:rPr lang="es-PA" sz="1000" b="0" i="0" u="none" strike="noStrike" dirty="0">
                          <a:solidFill>
                            <a:srgbClr val="000000"/>
                          </a:solidFill>
                          <a:effectLst/>
                          <a:latin typeface="Arial" panose="020B0604020202020204" pitchFamily="34" charset="0"/>
                        </a:rPr>
                        <a:t>1. CONATO.</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PA" sz="1000" b="0" i="0" u="none" strike="noStrike" dirty="0">
                          <a:solidFill>
                            <a:srgbClr val="000000"/>
                          </a:solidFill>
                          <a:effectLst/>
                          <a:latin typeface="Arial" panose="020B0604020202020204" pitchFamily="34" charset="0"/>
                        </a:rPr>
                        <a:t> </a:t>
                      </a:r>
                    </a:p>
                  </a:txBody>
                  <a:tcPr marL="4229" marR="4229" marT="4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063">
                <a:tc>
                  <a:txBody>
                    <a:bodyPr/>
                    <a:lstStyle/>
                    <a:p>
                      <a:pPr algn="l" rtl="0" fontAlgn="ctr"/>
                      <a:r>
                        <a:rPr lang="es-PA" sz="1000" b="0" i="0" u="none" strike="noStrike" dirty="0">
                          <a:solidFill>
                            <a:srgbClr val="000000"/>
                          </a:solidFill>
                          <a:effectLst/>
                          <a:latin typeface="Arial" panose="020B0604020202020204" pitchFamily="34" charset="0"/>
                        </a:rPr>
                        <a:t>2. CONEP – CAMARA DE COMERCIO.</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PA" sz="1000" b="0" i="0" u="none" strike="noStrike" dirty="0">
                          <a:solidFill>
                            <a:srgbClr val="000000"/>
                          </a:solidFill>
                          <a:effectLst/>
                          <a:latin typeface="Arial" panose="020B0604020202020204" pitchFamily="34" charset="0"/>
                        </a:rPr>
                        <a:t> </a:t>
                      </a:r>
                    </a:p>
                  </a:txBody>
                  <a:tcPr marL="4229" marR="4229" marT="4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8296">
                <a:tc>
                  <a:txBody>
                    <a:bodyPr/>
                    <a:lstStyle/>
                    <a:p>
                      <a:pPr algn="l" rtl="0" fontAlgn="ctr"/>
                      <a:r>
                        <a:rPr lang="es-MX" sz="1000" b="0" i="0" u="none" strike="noStrike" dirty="0">
                          <a:solidFill>
                            <a:srgbClr val="000000"/>
                          </a:solidFill>
                          <a:effectLst/>
                          <a:latin typeface="Arial" panose="020B0604020202020204" pitchFamily="34" charset="0"/>
                        </a:rPr>
                        <a:t>3. COLEGIO MEDICO DE PANAMA / ASOCIACION MEDICA NACIONAL.</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PA" sz="1000" b="0" i="0" u="none" strike="noStrike" dirty="0">
                          <a:solidFill>
                            <a:srgbClr val="000000"/>
                          </a:solidFill>
                          <a:effectLst/>
                          <a:latin typeface="Arial" panose="020B0604020202020204" pitchFamily="34" charset="0"/>
                        </a:rPr>
                        <a:t> </a:t>
                      </a:r>
                    </a:p>
                  </a:txBody>
                  <a:tcPr marL="4229" marR="4229" marT="4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3216">
                <a:tc>
                  <a:txBody>
                    <a:bodyPr/>
                    <a:lstStyle/>
                    <a:p>
                      <a:pPr algn="l" rtl="0" fontAlgn="ctr"/>
                      <a:r>
                        <a:rPr lang="es-PA" sz="1000" b="0" i="0" u="none" strike="noStrike" dirty="0">
                          <a:solidFill>
                            <a:srgbClr val="000000"/>
                          </a:solidFill>
                          <a:effectLst/>
                          <a:latin typeface="Arial" panose="020B0604020202020204" pitchFamily="34" charset="0"/>
                        </a:rPr>
                        <a:t>4. COLEGIO NACIONAL DE FARMACEUTICOS.</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4.El fondo que constituyen las nuevas empresas debe ser depositado en el Banco Nacional y su rentabilidad debe pasar al Riesgo de IVM de la CSS por un período de 5 a 10 años.</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3776">
                <a:tc>
                  <a:txBody>
                    <a:bodyPr/>
                    <a:lstStyle/>
                    <a:p>
                      <a:pPr algn="l" rtl="0" fontAlgn="ctr"/>
                      <a:r>
                        <a:rPr lang="es-PA" sz="1000" b="0" i="0" u="none" strike="noStrike" dirty="0">
                          <a:solidFill>
                            <a:srgbClr val="000000"/>
                          </a:solidFill>
                          <a:effectLst/>
                          <a:latin typeface="Arial" panose="020B0604020202020204" pitchFamily="34" charset="0"/>
                        </a:rPr>
                        <a:t>5. COMENENAL.</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PA" sz="1000" b="0" i="0" u="none" strike="noStrike" dirty="0">
                          <a:solidFill>
                            <a:srgbClr val="000000"/>
                          </a:solidFill>
                          <a:effectLst/>
                          <a:latin typeface="Arial" panose="020B0604020202020204" pitchFamily="34" charset="0"/>
                        </a:rPr>
                        <a:t> </a:t>
                      </a:r>
                    </a:p>
                  </a:txBody>
                  <a:tcPr marL="4229" marR="4229" marT="4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207">
                <a:tc>
                  <a:txBody>
                    <a:bodyPr/>
                    <a:lstStyle/>
                    <a:p>
                      <a:pPr algn="l" rtl="0" fontAlgn="ctr"/>
                      <a:r>
                        <a:rPr lang="es-PA" sz="1000" b="0" i="0" u="none" strike="noStrike" dirty="0">
                          <a:solidFill>
                            <a:srgbClr val="000000"/>
                          </a:solidFill>
                          <a:effectLst/>
                          <a:latin typeface="Arial" panose="020B0604020202020204" pitchFamily="34" charset="0"/>
                        </a:rPr>
                        <a:t>6. ANDEOP.</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6. Dinero que se recoge de los corredores</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MX" sz="1000" b="0" i="0" u="none" strike="noStrike" dirty="0">
                          <a:solidFill>
                            <a:srgbClr val="000000"/>
                          </a:solidFill>
                          <a:effectLst/>
                          <a:latin typeface="Arial" panose="020B0604020202020204" pitchFamily="34" charset="0"/>
                        </a:rPr>
                        <a:t> 6. Ampliar los impuestos de los pasajes aéreos entre otros.</a:t>
                      </a:r>
                    </a:p>
                  </a:txBody>
                  <a:tcPr marL="4229" marR="4229" marT="4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9440">
                <a:tc>
                  <a:txBody>
                    <a:bodyPr/>
                    <a:lstStyle/>
                    <a:p>
                      <a:pPr algn="l" rtl="0" fontAlgn="ctr"/>
                      <a:r>
                        <a:rPr lang="es-PA" sz="1000" b="0" i="0" u="none" strike="noStrike" dirty="0">
                          <a:solidFill>
                            <a:srgbClr val="000000"/>
                          </a:solidFill>
                          <a:effectLst/>
                          <a:latin typeface="Arial" panose="020B0604020202020204" pitchFamily="34" charset="0"/>
                        </a:rPr>
                        <a:t>7. UNECEP - FAM – UNEP.</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7. 25% del patrimonio y B/.70 millones de rendimientos</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7. 5% de los ingresos que genera las áreas revertidas por concepto de ventas o alquiler de los bienes que administran, pasen a la CSS.</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207">
                <a:tc>
                  <a:txBody>
                    <a:bodyPr/>
                    <a:lstStyle/>
                    <a:p>
                      <a:pPr algn="l" rtl="0" fontAlgn="ctr"/>
                      <a:r>
                        <a:rPr lang="es-MX" sz="1000" b="0" i="0" u="none" strike="noStrike" dirty="0">
                          <a:solidFill>
                            <a:srgbClr val="000000"/>
                          </a:solidFill>
                          <a:effectLst/>
                          <a:latin typeface="Arial" panose="020B0604020202020204" pitchFamily="34" charset="0"/>
                        </a:rPr>
                        <a:t>8. ASOCIACION NACIONAL DE ENFERMERAS.</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PA" sz="1000" b="0" i="0" u="none" strike="noStrike" dirty="0">
                          <a:solidFill>
                            <a:srgbClr val="000000"/>
                          </a:solidFill>
                          <a:effectLst/>
                          <a:latin typeface="Arial" panose="020B0604020202020204" pitchFamily="34" charset="0"/>
                        </a:rPr>
                        <a:t> </a:t>
                      </a:r>
                    </a:p>
                  </a:txBody>
                  <a:tcPr marL="4229" marR="4229" marT="4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4574">
                <a:tc>
                  <a:txBody>
                    <a:bodyPr/>
                    <a:lstStyle/>
                    <a:p>
                      <a:pPr algn="l" rtl="0" fontAlgn="ctr"/>
                      <a:r>
                        <a:rPr lang="es-PA" sz="1000" b="0" i="0" u="none" strike="noStrike" dirty="0">
                          <a:solidFill>
                            <a:srgbClr val="000000"/>
                          </a:solidFill>
                          <a:effectLst/>
                          <a:latin typeface="Arial" panose="020B0604020202020204" pitchFamily="34" charset="0"/>
                        </a:rPr>
                        <a:t>9.FENAECCD</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PA" sz="1000" b="0" i="0" u="none" strike="noStrike" dirty="0">
                          <a:solidFill>
                            <a:srgbClr val="000000"/>
                          </a:solidFill>
                          <a:effectLst/>
                          <a:latin typeface="Arial" panose="020B0604020202020204" pitchFamily="34" charset="0"/>
                        </a:rPr>
                        <a:t> </a:t>
                      </a:r>
                    </a:p>
                  </a:txBody>
                  <a:tcPr marL="4229" marR="4229" marT="4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547">
                <a:tc>
                  <a:txBody>
                    <a:bodyPr/>
                    <a:lstStyle/>
                    <a:p>
                      <a:pPr algn="l" rtl="0" fontAlgn="ctr"/>
                      <a:r>
                        <a:rPr lang="es-PA" sz="1000" b="0" i="0" u="none" strike="noStrike" dirty="0">
                          <a:solidFill>
                            <a:srgbClr val="000000"/>
                          </a:solidFill>
                          <a:effectLst/>
                          <a:latin typeface="Arial" panose="020B0604020202020204" pitchFamily="34" charset="0"/>
                        </a:rPr>
                        <a:t>10. CONUSI</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10. 25%</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PA" sz="1000" b="0" i="0" u="none" strike="noStrike" dirty="0">
                          <a:solidFill>
                            <a:srgbClr val="000000"/>
                          </a:solidFill>
                          <a:effectLst/>
                          <a:latin typeface="Arial" panose="020B0604020202020204" pitchFamily="34" charset="0"/>
                        </a:rPr>
                        <a:t> </a:t>
                      </a:r>
                    </a:p>
                  </a:txBody>
                  <a:tcPr marL="4229" marR="4229" marT="4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459">
                <a:tc>
                  <a:txBody>
                    <a:bodyPr/>
                    <a:lstStyle/>
                    <a:p>
                      <a:pPr algn="l" rtl="0" fontAlgn="ctr"/>
                      <a:r>
                        <a:rPr lang="es-PA" sz="1000" b="0" i="0" u="none" strike="noStrike" dirty="0">
                          <a:solidFill>
                            <a:srgbClr val="000000"/>
                          </a:solidFill>
                          <a:effectLst/>
                          <a:latin typeface="Arial" panose="020B0604020202020204" pitchFamily="34" charset="0"/>
                        </a:rPr>
                        <a:t>11. AMOACSS</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 11. Aporte del 10% de todas las ganancias en corredores y autopistas con peaje.</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000" b="0" i="0" u="none" strike="noStrike" dirty="0">
                          <a:solidFill>
                            <a:srgbClr val="000000"/>
                          </a:solidFill>
                          <a:effectLst/>
                          <a:latin typeface="Arial" panose="020B0604020202020204" pitchFamily="34" charset="0"/>
                        </a:rPr>
                        <a:t>11. Aporte del 5% de todas las remesas de dinero al extranjero.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MX" sz="1000" b="0" i="0" u="none" strike="noStrike" dirty="0">
                          <a:solidFill>
                            <a:srgbClr val="000000"/>
                          </a:solidFill>
                          <a:effectLst/>
                          <a:latin typeface="Arial" panose="020B0604020202020204" pitchFamily="34" charset="0"/>
                        </a:rPr>
                        <a:t> 11. Aporte del 1% de cada galón de combustible aéreo usado en aviones que utilicen nuestras terminales aéreas. Cobrar 0.50 por cada pasajero por la utilización del HUB aeroportuario. Aporte del 10% de todas las ganancias en inversiones de turismo. Aporte de la mitad del 10% de utilidades como impuestos de operación para </a:t>
                      </a:r>
                      <a:r>
                        <a:rPr lang="es-MX" sz="1000" b="0" i="0" u="none" strike="noStrike" dirty="0" smtClean="0">
                          <a:solidFill>
                            <a:srgbClr val="000000"/>
                          </a:solidFill>
                          <a:effectLst/>
                          <a:latin typeface="Arial" panose="020B0604020202020204" pitchFamily="34" charset="0"/>
                        </a:rPr>
                        <a:t>multinacionales </a:t>
                      </a:r>
                      <a:r>
                        <a:rPr lang="es-MX" sz="1000" b="0" i="0" u="none" strike="noStrike" dirty="0">
                          <a:solidFill>
                            <a:srgbClr val="000000"/>
                          </a:solidFill>
                          <a:effectLst/>
                          <a:latin typeface="Arial" panose="020B0604020202020204" pitchFamily="34" charset="0"/>
                        </a:rPr>
                        <a:t>como (Google, Amazon, Facebook, Uber y toda plataforma digital)</a:t>
                      </a:r>
                    </a:p>
                  </a:txBody>
                  <a:tcPr marL="4229" marR="4229" marT="4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3216">
                <a:tc>
                  <a:txBody>
                    <a:bodyPr/>
                    <a:lstStyle/>
                    <a:p>
                      <a:pPr algn="l" rtl="0" fontAlgn="ctr"/>
                      <a:r>
                        <a:rPr lang="es-MX" sz="1000" b="0" i="0" u="none" strike="noStrike" dirty="0">
                          <a:solidFill>
                            <a:srgbClr val="000000"/>
                          </a:solidFill>
                          <a:effectLst/>
                          <a:latin typeface="Arial" panose="020B0604020202020204" pitchFamily="34" charset="0"/>
                        </a:rPr>
                        <a:t>12. CONFEDERACION NACIONAL DE JUBILADOS Y PENSIONADOS</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s-MX" sz="1000" b="0" i="0" u="none" strike="noStrike" dirty="0">
                          <a:solidFill>
                            <a:srgbClr val="000000"/>
                          </a:solidFill>
                          <a:effectLst/>
                          <a:latin typeface="Arial" panose="020B0604020202020204" pitchFamily="34" charset="0"/>
                        </a:rPr>
                        <a:t>12. Montos que dependerán de sus salarios.</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s-MX" sz="1000" b="0" i="0" u="none" strike="noStrike" dirty="0">
                          <a:solidFill>
                            <a:srgbClr val="000000"/>
                          </a:solidFill>
                          <a:effectLst/>
                          <a:latin typeface="Arial" panose="020B0604020202020204" pitchFamily="34" charset="0"/>
                        </a:rPr>
                        <a:t>12. Incremental del 7% al 8%.</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s-PA" sz="1000" b="0" i="0" u="none" strike="noStrike" dirty="0">
                          <a:solidFill>
                            <a:srgbClr val="000000"/>
                          </a:solidFill>
                          <a:effectLst/>
                          <a:latin typeface="Arial" panose="020B0604020202020204" pitchFamily="34" charset="0"/>
                        </a:rPr>
                        <a:t>12. 50 años</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s-MX" sz="1000" b="0" i="0" u="none" strike="noStrike" dirty="0">
                          <a:solidFill>
                            <a:srgbClr val="000000"/>
                          </a:solidFill>
                          <a:effectLst/>
                          <a:latin typeface="Arial" panose="020B0604020202020204" pitchFamily="34" charset="0"/>
                        </a:rPr>
                        <a:t>12. a) 10% de lo que recaude en peajes por mes b) 0.50 por peaje en autopista.</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s-PA" sz="1000" b="0" i="0" u="none" strike="noStrike" dirty="0">
                          <a:solidFill>
                            <a:srgbClr val="000000"/>
                          </a:solidFill>
                          <a:effectLst/>
                          <a:latin typeface="Arial" panose="020B0604020202020204" pitchFamily="34" charset="0"/>
                        </a:rPr>
                        <a:t>12. Cobrar un Impuesto</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s-PA" sz="1000" b="0" i="0" u="none" strike="noStrike" dirty="0">
                          <a:solidFill>
                            <a:srgbClr val="000000"/>
                          </a:solidFill>
                          <a:effectLst/>
                          <a:latin typeface="Arial" panose="020B0604020202020204" pitchFamily="34" charset="0"/>
                        </a:rPr>
                        <a:t> </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s-MX" sz="1000" b="0" i="0" u="none" strike="noStrike" dirty="0">
                          <a:solidFill>
                            <a:srgbClr val="000000"/>
                          </a:solidFill>
                          <a:effectLst/>
                          <a:latin typeface="Arial" panose="020B0604020202020204" pitchFamily="34" charset="0"/>
                        </a:rPr>
                        <a:t>12. a) Elevar a rango constitucional la CSS. b) Penalizar al empleado moroso con un 30% adicional. c) Crear un impuesto de venta de estampilla. d) Alquilar los terrenos de la CSS.</a:t>
                      </a:r>
                    </a:p>
                  </a:txBody>
                  <a:tcPr marL="4229" marR="4229" marT="4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6917710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F9FCDEF7-7555-A630-2348-FE5603DA24DE}"/>
              </a:ext>
            </a:extLst>
          </p:cNvPr>
          <p:cNvSpPr>
            <a:spLocks noGrp="1"/>
          </p:cNvSpPr>
          <p:nvPr>
            <p:ph type="title"/>
          </p:nvPr>
        </p:nvSpPr>
        <p:spPr>
          <a:xfrm>
            <a:off x="574040" y="2908458"/>
            <a:ext cx="10515600" cy="1325563"/>
          </a:xfrm>
        </p:spPr>
        <p:txBody>
          <a:bodyPr/>
          <a:lstStyle/>
          <a:p>
            <a:pPr algn="ctr"/>
            <a:r>
              <a:rPr lang="es-ES" b="1" dirty="0"/>
              <a:t>GRACIAS</a:t>
            </a:r>
            <a:endParaRPr lang="es-MX" b="1" dirty="0"/>
          </a:p>
        </p:txBody>
      </p:sp>
    </p:spTree>
    <p:extLst>
      <p:ext uri="{BB962C8B-B14F-4D97-AF65-F5344CB8AC3E}">
        <p14:creationId xmlns:p14="http://schemas.microsoft.com/office/powerpoint/2010/main" val="1250487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5205B356-C0D9-7E17-9833-8335BD7C271D}"/>
            </a:ext>
          </a:extLst>
        </p:cNvPr>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8EF77D18-BAE8-A9A8-3EF3-2106AA53796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 xmlns:a16="http://schemas.microsoft.com/office/drawing/2014/main" id="{EBB7245A-E59E-7630-6253-8F10864F35E3}"/>
              </a:ext>
            </a:extLst>
          </p:cNvPr>
          <p:cNvPicPr>
            <a:picLocks noChangeAspect="1"/>
          </p:cNvPicPr>
          <p:nvPr/>
        </p:nvPicPr>
        <p:blipFill>
          <a:blip r:embed="rId3"/>
          <a:srcRect l="1849" t="10420" r="2185" b="8460"/>
          <a:stretch/>
        </p:blipFill>
        <p:spPr>
          <a:xfrm>
            <a:off x="0" y="990573"/>
            <a:ext cx="12206366" cy="45719"/>
          </a:xfrm>
          <a:prstGeom prst="rect">
            <a:avLst/>
          </a:prstGeom>
        </p:spPr>
      </p:pic>
      <p:sp>
        <p:nvSpPr>
          <p:cNvPr id="2" name="Title 1">
            <a:extLst>
              <a:ext uri="{FF2B5EF4-FFF2-40B4-BE49-F238E27FC236}">
                <a16:creationId xmlns="" xmlns:a16="http://schemas.microsoft.com/office/drawing/2014/main" id="{DEF07910-8DF9-FEB6-31C1-2E66E8FAB955}"/>
              </a:ext>
            </a:extLst>
          </p:cNvPr>
          <p:cNvSpPr>
            <a:spLocks noGrp="1"/>
          </p:cNvSpPr>
          <p:nvPr>
            <p:ph type="title"/>
          </p:nvPr>
        </p:nvSpPr>
        <p:spPr>
          <a:xfrm>
            <a:off x="205812" y="-222616"/>
            <a:ext cx="11001450" cy="1807305"/>
          </a:xfrm>
        </p:spPr>
        <p:txBody>
          <a:bodyPr>
            <a:normAutofit/>
          </a:bodyPr>
          <a:lstStyle/>
          <a:p>
            <a:r>
              <a:rPr lang="x-none" dirty="0">
                <a:latin typeface="Arial" panose="020B0604020202020204" pitchFamily="34" charset="0"/>
                <a:cs typeface="Arial" panose="020B0604020202020204" pitchFamily="34" charset="0"/>
              </a:rPr>
              <a:t>Introducción-Importancia y Objetivo</a:t>
            </a:r>
          </a:p>
        </p:txBody>
      </p:sp>
      <p:sp>
        <p:nvSpPr>
          <p:cNvPr id="3" name="Content Placeholder 2">
            <a:extLst>
              <a:ext uri="{FF2B5EF4-FFF2-40B4-BE49-F238E27FC236}">
                <a16:creationId xmlns="" xmlns:a16="http://schemas.microsoft.com/office/drawing/2014/main" id="{DAF9FBDE-4DC9-6E5A-1A57-B5EE7087496B}"/>
              </a:ext>
            </a:extLst>
          </p:cNvPr>
          <p:cNvSpPr>
            <a:spLocks noGrp="1"/>
          </p:cNvSpPr>
          <p:nvPr>
            <p:ph idx="1"/>
          </p:nvPr>
        </p:nvSpPr>
        <p:spPr>
          <a:xfrm>
            <a:off x="205814" y="1102407"/>
            <a:ext cx="11780374" cy="5074556"/>
          </a:xfrm>
        </p:spPr>
        <p:txBody>
          <a:bodyPr>
            <a:normAutofit/>
          </a:bodyPr>
          <a:lstStyle/>
          <a:p>
            <a:pPr marL="0" indent="0" algn="ctr">
              <a:buNone/>
            </a:pPr>
            <a:r>
              <a:rPr lang="en-US" sz="3600" b="1" dirty="0">
                <a:latin typeface="Arial" panose="020B0604020202020204" pitchFamily="34" charset="0"/>
                <a:cs typeface="Arial" panose="020B0604020202020204" pitchFamily="34" charset="0"/>
              </a:rPr>
              <a:t>Importancia de la Reforma</a:t>
            </a:r>
            <a:r>
              <a:rPr lang="en-US" sz="3600" dirty="0">
                <a:latin typeface="Arial" panose="020B0604020202020204" pitchFamily="34" charset="0"/>
                <a:cs typeface="Arial" panose="020B0604020202020204" pitchFamily="34" charset="0"/>
              </a:rPr>
              <a:t>: </a:t>
            </a:r>
          </a:p>
          <a:p>
            <a:pPr marL="0" indent="0" algn="just">
              <a:buNone/>
            </a:pPr>
            <a:r>
              <a:rPr lang="en-US" sz="3600" dirty="0">
                <a:latin typeface="Arial" panose="020B0604020202020204" pitchFamily="34" charset="0"/>
                <a:cs typeface="Arial" panose="020B0604020202020204" pitchFamily="34" charset="0"/>
              </a:rPr>
              <a:t>Necesaria por la insostenibilidad financiera del SEBD y mayor equidad (pensiones dignas) para el SM.  De manera general se require mayor eficiencia para el sistema de pensiones de Panamá.</a:t>
            </a:r>
          </a:p>
          <a:p>
            <a:pPr marL="0" indent="0" algn="ctr">
              <a:buNone/>
            </a:pPr>
            <a:r>
              <a:rPr lang="en-US" sz="3600" b="1" dirty="0">
                <a:latin typeface="Arial" panose="020B0604020202020204" pitchFamily="34" charset="0"/>
                <a:cs typeface="Arial" panose="020B0604020202020204" pitchFamily="34" charset="0"/>
              </a:rPr>
              <a:t>Objetivo de la Presentacion</a:t>
            </a:r>
            <a:r>
              <a:rPr lang="en-US" sz="3600" dirty="0">
                <a:latin typeface="Arial" panose="020B0604020202020204" pitchFamily="34" charset="0"/>
                <a:cs typeface="Arial" panose="020B0604020202020204" pitchFamily="34" charset="0"/>
              </a:rPr>
              <a:t>: </a:t>
            </a:r>
          </a:p>
          <a:p>
            <a:pPr marL="0" indent="0" algn="just">
              <a:buNone/>
            </a:pPr>
            <a:r>
              <a:rPr lang="en-US" sz="3600" dirty="0">
                <a:latin typeface="Arial" panose="020B0604020202020204" pitchFamily="34" charset="0"/>
                <a:cs typeface="Arial" panose="020B0604020202020204" pitchFamily="34" charset="0"/>
              </a:rPr>
              <a:t>Comparar y contrastar las propuestas para identificar similitudes, diferencias y soluciones viables para el sistema de pensiones. </a:t>
            </a:r>
          </a:p>
        </p:txBody>
      </p:sp>
      <p:pic>
        <p:nvPicPr>
          <p:cNvPr id="5" name="Picture 4" descr="Figuras talladas de seres humanos coloridas">
            <a:extLst>
              <a:ext uri="{FF2B5EF4-FFF2-40B4-BE49-F238E27FC236}">
                <a16:creationId xmlns="" xmlns:a16="http://schemas.microsoft.com/office/drawing/2014/main" id="{C1EF54B8-4290-66A5-7ABE-8505090D003A}"/>
              </a:ext>
            </a:extLst>
          </p:cNvPr>
          <p:cNvPicPr>
            <a:picLocks noChangeAspect="1"/>
          </p:cNvPicPr>
          <p:nvPr/>
        </p:nvPicPr>
        <p:blipFill>
          <a:blip r:embed="rId4">
            <a:alphaModFix amt="35000"/>
          </a:blip>
          <a:srcRect l="19141" t="-1" r="18909" b="8642"/>
          <a:stretch/>
        </p:blipFill>
        <p:spPr>
          <a:xfrm>
            <a:off x="6849533" y="634868"/>
            <a:ext cx="5342467" cy="5613531"/>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pic>
        <p:nvPicPr>
          <p:cNvPr id="4" name="Picture 2" descr="Trámites CSS">
            <a:extLst>
              <a:ext uri="{FF2B5EF4-FFF2-40B4-BE49-F238E27FC236}">
                <a16:creationId xmlns="" xmlns:a16="http://schemas.microsoft.com/office/drawing/2014/main" id="{D5668DE7-11E5-6516-DE80-0F2746C08BF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601120" y="78378"/>
            <a:ext cx="605246" cy="59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1311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14045BCE-CC88-B918-0C11-912B068A7F15}"/>
              </a:ext>
            </a:extLst>
          </p:cNvPr>
          <p:cNvSpPr>
            <a:spLocks noGrp="1"/>
          </p:cNvSpPr>
          <p:nvPr>
            <p:ph type="title"/>
          </p:nvPr>
        </p:nvSpPr>
        <p:spPr>
          <a:xfrm>
            <a:off x="831850" y="1158757"/>
            <a:ext cx="10515600" cy="2852737"/>
          </a:xfrm>
        </p:spPr>
        <p:txBody>
          <a:bodyPr/>
          <a:lstStyle/>
          <a:p>
            <a:r>
              <a:rPr lang="es-ES_tradnl" b="1" dirty="0">
                <a:latin typeface="Arial" panose="020B0604020202020204" pitchFamily="34" charset="0"/>
                <a:cs typeface="Arial" panose="020B0604020202020204" pitchFamily="34" charset="0"/>
              </a:rPr>
              <a:t>1. Claridad Esquemática</a:t>
            </a:r>
          </a:p>
        </p:txBody>
      </p:sp>
      <p:pic>
        <p:nvPicPr>
          <p:cNvPr id="6" name="Picture 5" descr="Trámites CSS">
            <a:extLst>
              <a:ext uri="{FF2B5EF4-FFF2-40B4-BE49-F238E27FC236}">
                <a16:creationId xmlns="" xmlns:a16="http://schemas.microsoft.com/office/drawing/2014/main" id="{E53E2AF2-F911-BA21-B68E-2525442F5B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01120" y="78378"/>
            <a:ext cx="605246" cy="59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69555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2E28F15E-DD3B-D53F-745F-2E0D4A0B51A7}"/>
            </a:ext>
          </a:extLst>
        </p:cNvPr>
        <p:cNvGrpSpPr/>
        <p:nvPr/>
      </p:nvGrpSpPr>
      <p:grpSpPr>
        <a:xfrm>
          <a:off x="0" y="0"/>
          <a:ext cx="0" cy="0"/>
          <a:chOff x="0" y="0"/>
          <a:chExt cx="0" cy="0"/>
        </a:xfrm>
      </p:grpSpPr>
      <p:pic>
        <p:nvPicPr>
          <p:cNvPr id="11" name="Picture 10" descr="Trámites CSS">
            <a:extLst>
              <a:ext uri="{FF2B5EF4-FFF2-40B4-BE49-F238E27FC236}">
                <a16:creationId xmlns="" xmlns:a16="http://schemas.microsoft.com/office/drawing/2014/main" id="{3AA334A6-2C4F-40DB-80EB-D1C767AF8E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01120" y="78378"/>
            <a:ext cx="605246" cy="5926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a 3"/>
          <p:cNvGraphicFramePr>
            <a:graphicFrameLocks noGrp="1"/>
          </p:cNvGraphicFramePr>
          <p:nvPr>
            <p:extLst>
              <p:ext uri="{D42A27DB-BD31-4B8C-83A1-F6EECF244321}">
                <p14:modId xmlns:p14="http://schemas.microsoft.com/office/powerpoint/2010/main" val="2698677507"/>
              </p:ext>
            </p:extLst>
          </p:nvPr>
        </p:nvGraphicFramePr>
        <p:xfrm>
          <a:off x="0" y="179926"/>
          <a:ext cx="12192000" cy="6564974"/>
        </p:xfrm>
        <a:graphic>
          <a:graphicData uri="http://schemas.openxmlformats.org/drawingml/2006/table">
            <a:tbl>
              <a:tblPr/>
              <a:tblGrid>
                <a:gridCol w="2008909">
                  <a:extLst>
                    <a:ext uri="{9D8B030D-6E8A-4147-A177-3AD203B41FA5}">
                      <a16:colId xmlns="" xmlns:a16="http://schemas.microsoft.com/office/drawing/2014/main" val="20000"/>
                    </a:ext>
                  </a:extLst>
                </a:gridCol>
                <a:gridCol w="10183091">
                  <a:extLst>
                    <a:ext uri="{9D8B030D-6E8A-4147-A177-3AD203B41FA5}">
                      <a16:colId xmlns="" xmlns:a16="http://schemas.microsoft.com/office/drawing/2014/main" val="20001"/>
                    </a:ext>
                  </a:extLst>
                </a:gridCol>
              </a:tblGrid>
              <a:tr h="234155">
                <a:tc gridSpan="2">
                  <a:txBody>
                    <a:bodyPr/>
                    <a:lstStyle/>
                    <a:p>
                      <a:pPr algn="ctr" fontAlgn="b"/>
                      <a:r>
                        <a:rPr lang="es-PA" sz="1300" b="1" i="0" u="none" strike="noStrike" dirty="0">
                          <a:solidFill>
                            <a:srgbClr val="000000"/>
                          </a:solidFill>
                          <a:effectLst/>
                          <a:latin typeface="Aptos Display"/>
                        </a:rPr>
                        <a:t>CLARIDAD ESQUEMATICA</a:t>
                      </a:r>
                    </a:p>
                  </a:txBody>
                  <a:tcPr marL="4339" marR="4339" marT="43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PA"/>
                    </a:p>
                  </a:txBody>
                  <a:tcPr/>
                </a:tc>
                <a:extLst>
                  <a:ext uri="{0D108BD9-81ED-4DB2-BD59-A6C34878D82A}">
                    <a16:rowId xmlns="" xmlns:a16="http://schemas.microsoft.com/office/drawing/2014/main" val="10000"/>
                  </a:ext>
                </a:extLst>
              </a:tr>
              <a:tr h="234155">
                <a:tc>
                  <a:txBody>
                    <a:bodyPr/>
                    <a:lstStyle/>
                    <a:p>
                      <a:pPr algn="ctr" rtl="0" fontAlgn="ctr"/>
                      <a:r>
                        <a:rPr lang="es-PA" sz="1300" b="1" i="0" u="none" strike="noStrike" dirty="0">
                          <a:solidFill>
                            <a:srgbClr val="FFFFFF"/>
                          </a:solidFill>
                          <a:effectLst/>
                          <a:latin typeface="Aptos" panose="02110004020202020204"/>
                        </a:rPr>
                        <a:t>ORGANISMO</a:t>
                      </a: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tc>
                  <a:txBody>
                    <a:bodyPr/>
                    <a:lstStyle/>
                    <a:p>
                      <a:pPr algn="ctr" rtl="0" fontAlgn="ctr"/>
                      <a:r>
                        <a:rPr lang="es-PA" sz="1300" b="1" i="0" u="none" strike="noStrike" dirty="0">
                          <a:solidFill>
                            <a:srgbClr val="FFFFFF"/>
                          </a:solidFill>
                          <a:effectLst/>
                          <a:latin typeface="Aptos" panose="02110004020202020204"/>
                        </a:rPr>
                        <a:t>ESTRUCTURA DEL SISTEMA</a:t>
                      </a: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F75B5"/>
                    </a:solidFill>
                  </a:tcPr>
                </a:tc>
                <a:extLst>
                  <a:ext uri="{0D108BD9-81ED-4DB2-BD59-A6C34878D82A}">
                    <a16:rowId xmlns="" xmlns:a16="http://schemas.microsoft.com/office/drawing/2014/main" val="10001"/>
                  </a:ext>
                </a:extLst>
              </a:tr>
              <a:tr h="458171">
                <a:tc>
                  <a:txBody>
                    <a:bodyPr/>
                    <a:lstStyle/>
                    <a:p>
                      <a:pPr algn="l" rtl="0" fontAlgn="ctr"/>
                      <a:r>
                        <a:rPr lang="es-PA" sz="1300" b="0" i="0" u="none" strike="noStrike" dirty="0">
                          <a:solidFill>
                            <a:srgbClr val="000000"/>
                          </a:solidFill>
                          <a:effectLst/>
                          <a:latin typeface="Aptos" panose="02110004020202020204"/>
                        </a:rPr>
                        <a:t>1. CONATO.</a:t>
                      </a: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l" rtl="0" fontAlgn="ctr"/>
                      <a:r>
                        <a:rPr lang="es-PA" sz="1300" b="0" i="0" u="none" strike="noStrike" dirty="0" smtClean="0">
                          <a:solidFill>
                            <a:srgbClr val="000000"/>
                          </a:solidFill>
                          <a:effectLst/>
                          <a:latin typeface="Aptos" panose="02110004020202020204"/>
                        </a:rPr>
                        <a:t>1.Unificar</a:t>
                      </a:r>
                      <a:r>
                        <a:rPr lang="es-PA" sz="1300" b="0" i="0" u="none" strike="noStrike" baseline="0" dirty="0" smtClean="0">
                          <a:solidFill>
                            <a:srgbClr val="000000"/>
                          </a:solidFill>
                          <a:effectLst/>
                          <a:latin typeface="Aptos" panose="02110004020202020204"/>
                        </a:rPr>
                        <a:t> los 2 sistemas (mixto y solidario) en un solo sistema solidario de Reparto Definido y sus correspondientes reservas.</a:t>
                      </a:r>
                      <a:endParaRPr lang="es-PA" sz="1300" b="0" i="0" u="none" strike="noStrike" dirty="0">
                        <a:solidFill>
                          <a:srgbClr val="000000"/>
                        </a:solidFill>
                        <a:effectLst/>
                        <a:latin typeface="Aptos" panose="02110004020202020204"/>
                      </a:endParaRP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 xmlns:a16="http://schemas.microsoft.com/office/drawing/2014/main" val="10002"/>
                  </a:ext>
                </a:extLst>
              </a:tr>
              <a:tr h="847084">
                <a:tc>
                  <a:txBody>
                    <a:bodyPr/>
                    <a:lstStyle/>
                    <a:p>
                      <a:pPr algn="l" rtl="0" fontAlgn="ctr"/>
                      <a:r>
                        <a:rPr lang="es-PA" sz="1300" b="0" i="0" u="none" strike="noStrike" dirty="0">
                          <a:solidFill>
                            <a:srgbClr val="000000"/>
                          </a:solidFill>
                          <a:effectLst/>
                          <a:latin typeface="Aptos" panose="02110004020202020204"/>
                        </a:rPr>
                        <a:t>2. CONEP – CAMARA DE COMERCIO.</a:t>
                      </a: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300" b="0" i="0" u="none" strike="noStrike" dirty="0">
                          <a:solidFill>
                            <a:srgbClr val="000000"/>
                          </a:solidFill>
                          <a:effectLst/>
                          <a:latin typeface="Aptos" panose="02110004020202020204"/>
                        </a:rPr>
                        <a:t>2.</a:t>
                      </a:r>
                      <a:r>
                        <a:rPr lang="es-MX" sz="1300" b="0" i="0" u="none" strike="noStrike" dirty="0">
                          <a:solidFill>
                            <a:srgbClr val="000000"/>
                          </a:solidFill>
                          <a:effectLst/>
                          <a:latin typeface="Calibri" panose="020F0502020204030204" pitchFamily="34" charset="0"/>
                        </a:rPr>
                        <a:t> </a:t>
                      </a:r>
                      <a:r>
                        <a:rPr lang="es-MX" sz="1300" b="1" i="0" u="none" strike="noStrike" dirty="0">
                          <a:solidFill>
                            <a:srgbClr val="000000"/>
                          </a:solidFill>
                          <a:effectLst/>
                          <a:latin typeface="Aptos" panose="02110004020202020204"/>
                        </a:rPr>
                        <a:t>Primer Pilar</a:t>
                      </a:r>
                      <a:r>
                        <a:rPr lang="es-MX" sz="1300" b="0" i="0" u="none" strike="noStrike" dirty="0">
                          <a:solidFill>
                            <a:srgbClr val="000000"/>
                          </a:solidFill>
                          <a:effectLst/>
                          <a:latin typeface="Aptos" panose="02110004020202020204"/>
                        </a:rPr>
                        <a:t>: Pensión Básica Universal (PBU) solidaria, financiada por el Estado para prevenir la pobreza en adultos mayores vulnerables. </a:t>
                      </a:r>
                      <a:r>
                        <a:rPr lang="es-MX" sz="1300" b="1" i="0" u="none" strike="noStrike" dirty="0">
                          <a:solidFill>
                            <a:srgbClr val="000000"/>
                          </a:solidFill>
                          <a:effectLst/>
                          <a:latin typeface="Aptos" panose="02110004020202020204"/>
                        </a:rPr>
                        <a:t>Segundo Pilar</a:t>
                      </a:r>
                      <a:r>
                        <a:rPr lang="es-MX" sz="1300" b="0" i="0" u="none" strike="noStrike" dirty="0">
                          <a:solidFill>
                            <a:srgbClr val="000000"/>
                          </a:solidFill>
                          <a:effectLst/>
                          <a:latin typeface="Aptos" panose="02110004020202020204"/>
                        </a:rPr>
                        <a:t>: Plan de Contribución Definida Obligatorio con cuentas individuales financiadas por empleadores y empleados. </a:t>
                      </a:r>
                      <a:r>
                        <a:rPr lang="es-MX" sz="1300" b="1" i="0" u="none" strike="noStrike" dirty="0">
                          <a:solidFill>
                            <a:srgbClr val="000000"/>
                          </a:solidFill>
                          <a:effectLst/>
                          <a:latin typeface="Aptos" panose="02110004020202020204"/>
                        </a:rPr>
                        <a:t>Tercer Pilar</a:t>
                      </a:r>
                      <a:r>
                        <a:rPr lang="es-MX" sz="1300" b="0" i="0" u="none" strike="noStrike" dirty="0">
                          <a:solidFill>
                            <a:srgbClr val="000000"/>
                          </a:solidFill>
                          <a:effectLst/>
                          <a:latin typeface="Aptos" panose="02110004020202020204"/>
                        </a:rPr>
                        <a:t>: Plan de Ahorro Complementario Voluntario para mejorar la jubilación. Mantener el SEBD para las personas mayores de 45 mujeres y 50 hombres.</a:t>
                      </a: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484909">
                <a:tc>
                  <a:txBody>
                    <a:bodyPr/>
                    <a:lstStyle/>
                    <a:p>
                      <a:pPr algn="l" rtl="0" fontAlgn="ctr"/>
                      <a:r>
                        <a:rPr lang="es-MX" sz="1300" b="0" i="0" u="none" strike="noStrike" dirty="0">
                          <a:solidFill>
                            <a:srgbClr val="000000"/>
                          </a:solidFill>
                          <a:effectLst/>
                          <a:latin typeface="Aptos" panose="02110004020202020204"/>
                        </a:rPr>
                        <a:t>3. COLEGIO MEDICO DE PANAMA / ASOCIACION MEDICA NACIONAL.</a:t>
                      </a: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l" rtl="0" fontAlgn="ctr"/>
                      <a:r>
                        <a:rPr lang="es-PA" sz="1300" b="0" i="0" u="none" strike="noStrike" dirty="0">
                          <a:solidFill>
                            <a:srgbClr val="000000"/>
                          </a:solidFill>
                          <a:effectLst/>
                          <a:latin typeface="Aptos" panose="02110004020202020204"/>
                        </a:rPr>
                        <a:t>3.</a:t>
                      </a:r>
                      <a:r>
                        <a:rPr lang="es-PA" sz="1300" b="0" i="0" u="none" strike="noStrike" dirty="0">
                          <a:solidFill>
                            <a:srgbClr val="000000"/>
                          </a:solidFill>
                          <a:effectLst/>
                          <a:latin typeface="Calibri" panose="020F0502020204030204" pitchFamily="34" charset="0"/>
                        </a:rPr>
                        <a:t> </a:t>
                      </a:r>
                      <a:r>
                        <a:rPr lang="es-PA" sz="1300" b="0" i="0" u="none" strike="noStrike" dirty="0" smtClean="0">
                          <a:solidFill>
                            <a:srgbClr val="000000"/>
                          </a:solidFill>
                          <a:effectLst/>
                          <a:latin typeface="+mn-lt"/>
                        </a:rPr>
                        <a:t>Unificar</a:t>
                      </a:r>
                      <a:r>
                        <a:rPr lang="es-PA" sz="1300" b="0" i="0" u="none" strike="noStrike" baseline="0" dirty="0" smtClean="0">
                          <a:solidFill>
                            <a:srgbClr val="000000"/>
                          </a:solidFill>
                          <a:effectLst/>
                          <a:latin typeface="+mn-lt"/>
                        </a:rPr>
                        <a:t> los 2 sistemas (mixto y solidario) en un solo sistema solidario de Reparto Definido y sus correspondientes reservas.</a:t>
                      </a:r>
                      <a:endParaRPr lang="es-PA" sz="1300" b="0" i="0" u="none" strike="noStrike" dirty="0">
                        <a:solidFill>
                          <a:srgbClr val="000000"/>
                        </a:solidFill>
                        <a:effectLst/>
                        <a:latin typeface="Aptos" panose="02110004020202020204"/>
                      </a:endParaRP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 xmlns:a16="http://schemas.microsoft.com/office/drawing/2014/main" val="10004"/>
                  </a:ext>
                </a:extLst>
              </a:tr>
              <a:tr h="375275">
                <a:tc>
                  <a:txBody>
                    <a:bodyPr/>
                    <a:lstStyle/>
                    <a:p>
                      <a:pPr algn="l" rtl="0" fontAlgn="ctr"/>
                      <a:r>
                        <a:rPr lang="es-PA" sz="1300" b="0" i="0" u="none" strike="noStrike" dirty="0">
                          <a:solidFill>
                            <a:srgbClr val="000000"/>
                          </a:solidFill>
                          <a:effectLst/>
                          <a:latin typeface="Aptos" panose="02110004020202020204"/>
                        </a:rPr>
                        <a:t>4. COLEGIO NACIONAL DE FARMACEUTICOS.</a:t>
                      </a: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300" b="0" i="0" u="none" strike="noStrike" dirty="0">
                          <a:solidFill>
                            <a:srgbClr val="000000"/>
                          </a:solidFill>
                          <a:effectLst/>
                          <a:latin typeface="Aptos" panose="02110004020202020204"/>
                        </a:rPr>
                        <a:t>4.</a:t>
                      </a:r>
                      <a:r>
                        <a:rPr lang="es-MX" sz="1300" b="0" i="0" u="none" strike="noStrike" dirty="0">
                          <a:solidFill>
                            <a:srgbClr val="000000"/>
                          </a:solidFill>
                          <a:effectLst/>
                          <a:latin typeface="Calibri" panose="020F0502020204030204" pitchFamily="34" charset="0"/>
                        </a:rPr>
                        <a:t> </a:t>
                      </a:r>
                      <a:r>
                        <a:rPr lang="es-PA" sz="1300" b="0" i="0" u="none" strike="noStrike" dirty="0" smtClean="0">
                          <a:solidFill>
                            <a:srgbClr val="000000"/>
                          </a:solidFill>
                          <a:effectLst/>
                          <a:latin typeface="+mn-lt"/>
                        </a:rPr>
                        <a:t>Unificar</a:t>
                      </a:r>
                      <a:r>
                        <a:rPr lang="es-PA" sz="1300" b="0" i="0" u="none" strike="noStrike" baseline="0" dirty="0" smtClean="0">
                          <a:solidFill>
                            <a:srgbClr val="000000"/>
                          </a:solidFill>
                          <a:effectLst/>
                          <a:latin typeface="+mn-lt"/>
                        </a:rPr>
                        <a:t> los 2 sistemas (mixto y solidario) en un solo sistema solidario de Reparto Definido y sus correspondientes reservas.</a:t>
                      </a:r>
                      <a:endParaRPr lang="es-MX" sz="1300" b="0" i="0" u="none" strike="noStrike" dirty="0">
                        <a:solidFill>
                          <a:srgbClr val="000000"/>
                        </a:solidFill>
                        <a:effectLst/>
                        <a:latin typeface="Aptos" panose="02110004020202020204"/>
                      </a:endParaRP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245863">
                <a:tc>
                  <a:txBody>
                    <a:bodyPr/>
                    <a:lstStyle/>
                    <a:p>
                      <a:pPr algn="l" rtl="0" fontAlgn="ctr"/>
                      <a:r>
                        <a:rPr lang="es-PA" sz="1300" b="0" i="0" u="none" strike="noStrike" dirty="0">
                          <a:solidFill>
                            <a:srgbClr val="000000"/>
                          </a:solidFill>
                          <a:effectLst/>
                          <a:latin typeface="Aptos" panose="02110004020202020204"/>
                        </a:rPr>
                        <a:t>5. COMENENAL.</a:t>
                      </a: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l" rtl="0" fontAlgn="ctr"/>
                      <a:r>
                        <a:rPr lang="es-PA" sz="1300" b="0" i="0" u="none" strike="noStrike" dirty="0">
                          <a:solidFill>
                            <a:srgbClr val="000000"/>
                          </a:solidFill>
                          <a:effectLst/>
                          <a:latin typeface="Aptos" panose="02110004020202020204"/>
                        </a:rPr>
                        <a:t>5.</a:t>
                      </a:r>
                      <a:r>
                        <a:rPr lang="es-PA" sz="1300" b="0" i="0" u="none" strike="noStrike" dirty="0">
                          <a:solidFill>
                            <a:srgbClr val="000000"/>
                          </a:solidFill>
                          <a:effectLst/>
                          <a:latin typeface="Calibri" panose="020F0502020204030204" pitchFamily="34" charset="0"/>
                        </a:rPr>
                        <a:t> </a:t>
                      </a:r>
                      <a:r>
                        <a:rPr lang="es-PA" sz="1300" b="0" i="0" u="none" strike="noStrike" dirty="0" smtClean="0">
                          <a:solidFill>
                            <a:srgbClr val="000000"/>
                          </a:solidFill>
                          <a:effectLst/>
                          <a:latin typeface="+mn-lt"/>
                        </a:rPr>
                        <a:t>Unificar</a:t>
                      </a:r>
                      <a:r>
                        <a:rPr lang="es-PA" sz="1300" b="0" i="0" u="none" strike="noStrike" baseline="0" dirty="0" smtClean="0">
                          <a:solidFill>
                            <a:srgbClr val="000000"/>
                          </a:solidFill>
                          <a:effectLst/>
                          <a:latin typeface="+mn-lt"/>
                        </a:rPr>
                        <a:t> los 2 sistemas (mixto y solidario) en un solo sistema solidario de Reparto Definido y sus correspondientes reservas.</a:t>
                      </a:r>
                      <a:endParaRPr lang="es-PA" sz="1300" b="0" i="0" u="none" strike="noStrike" dirty="0">
                        <a:solidFill>
                          <a:srgbClr val="000000"/>
                        </a:solidFill>
                        <a:effectLst/>
                        <a:latin typeface="Aptos" panose="02110004020202020204"/>
                      </a:endParaRP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 xmlns:a16="http://schemas.microsoft.com/office/drawing/2014/main" val="10006"/>
                  </a:ext>
                </a:extLst>
              </a:tr>
              <a:tr h="245863">
                <a:tc>
                  <a:txBody>
                    <a:bodyPr/>
                    <a:lstStyle/>
                    <a:p>
                      <a:pPr algn="l" rtl="0" fontAlgn="ctr"/>
                      <a:r>
                        <a:rPr lang="es-PA" sz="1300" b="0" i="0" u="none" strike="noStrike" dirty="0">
                          <a:solidFill>
                            <a:srgbClr val="000000"/>
                          </a:solidFill>
                          <a:effectLst/>
                          <a:latin typeface="Aptos" panose="02110004020202020204"/>
                        </a:rPr>
                        <a:t>6. ANDEOP.</a:t>
                      </a: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300" b="0" i="0" u="none" strike="noStrike" dirty="0">
                          <a:solidFill>
                            <a:srgbClr val="000000"/>
                          </a:solidFill>
                          <a:effectLst/>
                          <a:latin typeface="Aptos" panose="02110004020202020204"/>
                        </a:rPr>
                        <a:t>6.</a:t>
                      </a:r>
                      <a:r>
                        <a:rPr lang="es-PA" sz="1300" b="0" i="0" u="none" strike="noStrike" dirty="0">
                          <a:solidFill>
                            <a:srgbClr val="000000"/>
                          </a:solidFill>
                          <a:effectLst/>
                          <a:latin typeface="Calibri" panose="020F0502020204030204" pitchFamily="34" charset="0"/>
                        </a:rPr>
                        <a:t> </a:t>
                      </a:r>
                      <a:r>
                        <a:rPr lang="es-PA" sz="1300" b="0" i="0" u="none" strike="noStrike" dirty="0" smtClean="0">
                          <a:solidFill>
                            <a:srgbClr val="000000"/>
                          </a:solidFill>
                          <a:effectLst/>
                          <a:latin typeface="+mn-lt"/>
                        </a:rPr>
                        <a:t>Unificar</a:t>
                      </a:r>
                      <a:r>
                        <a:rPr lang="es-PA" sz="1300" b="0" i="0" u="none" strike="noStrike" baseline="0" dirty="0" smtClean="0">
                          <a:solidFill>
                            <a:srgbClr val="000000"/>
                          </a:solidFill>
                          <a:effectLst/>
                          <a:latin typeface="+mn-lt"/>
                        </a:rPr>
                        <a:t> los 2 sistemas (mixto y solidario) en un solo sistema solidario de Reparto Definido y sus correspondientes reservas.</a:t>
                      </a:r>
                      <a:endParaRPr lang="es-PA" sz="1300" b="0" i="0" u="none" strike="noStrike" dirty="0">
                        <a:solidFill>
                          <a:srgbClr val="000000"/>
                        </a:solidFill>
                        <a:effectLst/>
                        <a:latin typeface="Aptos" panose="02110004020202020204"/>
                      </a:endParaRP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245863">
                <a:tc>
                  <a:txBody>
                    <a:bodyPr/>
                    <a:lstStyle/>
                    <a:p>
                      <a:pPr algn="l" rtl="0" fontAlgn="ctr"/>
                      <a:r>
                        <a:rPr lang="es-PA" sz="1300" b="0" i="0" u="none" strike="noStrike" dirty="0">
                          <a:solidFill>
                            <a:srgbClr val="000000"/>
                          </a:solidFill>
                          <a:effectLst/>
                          <a:latin typeface="Aptos" panose="02110004020202020204"/>
                        </a:rPr>
                        <a:t>7. UNECEP - FAM – UNEP.</a:t>
                      </a: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l" rtl="0" fontAlgn="ctr"/>
                      <a:r>
                        <a:rPr lang="es-PA" sz="1300" b="0" i="0" u="none" strike="noStrike" dirty="0">
                          <a:solidFill>
                            <a:srgbClr val="000000"/>
                          </a:solidFill>
                          <a:effectLst/>
                          <a:latin typeface="Aptos" panose="02110004020202020204"/>
                        </a:rPr>
                        <a:t>7.</a:t>
                      </a:r>
                      <a:r>
                        <a:rPr lang="es-PA" sz="1300" b="0" i="0" u="none" strike="noStrike" dirty="0">
                          <a:solidFill>
                            <a:srgbClr val="000000"/>
                          </a:solidFill>
                          <a:effectLst/>
                          <a:latin typeface="Calibri" panose="020F0502020204030204" pitchFamily="34" charset="0"/>
                        </a:rPr>
                        <a:t> </a:t>
                      </a:r>
                      <a:r>
                        <a:rPr lang="es-PA" sz="1300" b="0" i="0" u="none" strike="noStrike" dirty="0" smtClean="0">
                          <a:solidFill>
                            <a:srgbClr val="000000"/>
                          </a:solidFill>
                          <a:effectLst/>
                          <a:latin typeface="+mn-lt"/>
                        </a:rPr>
                        <a:t>Unificar</a:t>
                      </a:r>
                      <a:r>
                        <a:rPr lang="es-PA" sz="1300" b="0" i="0" u="none" strike="noStrike" baseline="0" dirty="0" smtClean="0">
                          <a:solidFill>
                            <a:srgbClr val="000000"/>
                          </a:solidFill>
                          <a:effectLst/>
                          <a:latin typeface="+mn-lt"/>
                        </a:rPr>
                        <a:t> los 2 sistemas (mixto y solidario) en un solo sistema solidario de Reparto Definido y sus correspondientes reservas.</a:t>
                      </a:r>
                      <a:endParaRPr lang="es-PA" sz="1300" b="0" i="0" u="none" strike="noStrike" dirty="0">
                        <a:solidFill>
                          <a:srgbClr val="000000"/>
                        </a:solidFill>
                        <a:effectLst/>
                        <a:latin typeface="Aptos" panose="02110004020202020204"/>
                      </a:endParaRP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 xmlns:a16="http://schemas.microsoft.com/office/drawing/2014/main" val="10008"/>
                  </a:ext>
                </a:extLst>
              </a:tr>
              <a:tr h="468311">
                <a:tc>
                  <a:txBody>
                    <a:bodyPr/>
                    <a:lstStyle/>
                    <a:p>
                      <a:pPr algn="l" rtl="0" fontAlgn="ctr"/>
                      <a:r>
                        <a:rPr lang="es-MX" sz="1300" b="0" i="0" u="none" strike="noStrike" dirty="0">
                          <a:solidFill>
                            <a:srgbClr val="000000"/>
                          </a:solidFill>
                          <a:effectLst/>
                          <a:latin typeface="Aptos" panose="02110004020202020204"/>
                        </a:rPr>
                        <a:t>8. ASOCIACION NACIONAL DE ENFERMERAS.</a:t>
                      </a: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300" b="0" i="0" u="none" strike="noStrike" dirty="0">
                          <a:solidFill>
                            <a:srgbClr val="000000"/>
                          </a:solidFill>
                          <a:effectLst/>
                          <a:latin typeface="Aptos" panose="02110004020202020204"/>
                        </a:rPr>
                        <a:t>8. </a:t>
                      </a:r>
                      <a:r>
                        <a:rPr lang="es-PA" sz="1300" b="0" i="0" u="none" strike="noStrike" dirty="0" smtClean="0">
                          <a:solidFill>
                            <a:srgbClr val="000000"/>
                          </a:solidFill>
                          <a:effectLst/>
                          <a:latin typeface="+mn-lt"/>
                        </a:rPr>
                        <a:t>Unificar</a:t>
                      </a:r>
                      <a:r>
                        <a:rPr lang="es-PA" sz="1300" b="0" i="0" u="none" strike="noStrike" baseline="0" dirty="0" smtClean="0">
                          <a:solidFill>
                            <a:srgbClr val="000000"/>
                          </a:solidFill>
                          <a:effectLst/>
                          <a:latin typeface="+mn-lt"/>
                        </a:rPr>
                        <a:t> los 2 sistemas (mixto y solidario) en un solo sistema solidario de Reparto Definido y sus correspondientes reservas.</a:t>
                      </a:r>
                      <a:endParaRPr lang="es-PA" sz="1300" b="0" i="0" u="none" strike="noStrike" dirty="0">
                        <a:solidFill>
                          <a:srgbClr val="000000"/>
                        </a:solidFill>
                        <a:effectLst/>
                        <a:latin typeface="Aptos" panose="02110004020202020204"/>
                      </a:endParaRP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245863">
                <a:tc>
                  <a:txBody>
                    <a:bodyPr/>
                    <a:lstStyle/>
                    <a:p>
                      <a:pPr algn="l" rtl="0" fontAlgn="ctr"/>
                      <a:r>
                        <a:rPr lang="es-PA" sz="1300" b="0" i="0" u="none" strike="noStrike" dirty="0">
                          <a:solidFill>
                            <a:srgbClr val="000000"/>
                          </a:solidFill>
                          <a:effectLst/>
                          <a:latin typeface="Aptos" panose="02110004020202020204"/>
                        </a:rPr>
                        <a:t>9.FENAECCD</a:t>
                      </a: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l" rtl="0" fontAlgn="ctr"/>
                      <a:r>
                        <a:rPr lang="es-PA" sz="1300" b="0" i="0" u="none" strike="noStrike" dirty="0">
                          <a:solidFill>
                            <a:srgbClr val="000000"/>
                          </a:solidFill>
                          <a:effectLst/>
                          <a:latin typeface="Calibri" panose="020F0502020204030204" pitchFamily="34" charset="0"/>
                        </a:rPr>
                        <a:t>9. </a:t>
                      </a:r>
                      <a:r>
                        <a:rPr lang="es-PA" sz="1300" b="0" i="0" u="none" strike="noStrike" dirty="0" smtClean="0">
                          <a:solidFill>
                            <a:srgbClr val="000000"/>
                          </a:solidFill>
                          <a:effectLst/>
                          <a:latin typeface="Calibri" panose="020F0502020204030204" pitchFamily="34" charset="0"/>
                        </a:rPr>
                        <a:t>No</a:t>
                      </a:r>
                      <a:r>
                        <a:rPr lang="es-PA" sz="1300" b="0" i="0" u="none" strike="noStrike" baseline="0" dirty="0" smtClean="0">
                          <a:solidFill>
                            <a:srgbClr val="000000"/>
                          </a:solidFill>
                          <a:effectLst/>
                          <a:latin typeface="Calibri" panose="020F0502020204030204" pitchFamily="34" charset="0"/>
                        </a:rPr>
                        <a:t> tienen propuesta</a:t>
                      </a:r>
                      <a:r>
                        <a:rPr lang="es-PA" sz="1300" b="0" i="0" u="none" strike="noStrike" dirty="0" smtClean="0">
                          <a:solidFill>
                            <a:srgbClr val="000000"/>
                          </a:solidFill>
                          <a:effectLst/>
                          <a:latin typeface="Calibri" panose="020F0502020204030204" pitchFamily="34" charset="0"/>
                        </a:rPr>
                        <a:t>.</a:t>
                      </a:r>
                      <a:endParaRPr lang="es-PA" sz="1300" b="0" i="0" u="none" strike="noStrike" dirty="0">
                        <a:solidFill>
                          <a:srgbClr val="000000"/>
                        </a:solidFill>
                        <a:effectLst/>
                        <a:latin typeface="Calibri" panose="020F0502020204030204" pitchFamily="34" charset="0"/>
                      </a:endParaRP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 xmlns:a16="http://schemas.microsoft.com/office/drawing/2014/main" val="10010"/>
                  </a:ext>
                </a:extLst>
              </a:tr>
              <a:tr h="245863">
                <a:tc>
                  <a:txBody>
                    <a:bodyPr/>
                    <a:lstStyle/>
                    <a:p>
                      <a:pPr algn="l" rtl="0" fontAlgn="ctr"/>
                      <a:r>
                        <a:rPr lang="es-PA" sz="1300" b="0" i="0" u="none" strike="noStrike" dirty="0">
                          <a:solidFill>
                            <a:srgbClr val="000000"/>
                          </a:solidFill>
                          <a:effectLst/>
                          <a:latin typeface="Aptos" panose="02110004020202020204"/>
                        </a:rPr>
                        <a:t>10. CONUSI</a:t>
                      </a: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300" b="0" i="0" u="none" strike="noStrike" dirty="0">
                          <a:solidFill>
                            <a:srgbClr val="000000"/>
                          </a:solidFill>
                          <a:effectLst/>
                          <a:latin typeface="Calibri" panose="020F0502020204030204" pitchFamily="34" charset="0"/>
                        </a:rPr>
                        <a:t>10. </a:t>
                      </a:r>
                      <a:r>
                        <a:rPr lang="es-PA" sz="1300" b="0" i="0" u="none" strike="noStrike" dirty="0" smtClean="0">
                          <a:solidFill>
                            <a:srgbClr val="000000"/>
                          </a:solidFill>
                          <a:effectLst/>
                          <a:latin typeface="+mn-lt"/>
                        </a:rPr>
                        <a:t>Unificar</a:t>
                      </a:r>
                      <a:r>
                        <a:rPr lang="es-PA" sz="1300" b="0" i="0" u="none" strike="noStrike" baseline="0" dirty="0" smtClean="0">
                          <a:solidFill>
                            <a:srgbClr val="000000"/>
                          </a:solidFill>
                          <a:effectLst/>
                          <a:latin typeface="+mn-lt"/>
                        </a:rPr>
                        <a:t> los 2 sistemas (mixto y solidario) en un solo sistema solidario de Reparto Definido y sus correspondientes reservas.</a:t>
                      </a:r>
                      <a:endParaRPr lang="es-PA" sz="1300" b="0" i="0" u="none" strike="noStrike" dirty="0">
                        <a:solidFill>
                          <a:srgbClr val="000000"/>
                        </a:solidFill>
                        <a:effectLst/>
                        <a:latin typeface="Calibri" panose="020F0502020204030204" pitchFamily="34" charset="0"/>
                      </a:endParaRP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r h="245863">
                <a:tc>
                  <a:txBody>
                    <a:bodyPr/>
                    <a:lstStyle/>
                    <a:p>
                      <a:pPr algn="l" rtl="0" fontAlgn="ctr"/>
                      <a:r>
                        <a:rPr lang="es-PA" sz="1300" b="0" i="0" u="none" strike="noStrike" dirty="0">
                          <a:solidFill>
                            <a:srgbClr val="000000"/>
                          </a:solidFill>
                          <a:effectLst/>
                          <a:latin typeface="Aptos" panose="02110004020202020204"/>
                        </a:rPr>
                        <a:t>11. AMOACSS</a:t>
                      </a: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l" rtl="0" fontAlgn="ctr"/>
                      <a:r>
                        <a:rPr lang="es-PA" sz="1300" b="0" i="0" u="none" strike="noStrike" dirty="0">
                          <a:solidFill>
                            <a:srgbClr val="000000"/>
                          </a:solidFill>
                          <a:effectLst/>
                          <a:latin typeface="Calibri" panose="020F0502020204030204" pitchFamily="34" charset="0"/>
                        </a:rPr>
                        <a:t>11. </a:t>
                      </a:r>
                      <a:r>
                        <a:rPr lang="es-PA" sz="1300" b="0" i="0" u="none" strike="noStrike" dirty="0" smtClean="0">
                          <a:solidFill>
                            <a:srgbClr val="000000"/>
                          </a:solidFill>
                          <a:effectLst/>
                          <a:latin typeface="+mn-lt"/>
                        </a:rPr>
                        <a:t>Unificar</a:t>
                      </a:r>
                      <a:r>
                        <a:rPr lang="es-PA" sz="1300" b="0" i="0" u="none" strike="noStrike" baseline="0" dirty="0" smtClean="0">
                          <a:solidFill>
                            <a:srgbClr val="000000"/>
                          </a:solidFill>
                          <a:effectLst/>
                          <a:latin typeface="+mn-lt"/>
                        </a:rPr>
                        <a:t> los 2 sistemas (mixto y solidario) en un solo sistema solidario de Reparto Definido y sus correspondientes reservas.</a:t>
                      </a:r>
                      <a:endParaRPr lang="es-PA" sz="1300" b="0" i="0" u="none" strike="noStrike" dirty="0">
                        <a:solidFill>
                          <a:srgbClr val="000000"/>
                        </a:solidFill>
                        <a:effectLst/>
                        <a:latin typeface="Calibri" panose="020F0502020204030204" pitchFamily="34" charset="0"/>
                      </a:endParaRP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 xmlns:a16="http://schemas.microsoft.com/office/drawing/2014/main" val="10012"/>
                  </a:ext>
                </a:extLst>
              </a:tr>
              <a:tr h="402947">
                <a:tc>
                  <a:txBody>
                    <a:bodyPr/>
                    <a:lstStyle/>
                    <a:p>
                      <a:pPr algn="l" rtl="0" fontAlgn="ctr"/>
                      <a:r>
                        <a:rPr lang="es-MX" sz="1300" b="0" i="0" u="none" strike="noStrike" dirty="0">
                          <a:solidFill>
                            <a:srgbClr val="000000"/>
                          </a:solidFill>
                          <a:effectLst/>
                          <a:latin typeface="Aptos" panose="02110004020202020204"/>
                        </a:rPr>
                        <a:t>12. CONFEDERACION NACIONAL DE JUBILADOS Y PENSIONADOS</a:t>
                      </a: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l" rtl="0" fontAlgn="ctr"/>
                      <a:r>
                        <a:rPr lang="es-PA" sz="1300" b="0" i="0" u="none" strike="noStrike" dirty="0">
                          <a:solidFill>
                            <a:srgbClr val="000000"/>
                          </a:solidFill>
                          <a:effectLst/>
                          <a:latin typeface="Calibri" panose="020F0502020204030204" pitchFamily="34" charset="0"/>
                        </a:rPr>
                        <a:t>12. </a:t>
                      </a:r>
                      <a:r>
                        <a:rPr lang="es-PA" sz="1300" b="0" i="0" u="none" strike="noStrike" dirty="0" smtClean="0">
                          <a:solidFill>
                            <a:srgbClr val="000000"/>
                          </a:solidFill>
                          <a:effectLst/>
                          <a:latin typeface="+mn-lt"/>
                        </a:rPr>
                        <a:t>Unificar</a:t>
                      </a:r>
                      <a:r>
                        <a:rPr lang="es-PA" sz="1300" b="0" i="0" u="none" strike="noStrike" baseline="0" dirty="0" smtClean="0">
                          <a:solidFill>
                            <a:srgbClr val="000000"/>
                          </a:solidFill>
                          <a:effectLst/>
                          <a:latin typeface="+mn-lt"/>
                        </a:rPr>
                        <a:t> los 2 sistemas (mixto y solidario) en un solo sistema solidario de Reparto Definido y sus correspondientes reservas.</a:t>
                      </a:r>
                      <a:endParaRPr lang="es-PA" sz="1300" b="0" i="0" u="none" strike="noStrike" dirty="0">
                        <a:solidFill>
                          <a:srgbClr val="000000"/>
                        </a:solidFill>
                        <a:effectLst/>
                        <a:latin typeface="Calibri" panose="020F0502020204030204" pitchFamily="34" charset="0"/>
                      </a:endParaRPr>
                    </a:p>
                  </a:txBody>
                  <a:tcPr marL="4339" marR="4339" marT="4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 xmlns:a16="http://schemas.microsoft.com/office/drawing/2014/main" val="10013"/>
                  </a:ext>
                </a:extLst>
              </a:tr>
            </a:tbl>
          </a:graphicData>
        </a:graphic>
      </p:graphicFrame>
    </p:spTree>
    <p:extLst>
      <p:ext uri="{BB962C8B-B14F-4D97-AF65-F5344CB8AC3E}">
        <p14:creationId xmlns:p14="http://schemas.microsoft.com/office/powerpoint/2010/main" val="42199466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9070D045-1233-DD80-2655-616A17844BE4}"/>
            </a:ext>
          </a:extLst>
        </p:cNvPr>
        <p:cNvGrpSpPr/>
        <p:nvPr/>
      </p:nvGrpSpPr>
      <p:grpSpPr>
        <a:xfrm>
          <a:off x="0" y="0"/>
          <a:ext cx="0" cy="0"/>
          <a:chOff x="0" y="0"/>
          <a:chExt cx="0" cy="0"/>
        </a:xfrm>
      </p:grpSpPr>
      <p:pic>
        <p:nvPicPr>
          <p:cNvPr id="4" name="Picture 3" descr="Trámites CSS">
            <a:extLst>
              <a:ext uri="{FF2B5EF4-FFF2-40B4-BE49-F238E27FC236}">
                <a16:creationId xmlns="" xmlns:a16="http://schemas.microsoft.com/office/drawing/2014/main" id="{18363C29-2904-3D51-7498-F3834A8B93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01120" y="78378"/>
            <a:ext cx="605246" cy="5926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p:cNvGraphicFramePr>
            <a:graphicFrameLocks noGrp="1"/>
          </p:cNvGraphicFramePr>
          <p:nvPr>
            <p:extLst>
              <p:ext uri="{D42A27DB-BD31-4B8C-83A1-F6EECF244321}">
                <p14:modId xmlns:p14="http://schemas.microsoft.com/office/powerpoint/2010/main" val="4232983326"/>
              </p:ext>
            </p:extLst>
          </p:nvPr>
        </p:nvGraphicFramePr>
        <p:xfrm>
          <a:off x="303407" y="52238"/>
          <a:ext cx="11473557" cy="6009185"/>
        </p:xfrm>
        <a:graphic>
          <a:graphicData uri="http://schemas.openxmlformats.org/drawingml/2006/table">
            <a:tbl>
              <a:tblPr/>
              <a:tblGrid>
                <a:gridCol w="2823456">
                  <a:extLst>
                    <a:ext uri="{9D8B030D-6E8A-4147-A177-3AD203B41FA5}">
                      <a16:colId xmlns="" xmlns:a16="http://schemas.microsoft.com/office/drawing/2014/main" val="20000"/>
                    </a:ext>
                  </a:extLst>
                </a:gridCol>
                <a:gridCol w="1288473">
                  <a:extLst>
                    <a:ext uri="{9D8B030D-6E8A-4147-A177-3AD203B41FA5}">
                      <a16:colId xmlns="" xmlns:a16="http://schemas.microsoft.com/office/drawing/2014/main" val="20001"/>
                    </a:ext>
                  </a:extLst>
                </a:gridCol>
                <a:gridCol w="1288473">
                  <a:extLst>
                    <a:ext uri="{9D8B030D-6E8A-4147-A177-3AD203B41FA5}">
                      <a16:colId xmlns="" xmlns:a16="http://schemas.microsoft.com/office/drawing/2014/main" val="20002"/>
                    </a:ext>
                  </a:extLst>
                </a:gridCol>
                <a:gridCol w="1482436">
                  <a:extLst>
                    <a:ext uri="{9D8B030D-6E8A-4147-A177-3AD203B41FA5}">
                      <a16:colId xmlns="" xmlns:a16="http://schemas.microsoft.com/office/drawing/2014/main" val="20003"/>
                    </a:ext>
                  </a:extLst>
                </a:gridCol>
                <a:gridCol w="1842655">
                  <a:extLst>
                    <a:ext uri="{9D8B030D-6E8A-4147-A177-3AD203B41FA5}">
                      <a16:colId xmlns="" xmlns:a16="http://schemas.microsoft.com/office/drawing/2014/main" val="20004"/>
                    </a:ext>
                  </a:extLst>
                </a:gridCol>
                <a:gridCol w="1375102">
                  <a:extLst>
                    <a:ext uri="{9D8B030D-6E8A-4147-A177-3AD203B41FA5}">
                      <a16:colId xmlns="" xmlns:a16="http://schemas.microsoft.com/office/drawing/2014/main" val="20005"/>
                    </a:ext>
                  </a:extLst>
                </a:gridCol>
                <a:gridCol w="1372962">
                  <a:extLst>
                    <a:ext uri="{9D8B030D-6E8A-4147-A177-3AD203B41FA5}">
                      <a16:colId xmlns="" xmlns:a16="http://schemas.microsoft.com/office/drawing/2014/main" val="20006"/>
                    </a:ext>
                  </a:extLst>
                </a:gridCol>
              </a:tblGrid>
              <a:tr h="104432">
                <a:tc gridSpan="7">
                  <a:txBody>
                    <a:bodyPr/>
                    <a:lstStyle/>
                    <a:p>
                      <a:pPr algn="ctr" rtl="0" fontAlgn="b"/>
                      <a:r>
                        <a:rPr lang="es-PA" sz="1250" b="1" i="0" u="none" strike="noStrike" dirty="0">
                          <a:solidFill>
                            <a:srgbClr val="000000"/>
                          </a:solidFill>
                          <a:effectLst/>
                          <a:latin typeface="Arial" panose="020B0604020202020204" pitchFamily="34" charset="0"/>
                        </a:rPr>
                        <a:t>CLARIDAD ESQUEMATICA</a:t>
                      </a:r>
                    </a:p>
                  </a:txBody>
                  <a:tcPr marL="4973" marR="4973" marT="49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PA"/>
                    </a:p>
                  </a:txBody>
                  <a:tcPr/>
                </a:tc>
                <a:tc hMerge="1">
                  <a:txBody>
                    <a:bodyPr/>
                    <a:lstStyle/>
                    <a:p>
                      <a:endParaRPr lang="es-PA"/>
                    </a:p>
                  </a:txBody>
                  <a:tcPr/>
                </a:tc>
                <a:tc hMerge="1">
                  <a:txBody>
                    <a:bodyPr/>
                    <a:lstStyle/>
                    <a:p>
                      <a:endParaRPr lang="es-PA"/>
                    </a:p>
                  </a:txBody>
                  <a:tcPr/>
                </a:tc>
                <a:tc hMerge="1">
                  <a:txBody>
                    <a:bodyPr/>
                    <a:lstStyle/>
                    <a:p>
                      <a:endParaRPr lang="es-PA"/>
                    </a:p>
                  </a:txBody>
                  <a:tcPr/>
                </a:tc>
                <a:tc hMerge="1">
                  <a:txBody>
                    <a:bodyPr/>
                    <a:lstStyle/>
                    <a:p>
                      <a:endParaRPr lang="es-PA"/>
                    </a:p>
                  </a:txBody>
                  <a:tcPr/>
                </a:tc>
                <a:tc hMerge="1">
                  <a:txBody>
                    <a:bodyPr/>
                    <a:lstStyle/>
                    <a:p>
                      <a:endParaRPr lang="es-PA"/>
                    </a:p>
                  </a:txBody>
                  <a:tcPr/>
                </a:tc>
                <a:extLst>
                  <a:ext uri="{0D108BD9-81ED-4DB2-BD59-A6C34878D82A}">
                    <a16:rowId xmlns="" xmlns:a16="http://schemas.microsoft.com/office/drawing/2014/main" val="10000"/>
                  </a:ext>
                </a:extLst>
              </a:tr>
              <a:tr h="104432">
                <a:tc gridSpan="7">
                  <a:txBody>
                    <a:bodyPr/>
                    <a:lstStyle/>
                    <a:p>
                      <a:pPr algn="ctr" rtl="0" fontAlgn="b"/>
                      <a:r>
                        <a:rPr lang="es-PA" sz="1250" b="1" i="0" u="none" strike="noStrike" dirty="0">
                          <a:solidFill>
                            <a:srgbClr val="000000"/>
                          </a:solidFill>
                          <a:effectLst/>
                          <a:latin typeface="Arial" panose="020B0604020202020204" pitchFamily="34" charset="0"/>
                        </a:rPr>
                        <a:t>PENSION DE VEJEZ</a:t>
                      </a:r>
                    </a:p>
                  </a:txBody>
                  <a:tcPr marL="4973" marR="4973" marT="49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PA"/>
                    </a:p>
                  </a:txBody>
                  <a:tcPr/>
                </a:tc>
                <a:tc hMerge="1">
                  <a:txBody>
                    <a:bodyPr/>
                    <a:lstStyle/>
                    <a:p>
                      <a:endParaRPr lang="es-PA"/>
                    </a:p>
                  </a:txBody>
                  <a:tcPr/>
                </a:tc>
                <a:tc hMerge="1">
                  <a:txBody>
                    <a:bodyPr/>
                    <a:lstStyle/>
                    <a:p>
                      <a:endParaRPr lang="es-PA"/>
                    </a:p>
                  </a:txBody>
                  <a:tcPr/>
                </a:tc>
                <a:tc hMerge="1">
                  <a:txBody>
                    <a:bodyPr/>
                    <a:lstStyle/>
                    <a:p>
                      <a:endParaRPr lang="es-PA"/>
                    </a:p>
                  </a:txBody>
                  <a:tcPr/>
                </a:tc>
                <a:tc hMerge="1">
                  <a:txBody>
                    <a:bodyPr/>
                    <a:lstStyle/>
                    <a:p>
                      <a:endParaRPr lang="es-PA"/>
                    </a:p>
                  </a:txBody>
                  <a:tcPr/>
                </a:tc>
                <a:tc hMerge="1">
                  <a:txBody>
                    <a:bodyPr/>
                    <a:lstStyle/>
                    <a:p>
                      <a:endParaRPr lang="es-PA"/>
                    </a:p>
                  </a:txBody>
                  <a:tcPr/>
                </a:tc>
                <a:extLst>
                  <a:ext uri="{0D108BD9-81ED-4DB2-BD59-A6C34878D82A}">
                    <a16:rowId xmlns="" xmlns:a16="http://schemas.microsoft.com/office/drawing/2014/main" val="10001"/>
                  </a:ext>
                </a:extLst>
              </a:tr>
              <a:tr h="313296">
                <a:tc>
                  <a:txBody>
                    <a:bodyPr/>
                    <a:lstStyle/>
                    <a:p>
                      <a:pPr algn="l" rtl="0" fontAlgn="b"/>
                      <a:r>
                        <a:rPr lang="es-PA" sz="1250" b="1" i="0" u="none" strike="noStrike" dirty="0">
                          <a:solidFill>
                            <a:srgbClr val="FFFFFF"/>
                          </a:solidFill>
                          <a:effectLst/>
                          <a:latin typeface="Arial" panose="020B0604020202020204" pitchFamily="34" charset="0"/>
                        </a:rPr>
                        <a:t> </a:t>
                      </a:r>
                    </a:p>
                  </a:txBody>
                  <a:tcPr marL="4973" marR="4973" marT="49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rtl="0" fontAlgn="b"/>
                      <a:r>
                        <a:rPr lang="es-PA" sz="1250" b="1" i="0" u="none" strike="noStrike" dirty="0">
                          <a:solidFill>
                            <a:srgbClr val="FFFFFF"/>
                          </a:solidFill>
                          <a:effectLst/>
                          <a:latin typeface="Arial" panose="020B0604020202020204" pitchFamily="34" charset="0"/>
                        </a:rPr>
                        <a:t>Edad de pensión</a:t>
                      </a:r>
                    </a:p>
                  </a:txBody>
                  <a:tcPr marL="4973" marR="4973" marT="49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rtl="0" fontAlgn="b"/>
                      <a:r>
                        <a:rPr lang="es-PA" sz="1250" b="1" i="0" u="none" strike="noStrike" dirty="0">
                          <a:solidFill>
                            <a:srgbClr val="FFFFFF"/>
                          </a:solidFill>
                          <a:effectLst/>
                          <a:latin typeface="Arial" panose="020B0604020202020204" pitchFamily="34" charset="0"/>
                        </a:rPr>
                        <a:t>Cuotas mínimas</a:t>
                      </a:r>
                    </a:p>
                  </a:txBody>
                  <a:tcPr marL="4973" marR="4973" marT="49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rtl="0" fontAlgn="b"/>
                      <a:r>
                        <a:rPr lang="es-MX" sz="1250" b="1" i="0" u="none" strike="noStrike" dirty="0">
                          <a:solidFill>
                            <a:srgbClr val="FFFFFF"/>
                          </a:solidFill>
                          <a:effectLst/>
                          <a:latin typeface="Arial" panose="020B0604020202020204" pitchFamily="34" charset="0"/>
                        </a:rPr>
                        <a:t>Promedio de los mejores años</a:t>
                      </a:r>
                    </a:p>
                  </a:txBody>
                  <a:tcPr marL="4973" marR="4973" marT="49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rtl="0" fontAlgn="b"/>
                      <a:r>
                        <a:rPr lang="es-PA" sz="1250" b="1" i="0" u="none" strike="noStrike" dirty="0">
                          <a:solidFill>
                            <a:srgbClr val="FFFFFF"/>
                          </a:solidFill>
                          <a:effectLst/>
                          <a:latin typeface="Arial" panose="020B0604020202020204" pitchFamily="34" charset="0"/>
                        </a:rPr>
                        <a:t>Tasa de reemplazo</a:t>
                      </a:r>
                    </a:p>
                  </a:txBody>
                  <a:tcPr marL="4973" marR="4973" marT="49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rtl="0" fontAlgn="b"/>
                      <a:r>
                        <a:rPr lang="es-PA" sz="1250" b="1" i="0" u="none" strike="noStrike" dirty="0">
                          <a:solidFill>
                            <a:srgbClr val="FFFFFF"/>
                          </a:solidFill>
                          <a:effectLst/>
                          <a:latin typeface="Arial" panose="020B0604020202020204" pitchFamily="34" charset="0"/>
                        </a:rPr>
                        <a:t>Pensión Mínima</a:t>
                      </a:r>
                    </a:p>
                  </a:txBody>
                  <a:tcPr marL="4973" marR="4973" marT="49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rtl="0" fontAlgn="b"/>
                      <a:r>
                        <a:rPr lang="es-PA" sz="1250" b="1" i="0" u="none" strike="noStrike" dirty="0">
                          <a:solidFill>
                            <a:srgbClr val="FFFFFF"/>
                          </a:solidFill>
                          <a:effectLst/>
                          <a:latin typeface="Arial" panose="020B0604020202020204" pitchFamily="34" charset="0"/>
                        </a:rPr>
                        <a:t>Pensión máxima</a:t>
                      </a:r>
                    </a:p>
                  </a:txBody>
                  <a:tcPr marL="4973" marR="4973" marT="49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extLst>
                  <a:ext uri="{0D108BD9-81ED-4DB2-BD59-A6C34878D82A}">
                    <a16:rowId xmlns="" xmlns:a16="http://schemas.microsoft.com/office/drawing/2014/main" val="10002"/>
                  </a:ext>
                </a:extLst>
              </a:tr>
              <a:tr h="402810">
                <a:tc>
                  <a:txBody>
                    <a:bodyPr/>
                    <a:lstStyle/>
                    <a:p>
                      <a:pPr algn="l" rtl="0" fontAlgn="ctr"/>
                      <a:r>
                        <a:rPr lang="es-PA" sz="1250" b="0" i="0" u="none" strike="noStrike" dirty="0">
                          <a:solidFill>
                            <a:srgbClr val="000000"/>
                          </a:solidFill>
                          <a:effectLst/>
                          <a:latin typeface="Arial" panose="020B0604020202020204" pitchFamily="34" charset="0"/>
                        </a:rPr>
                        <a:t>CONEP – CAMARA DE COMERCIO.</a:t>
                      </a:r>
                    </a:p>
                  </a:txBody>
                  <a:tcPr marL="4973" marR="4973" marT="4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ctr" rtl="0" fontAlgn="ctr"/>
                      <a:r>
                        <a:rPr lang="es-PA" sz="1250" b="0" i="0" u="none" strike="noStrike" dirty="0">
                          <a:solidFill>
                            <a:srgbClr val="000000"/>
                          </a:solidFill>
                          <a:effectLst/>
                          <a:latin typeface="Arial" panose="020B0604020202020204" pitchFamily="34" charset="0"/>
                        </a:rPr>
                        <a:t>57M - 62H</a:t>
                      </a:r>
                    </a:p>
                  </a:txBody>
                  <a:tcPr marL="4973" marR="4973" marT="4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PA" sz="1250" b="0" i="0" u="none" strike="noStrike" dirty="0">
                          <a:solidFill>
                            <a:srgbClr val="000000"/>
                          </a:solidFill>
                          <a:effectLst/>
                          <a:latin typeface="Arial" panose="020B0604020202020204" pitchFamily="34" charset="0"/>
                        </a:rPr>
                        <a:t>No tiene requisitos</a:t>
                      </a:r>
                    </a:p>
                  </a:txBody>
                  <a:tcPr marL="4973" marR="4973" marT="49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MX" sz="1250" b="0" i="0" u="none" strike="noStrike" dirty="0">
                          <a:solidFill>
                            <a:srgbClr val="000000"/>
                          </a:solidFill>
                          <a:effectLst/>
                          <a:latin typeface="Arial" panose="020B0604020202020204" pitchFamily="34" charset="0"/>
                        </a:rPr>
                        <a:t>No existe promedio de mejores años</a:t>
                      </a:r>
                    </a:p>
                  </a:txBody>
                  <a:tcPr marL="4973" marR="4973" marT="49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PA" sz="1250" b="0" i="0" u="none" strike="noStrike" dirty="0">
                          <a:solidFill>
                            <a:srgbClr val="000000"/>
                          </a:solidFill>
                          <a:effectLst/>
                          <a:latin typeface="Arial" panose="020B0604020202020204" pitchFamily="34" charset="0"/>
                        </a:rPr>
                        <a:t>No existe requisito mínimo de cuotas</a:t>
                      </a:r>
                    </a:p>
                  </a:txBody>
                  <a:tcPr marL="4973" marR="4973" marT="49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A" sz="1250" b="0" i="0" u="none" strike="noStrike" dirty="0">
                          <a:solidFill>
                            <a:srgbClr val="000000"/>
                          </a:solidFill>
                          <a:effectLst/>
                          <a:latin typeface="Arial" panose="020B0604020202020204" pitchFamily="34" charset="0"/>
                        </a:rPr>
                        <a:t>255.00 mensual</a:t>
                      </a:r>
                    </a:p>
                  </a:txBody>
                  <a:tcPr marL="4973" marR="4973" marT="4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MX" sz="1250" b="0" i="0" u="none" strike="noStrike" dirty="0">
                          <a:solidFill>
                            <a:srgbClr val="000000"/>
                          </a:solidFill>
                          <a:effectLst/>
                          <a:latin typeface="Arial" panose="020B0604020202020204" pitchFamily="34" charset="0"/>
                        </a:rPr>
                        <a:t>Monto máximo de pensiones en cuentas de ahorro individual</a:t>
                      </a:r>
                    </a:p>
                  </a:txBody>
                  <a:tcPr marL="4973" marR="4973" marT="49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497296">
                <a:tc>
                  <a:txBody>
                    <a:bodyPr/>
                    <a:lstStyle/>
                    <a:p>
                      <a:pPr algn="l" rtl="0" fontAlgn="ctr"/>
                      <a:r>
                        <a:rPr lang="es-MX" sz="1250" b="0" i="0" u="none" strike="noStrike" dirty="0">
                          <a:solidFill>
                            <a:srgbClr val="000000"/>
                          </a:solidFill>
                          <a:effectLst/>
                          <a:latin typeface="Arial" panose="020B0604020202020204" pitchFamily="34" charset="0"/>
                        </a:rPr>
                        <a:t>CONATO, ASOCIACION NACIONAL DE ENFERMERAS </a:t>
                      </a:r>
                    </a:p>
                  </a:txBody>
                  <a:tcPr marL="4973" marR="4973" marT="4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tc rowSpan="5">
                  <a:txBody>
                    <a:bodyPr/>
                    <a:lstStyle/>
                    <a:p>
                      <a:pPr algn="ctr" rtl="0" fontAlgn="ctr"/>
                      <a:r>
                        <a:rPr lang="es-MX" sz="1250" b="0" i="0" u="none" strike="noStrike" dirty="0">
                          <a:solidFill>
                            <a:srgbClr val="000000"/>
                          </a:solidFill>
                          <a:effectLst/>
                          <a:latin typeface="Arial" panose="020B0604020202020204" pitchFamily="34" charset="0"/>
                        </a:rPr>
                        <a:t>240 cuotas </a:t>
                      </a:r>
                      <a:r>
                        <a:rPr lang="es-MX" sz="1250" b="0" i="0" u="none" strike="noStrike" dirty="0" smtClean="0">
                          <a:solidFill>
                            <a:srgbClr val="000000"/>
                          </a:solidFill>
                          <a:effectLst/>
                          <a:latin typeface="Arial" panose="020B0604020202020204" pitchFamily="34" charset="0"/>
                        </a:rPr>
                        <a:t>mensuales </a:t>
                      </a:r>
                      <a:r>
                        <a:rPr lang="es-MX" sz="1250" b="0" i="0" u="none" strike="noStrike" dirty="0">
                          <a:solidFill>
                            <a:srgbClr val="000000"/>
                          </a:solidFill>
                          <a:effectLst/>
                          <a:latin typeface="Arial" panose="020B0604020202020204" pitchFamily="34" charset="0"/>
                        </a:rPr>
                        <a:t>o 20 años</a:t>
                      </a:r>
                    </a:p>
                  </a:txBody>
                  <a:tcPr marL="4973" marR="4973" marT="4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A" sz="1250" b="0" i="0" u="none" strike="noStrike" dirty="0">
                          <a:solidFill>
                            <a:srgbClr val="000000"/>
                          </a:solidFill>
                          <a:effectLst/>
                          <a:latin typeface="Arial" panose="020B0604020202020204" pitchFamily="34" charset="0"/>
                        </a:rPr>
                        <a:t>10 mejores años</a:t>
                      </a:r>
                    </a:p>
                  </a:txBody>
                  <a:tcPr marL="4973" marR="4973" marT="4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s-MX" sz="1250" b="0" i="0" u="none" strike="noStrike" dirty="0">
                          <a:solidFill>
                            <a:srgbClr val="000000"/>
                          </a:solidFill>
                          <a:effectLst/>
                          <a:latin typeface="Arial" panose="020B0604020202020204" pitchFamily="34" charset="0"/>
                        </a:rPr>
                        <a:t>60% + 1.25% (exceden las 240 cuotas)</a:t>
                      </a:r>
                    </a:p>
                  </a:txBody>
                  <a:tcPr marL="4973" marR="4973" marT="4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A" sz="1250" b="0" i="0" u="none" strike="noStrike" dirty="0">
                          <a:solidFill>
                            <a:srgbClr val="000000"/>
                          </a:solidFill>
                          <a:effectLst/>
                          <a:latin typeface="Arial" panose="020B0604020202020204" pitchFamily="34" charset="0"/>
                        </a:rPr>
                        <a:t>Costo de la canasta familiar alimenticia del MEF</a:t>
                      </a:r>
                    </a:p>
                  </a:txBody>
                  <a:tcPr marL="4973" marR="4973" marT="4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A" sz="1250" b="0" i="0" u="none" strike="noStrike" dirty="0">
                          <a:solidFill>
                            <a:srgbClr val="000000"/>
                          </a:solidFill>
                          <a:effectLst/>
                          <a:latin typeface="Arial" panose="020B0604020202020204" pitchFamily="34" charset="0"/>
                        </a:rPr>
                        <a:t>2,500.00</a:t>
                      </a:r>
                    </a:p>
                  </a:txBody>
                  <a:tcPr marL="4973" marR="4973" marT="4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596755">
                <a:tc>
                  <a:txBody>
                    <a:bodyPr/>
                    <a:lstStyle/>
                    <a:p>
                      <a:pPr algn="l" rtl="0" fontAlgn="ctr"/>
                      <a:r>
                        <a:rPr lang="es-MX" sz="1250" b="0" i="0" u="none" strike="noStrike" dirty="0">
                          <a:solidFill>
                            <a:srgbClr val="000000"/>
                          </a:solidFill>
                          <a:effectLst/>
                          <a:latin typeface="Arial" panose="020B0604020202020204" pitchFamily="34" charset="0"/>
                        </a:rPr>
                        <a:t>COLEGIO MEDICO DE PANAMA/ASOCIACION MEDICA NACIONAL, COLEGIO NACIONAL DE FARMACEUTICOS, COMENENAL, FENAECCD Y AMOACSS</a:t>
                      </a:r>
                    </a:p>
                  </a:txBody>
                  <a:tcPr marL="4973" marR="4973" marT="4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tc vMerge="1">
                  <a:txBody>
                    <a:bodyPr/>
                    <a:lstStyle/>
                    <a:p>
                      <a:endParaRPr lang="es-PA"/>
                    </a:p>
                  </a:txBody>
                  <a:tcPr/>
                </a:tc>
                <a:tc>
                  <a:txBody>
                    <a:bodyPr/>
                    <a:lstStyle/>
                    <a:p>
                      <a:pPr algn="ctr" rtl="0" fontAlgn="ctr"/>
                      <a:r>
                        <a:rPr lang="es-MX" sz="1250" b="0" i="0" u="none" strike="noStrike" dirty="0">
                          <a:solidFill>
                            <a:srgbClr val="000000"/>
                          </a:solidFill>
                          <a:effectLst/>
                          <a:latin typeface="Arial" panose="020B0604020202020204" pitchFamily="34" charset="0"/>
                        </a:rPr>
                        <a:t>10, 15, 20 mejores años</a:t>
                      </a:r>
                    </a:p>
                  </a:txBody>
                  <a:tcPr marL="4973" marR="4973" marT="4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tc>
                  <a:txBody>
                    <a:bodyPr/>
                    <a:lstStyle/>
                    <a:p>
                      <a:pPr algn="ctr" rtl="0" fontAlgn="ctr"/>
                      <a:r>
                        <a:rPr lang="es-PA" sz="1250" b="0" i="0" u="none" strike="noStrike" dirty="0">
                          <a:solidFill>
                            <a:srgbClr val="000000"/>
                          </a:solidFill>
                          <a:effectLst/>
                          <a:latin typeface="Arial" panose="020B0604020202020204" pitchFamily="34" charset="0"/>
                        </a:rPr>
                        <a:t>255.00 mensual</a:t>
                      </a:r>
                    </a:p>
                  </a:txBody>
                  <a:tcPr marL="4973" marR="4973" marT="4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MX" sz="1250" b="0" i="0" u="none" strike="noStrike" dirty="0">
                          <a:solidFill>
                            <a:srgbClr val="000000"/>
                          </a:solidFill>
                          <a:effectLst/>
                          <a:latin typeface="Arial" panose="020B0604020202020204" pitchFamily="34" charset="0"/>
                        </a:rPr>
                        <a:t>1,500.00, 2,000.00 y 2,500.00 de acuerdo a los requisitos de la Ley</a:t>
                      </a:r>
                    </a:p>
                  </a:txBody>
                  <a:tcPr marL="4973" marR="4973" marT="4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92428">
                <a:tc>
                  <a:txBody>
                    <a:bodyPr/>
                    <a:lstStyle/>
                    <a:p>
                      <a:pPr algn="l" rtl="0" fontAlgn="ctr"/>
                      <a:r>
                        <a:rPr lang="es-PA" sz="1250" b="0" i="0" u="none" strike="noStrike" dirty="0">
                          <a:solidFill>
                            <a:srgbClr val="000000"/>
                          </a:solidFill>
                          <a:effectLst/>
                          <a:latin typeface="Arial" panose="020B0604020202020204" pitchFamily="34" charset="0"/>
                        </a:rPr>
                        <a:t>CONUSI</a:t>
                      </a:r>
                    </a:p>
                  </a:txBody>
                  <a:tcPr marL="4973" marR="4973" marT="4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tc vMerge="1">
                  <a:txBody>
                    <a:bodyPr/>
                    <a:lstStyle/>
                    <a:p>
                      <a:endParaRPr lang="es-PA"/>
                    </a:p>
                  </a:txBody>
                  <a:tcPr/>
                </a:tc>
                <a:tc>
                  <a:txBody>
                    <a:bodyPr/>
                    <a:lstStyle/>
                    <a:p>
                      <a:pPr algn="ctr" rtl="0" fontAlgn="ctr"/>
                      <a:r>
                        <a:rPr lang="es-PA" sz="1250" b="0" i="0" u="none" strike="noStrike" dirty="0">
                          <a:solidFill>
                            <a:srgbClr val="000000"/>
                          </a:solidFill>
                          <a:effectLst/>
                          <a:latin typeface="Arial" panose="020B0604020202020204" pitchFamily="34" charset="0"/>
                        </a:rPr>
                        <a:t>5 años</a:t>
                      </a:r>
                    </a:p>
                  </a:txBody>
                  <a:tcPr marL="4973" marR="4973" marT="4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MX" sz="1250" b="0" i="0" u="none" strike="noStrike" dirty="0">
                          <a:solidFill>
                            <a:srgbClr val="000000"/>
                          </a:solidFill>
                          <a:effectLst/>
                          <a:latin typeface="Arial" panose="020B0604020202020204" pitchFamily="34" charset="0"/>
                        </a:rPr>
                        <a:t>70% + 1.25%(exceden de las 240 cuotas). Proceso progresivo de ajuste cada 5 años hasta alcanzar la jubilación de 100% del salario del mejor año a 2095.</a:t>
                      </a:r>
                    </a:p>
                  </a:txBody>
                  <a:tcPr marL="4973" marR="4973" marT="4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MX" sz="1250" b="0" i="0" u="none" strike="noStrike" dirty="0">
                          <a:solidFill>
                            <a:srgbClr val="000000"/>
                          </a:solidFill>
                          <a:effectLst/>
                          <a:latin typeface="Arial" panose="020B0604020202020204" pitchFamily="34" charset="0"/>
                        </a:rPr>
                        <a:t>Dos veces el costo de la canasta básica familiar alimenticia saludable del MINSA</a:t>
                      </a:r>
                    </a:p>
                  </a:txBody>
                  <a:tcPr marL="4973" marR="4973" marT="4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A" sz="1250" b="0" i="0" u="none" strike="noStrike" dirty="0">
                          <a:solidFill>
                            <a:srgbClr val="000000"/>
                          </a:solidFill>
                          <a:effectLst/>
                          <a:latin typeface="Arial" panose="020B0604020202020204" pitchFamily="34" charset="0"/>
                        </a:rPr>
                        <a:t>Según tasa de reemplazo</a:t>
                      </a:r>
                    </a:p>
                  </a:txBody>
                  <a:tcPr marL="4973" marR="4973" marT="4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402810">
                <a:tc>
                  <a:txBody>
                    <a:bodyPr/>
                    <a:lstStyle/>
                    <a:p>
                      <a:pPr algn="l" rtl="0" fontAlgn="ctr"/>
                      <a:r>
                        <a:rPr lang="es-PA" sz="1250" b="0" i="0" u="none" strike="noStrike" dirty="0">
                          <a:solidFill>
                            <a:srgbClr val="000000"/>
                          </a:solidFill>
                          <a:effectLst/>
                          <a:latin typeface="Arial" panose="020B0604020202020204" pitchFamily="34" charset="0"/>
                        </a:rPr>
                        <a:t>ANDEOP</a:t>
                      </a:r>
                    </a:p>
                  </a:txBody>
                  <a:tcPr marL="4973" marR="4973" marT="4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tc vMerge="1">
                  <a:txBody>
                    <a:bodyPr/>
                    <a:lstStyle/>
                    <a:p>
                      <a:endParaRPr lang="es-PA"/>
                    </a:p>
                  </a:txBody>
                  <a:tcPr/>
                </a:tc>
                <a:tc>
                  <a:txBody>
                    <a:bodyPr/>
                    <a:lstStyle/>
                    <a:p>
                      <a:pPr algn="ctr" rtl="0" fontAlgn="b"/>
                      <a:r>
                        <a:rPr lang="es-PA" sz="1250" b="0" i="0" u="none" strike="noStrike" dirty="0">
                          <a:solidFill>
                            <a:srgbClr val="000000"/>
                          </a:solidFill>
                          <a:effectLst/>
                          <a:latin typeface="Arial" panose="020B0604020202020204" pitchFamily="34" charset="0"/>
                        </a:rPr>
                        <a:t> </a:t>
                      </a:r>
                    </a:p>
                  </a:txBody>
                  <a:tcPr marL="4973" marR="4973" marT="49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PA" sz="1250" b="0" i="0" u="none" strike="noStrike" dirty="0">
                          <a:solidFill>
                            <a:srgbClr val="000000"/>
                          </a:solidFill>
                          <a:effectLst/>
                          <a:latin typeface="Arial" panose="020B0604020202020204" pitchFamily="34" charset="0"/>
                        </a:rPr>
                        <a:t> </a:t>
                      </a:r>
                    </a:p>
                  </a:txBody>
                  <a:tcPr marL="4973" marR="4973" marT="49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PA" sz="1250" b="0" i="0" u="none" strike="noStrike" dirty="0">
                          <a:solidFill>
                            <a:srgbClr val="000000"/>
                          </a:solidFill>
                          <a:effectLst/>
                          <a:latin typeface="Arial" panose="020B0604020202020204" pitchFamily="34" charset="0"/>
                        </a:rPr>
                        <a:t> </a:t>
                      </a:r>
                    </a:p>
                  </a:txBody>
                  <a:tcPr marL="4973" marR="4973" marT="49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MX" sz="1250" b="0" i="0" u="none" strike="noStrike" dirty="0">
                          <a:solidFill>
                            <a:srgbClr val="000000"/>
                          </a:solidFill>
                          <a:effectLst/>
                          <a:latin typeface="Arial" panose="020B0604020202020204" pitchFamily="34" charset="0"/>
                        </a:rPr>
                        <a:t>Que todo jubilado se jubile con el 100% de su salario</a:t>
                      </a:r>
                    </a:p>
                  </a:txBody>
                  <a:tcPr marL="4973" marR="4973" marT="49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303350">
                <a:tc>
                  <a:txBody>
                    <a:bodyPr/>
                    <a:lstStyle/>
                    <a:p>
                      <a:pPr algn="l" rtl="0" fontAlgn="b"/>
                      <a:r>
                        <a:rPr lang="es-PA" sz="1250" b="0" i="0" u="none" strike="noStrike" dirty="0">
                          <a:solidFill>
                            <a:srgbClr val="000000"/>
                          </a:solidFill>
                          <a:effectLst/>
                          <a:latin typeface="Arial" panose="020B0604020202020204" pitchFamily="34" charset="0"/>
                        </a:rPr>
                        <a:t>UNECEP-FAM-UNEP</a:t>
                      </a:r>
                    </a:p>
                  </a:txBody>
                  <a:tcPr marL="4973" marR="4973" marT="49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es-PA"/>
                    </a:p>
                  </a:txBody>
                  <a:tcPr/>
                </a:tc>
                <a:tc vMerge="1">
                  <a:txBody>
                    <a:bodyPr/>
                    <a:lstStyle/>
                    <a:p>
                      <a:endParaRPr lang="es-PA"/>
                    </a:p>
                  </a:txBody>
                  <a:tcPr/>
                </a:tc>
                <a:tc>
                  <a:txBody>
                    <a:bodyPr/>
                    <a:lstStyle/>
                    <a:p>
                      <a:pPr algn="l" rtl="0" fontAlgn="ctr"/>
                      <a:r>
                        <a:rPr lang="es-MX" sz="1250" b="0" i="0" u="none" strike="noStrike" dirty="0">
                          <a:solidFill>
                            <a:srgbClr val="000000"/>
                          </a:solidFill>
                          <a:effectLst/>
                          <a:latin typeface="Arial" panose="020B0604020202020204" pitchFamily="34" charset="0"/>
                        </a:rPr>
                        <a:t>10, 15, 20 mejores años</a:t>
                      </a:r>
                    </a:p>
                  </a:txBody>
                  <a:tcPr marL="4973" marR="4973" marT="4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PA" sz="1250" b="0" i="0" u="none" strike="noStrike" dirty="0">
                          <a:solidFill>
                            <a:srgbClr val="000000"/>
                          </a:solidFill>
                          <a:effectLst/>
                          <a:latin typeface="Arial" panose="020B0604020202020204" pitchFamily="34" charset="0"/>
                        </a:rPr>
                        <a:t> </a:t>
                      </a:r>
                    </a:p>
                  </a:txBody>
                  <a:tcPr marL="4973" marR="4973" marT="49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PA" sz="1250" b="0" i="0" u="none" strike="noStrike" dirty="0">
                          <a:solidFill>
                            <a:srgbClr val="000000"/>
                          </a:solidFill>
                          <a:effectLst/>
                          <a:latin typeface="Arial" panose="020B0604020202020204" pitchFamily="34" charset="0"/>
                        </a:rPr>
                        <a:t> </a:t>
                      </a:r>
                    </a:p>
                  </a:txBody>
                  <a:tcPr marL="4973" marR="4973" marT="49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s-MX" sz="1250" b="0" i="0" u="none" strike="noStrike" dirty="0">
                          <a:solidFill>
                            <a:srgbClr val="000000"/>
                          </a:solidFill>
                          <a:effectLst/>
                          <a:latin typeface="Arial" panose="020B0604020202020204" pitchFamily="34" charset="0"/>
                        </a:rPr>
                        <a:t>Jubilación basada en el último salario</a:t>
                      </a:r>
                    </a:p>
                  </a:txBody>
                  <a:tcPr marL="4973" marR="4973" marT="49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233729">
                <a:tc gridSpan="7">
                  <a:txBody>
                    <a:bodyPr/>
                    <a:lstStyle/>
                    <a:p>
                      <a:pPr algn="l" rtl="0" fontAlgn="ctr"/>
                      <a:r>
                        <a:rPr lang="es-MX" sz="1250" b="0" i="0" u="none" strike="noStrike" dirty="0">
                          <a:solidFill>
                            <a:srgbClr val="000000"/>
                          </a:solidFill>
                          <a:effectLst/>
                          <a:latin typeface="Arial" panose="020B0604020202020204" pitchFamily="34" charset="0"/>
                        </a:rPr>
                        <a:t>* CONUSI indica que la pensión mínima se aumentará inmediatamente aprobada la ley.  Todas las pensiones serán aumentadas anualmente, según el costo de la vida, medido por </a:t>
                      </a:r>
                      <a:r>
                        <a:rPr lang="es-MX" sz="1250" b="0" i="0" u="none" strike="noStrike" dirty="0" smtClean="0">
                          <a:solidFill>
                            <a:srgbClr val="000000"/>
                          </a:solidFill>
                          <a:effectLst/>
                          <a:latin typeface="Arial" panose="020B0604020202020204" pitchFamily="34" charset="0"/>
                        </a:rPr>
                        <a:t>el Índice </a:t>
                      </a:r>
                      <a:r>
                        <a:rPr lang="es-MX" sz="1250" b="0" i="0" u="none" strike="noStrike" dirty="0">
                          <a:solidFill>
                            <a:srgbClr val="000000"/>
                          </a:solidFill>
                          <a:effectLst/>
                          <a:latin typeface="Arial" panose="020B0604020202020204" pitchFamily="34" charset="0"/>
                        </a:rPr>
                        <a:t>de precios al consumidor (IPC)</a:t>
                      </a:r>
                    </a:p>
                  </a:txBody>
                  <a:tcPr marL="4973" marR="4973" marT="497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chemeClr val="bg1"/>
                    </a:solidFill>
                  </a:tcPr>
                </a:tc>
                <a:tc hMerge="1">
                  <a:txBody>
                    <a:bodyPr/>
                    <a:lstStyle/>
                    <a:p>
                      <a:endParaRPr lang="es-PA"/>
                    </a:p>
                  </a:txBody>
                  <a:tcPr/>
                </a:tc>
                <a:tc hMerge="1">
                  <a:txBody>
                    <a:bodyPr/>
                    <a:lstStyle/>
                    <a:p>
                      <a:endParaRPr lang="es-PA"/>
                    </a:p>
                  </a:txBody>
                  <a:tcPr/>
                </a:tc>
                <a:tc hMerge="1">
                  <a:txBody>
                    <a:bodyPr/>
                    <a:lstStyle/>
                    <a:p>
                      <a:endParaRPr lang="es-PA"/>
                    </a:p>
                  </a:txBody>
                  <a:tcPr/>
                </a:tc>
                <a:tc hMerge="1">
                  <a:txBody>
                    <a:bodyPr/>
                    <a:lstStyle/>
                    <a:p>
                      <a:endParaRPr lang="es-PA"/>
                    </a:p>
                  </a:txBody>
                  <a:tcPr/>
                </a:tc>
                <a:tc hMerge="1">
                  <a:txBody>
                    <a:bodyPr/>
                    <a:lstStyle/>
                    <a:p>
                      <a:endParaRPr lang="es-PA"/>
                    </a:p>
                  </a:txBody>
                  <a:tcPr/>
                </a:tc>
                <a:tc hMerge="1">
                  <a:txBody>
                    <a:bodyPr/>
                    <a:lstStyle/>
                    <a:p>
                      <a:endParaRPr lang="es-PA"/>
                    </a:p>
                  </a:txBody>
                  <a:tcPr/>
                </a:tc>
                <a:extLst>
                  <a:ext uri="{0D108BD9-81ED-4DB2-BD59-A6C34878D82A}">
                    <a16:rowId xmlns="" xmlns:a16="http://schemas.microsoft.com/office/drawing/2014/main" val="10009"/>
                  </a:ext>
                </a:extLst>
              </a:tr>
            </a:tbl>
          </a:graphicData>
        </a:graphic>
      </p:graphicFrame>
    </p:spTree>
    <p:extLst>
      <p:ext uri="{BB962C8B-B14F-4D97-AF65-F5344CB8AC3E}">
        <p14:creationId xmlns:p14="http://schemas.microsoft.com/office/powerpoint/2010/main" val="25989129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B6F8708-6932-E40D-3022-5D71F49029A1}"/>
            </a:ext>
          </a:extLst>
        </p:cNvPr>
        <p:cNvGrpSpPr/>
        <p:nvPr/>
      </p:nvGrpSpPr>
      <p:grpSpPr>
        <a:xfrm>
          <a:off x="0" y="0"/>
          <a:ext cx="0" cy="0"/>
          <a:chOff x="0" y="0"/>
          <a:chExt cx="0" cy="0"/>
        </a:xfrm>
      </p:grpSpPr>
      <p:pic>
        <p:nvPicPr>
          <p:cNvPr id="4" name="Picture 3" descr="Trámites CSS">
            <a:extLst>
              <a:ext uri="{FF2B5EF4-FFF2-40B4-BE49-F238E27FC236}">
                <a16:creationId xmlns="" xmlns:a16="http://schemas.microsoft.com/office/drawing/2014/main" id="{6B81DFE3-AEA4-6EE9-4E7B-8CC93D5D22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01120" y="78378"/>
            <a:ext cx="605246" cy="5926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p:cNvGraphicFramePr>
            <a:graphicFrameLocks noGrp="1"/>
          </p:cNvGraphicFramePr>
          <p:nvPr>
            <p:extLst>
              <p:ext uri="{D42A27DB-BD31-4B8C-83A1-F6EECF244321}">
                <p14:modId xmlns:p14="http://schemas.microsoft.com/office/powerpoint/2010/main" val="2174669351"/>
              </p:ext>
            </p:extLst>
          </p:nvPr>
        </p:nvGraphicFramePr>
        <p:xfrm>
          <a:off x="1200151" y="168275"/>
          <a:ext cx="9729787" cy="6075848"/>
        </p:xfrm>
        <a:graphic>
          <a:graphicData uri="http://schemas.openxmlformats.org/drawingml/2006/table">
            <a:tbl>
              <a:tblPr/>
              <a:tblGrid>
                <a:gridCol w="2511639">
                  <a:extLst>
                    <a:ext uri="{9D8B030D-6E8A-4147-A177-3AD203B41FA5}">
                      <a16:colId xmlns="" xmlns:a16="http://schemas.microsoft.com/office/drawing/2014/main" val="20000"/>
                    </a:ext>
                  </a:extLst>
                </a:gridCol>
                <a:gridCol w="1991091">
                  <a:extLst>
                    <a:ext uri="{9D8B030D-6E8A-4147-A177-3AD203B41FA5}">
                      <a16:colId xmlns="" xmlns:a16="http://schemas.microsoft.com/office/drawing/2014/main" val="20001"/>
                    </a:ext>
                  </a:extLst>
                </a:gridCol>
                <a:gridCol w="1353422">
                  <a:extLst>
                    <a:ext uri="{9D8B030D-6E8A-4147-A177-3AD203B41FA5}">
                      <a16:colId xmlns="" xmlns:a16="http://schemas.microsoft.com/office/drawing/2014/main" val="20002"/>
                    </a:ext>
                  </a:extLst>
                </a:gridCol>
                <a:gridCol w="1314381">
                  <a:extLst>
                    <a:ext uri="{9D8B030D-6E8A-4147-A177-3AD203B41FA5}">
                      <a16:colId xmlns="" xmlns:a16="http://schemas.microsoft.com/office/drawing/2014/main" val="20003"/>
                    </a:ext>
                  </a:extLst>
                </a:gridCol>
                <a:gridCol w="1080134">
                  <a:extLst>
                    <a:ext uri="{9D8B030D-6E8A-4147-A177-3AD203B41FA5}">
                      <a16:colId xmlns="" xmlns:a16="http://schemas.microsoft.com/office/drawing/2014/main" val="20004"/>
                    </a:ext>
                  </a:extLst>
                </a:gridCol>
                <a:gridCol w="1479120">
                  <a:extLst>
                    <a:ext uri="{9D8B030D-6E8A-4147-A177-3AD203B41FA5}">
                      <a16:colId xmlns="" xmlns:a16="http://schemas.microsoft.com/office/drawing/2014/main" val="20005"/>
                    </a:ext>
                  </a:extLst>
                </a:gridCol>
              </a:tblGrid>
              <a:tr h="122429">
                <a:tc gridSpan="6">
                  <a:txBody>
                    <a:bodyPr/>
                    <a:lstStyle/>
                    <a:p>
                      <a:pPr algn="ctr" rtl="0" fontAlgn="b"/>
                      <a:r>
                        <a:rPr lang="es-PA" sz="1200" b="1" i="0" u="none" strike="noStrike" dirty="0">
                          <a:solidFill>
                            <a:srgbClr val="000000"/>
                          </a:solidFill>
                          <a:effectLst/>
                          <a:latin typeface="Arial" panose="020B0604020202020204" pitchFamily="34" charset="0"/>
                        </a:rPr>
                        <a:t>CLARIDAD ESQUEMATICA</a:t>
                      </a:r>
                    </a:p>
                  </a:txBody>
                  <a:tcPr marL="5101" marR="5101" marT="51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PA"/>
                    </a:p>
                  </a:txBody>
                  <a:tcPr/>
                </a:tc>
                <a:tc hMerge="1">
                  <a:txBody>
                    <a:bodyPr/>
                    <a:lstStyle/>
                    <a:p>
                      <a:endParaRPr lang="es-PA"/>
                    </a:p>
                  </a:txBody>
                  <a:tcPr/>
                </a:tc>
                <a:tc hMerge="1">
                  <a:txBody>
                    <a:bodyPr/>
                    <a:lstStyle/>
                    <a:p>
                      <a:endParaRPr lang="es-PA"/>
                    </a:p>
                  </a:txBody>
                  <a:tcPr/>
                </a:tc>
                <a:tc hMerge="1">
                  <a:txBody>
                    <a:bodyPr/>
                    <a:lstStyle/>
                    <a:p>
                      <a:endParaRPr lang="es-PA"/>
                    </a:p>
                  </a:txBody>
                  <a:tcPr/>
                </a:tc>
                <a:tc hMerge="1">
                  <a:txBody>
                    <a:bodyPr/>
                    <a:lstStyle/>
                    <a:p>
                      <a:endParaRPr lang="es-PA"/>
                    </a:p>
                  </a:txBody>
                  <a:tcPr/>
                </a:tc>
                <a:extLst>
                  <a:ext uri="{0D108BD9-81ED-4DB2-BD59-A6C34878D82A}">
                    <a16:rowId xmlns="" xmlns:a16="http://schemas.microsoft.com/office/drawing/2014/main" val="10000"/>
                  </a:ext>
                </a:extLst>
              </a:tr>
              <a:tr h="122429">
                <a:tc gridSpan="6">
                  <a:txBody>
                    <a:bodyPr/>
                    <a:lstStyle/>
                    <a:p>
                      <a:pPr algn="ctr" rtl="0" fontAlgn="b"/>
                      <a:r>
                        <a:rPr lang="es-PA" sz="1200" b="1" i="0" u="none" strike="noStrike" dirty="0">
                          <a:solidFill>
                            <a:srgbClr val="000000"/>
                          </a:solidFill>
                          <a:effectLst/>
                          <a:latin typeface="Arial" panose="020B0604020202020204" pitchFamily="34" charset="0"/>
                        </a:rPr>
                        <a:t>PENSION DE INVALIDEZ</a:t>
                      </a:r>
                    </a:p>
                  </a:txBody>
                  <a:tcPr marL="5101" marR="5101" marT="51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PA"/>
                    </a:p>
                  </a:txBody>
                  <a:tcPr/>
                </a:tc>
                <a:tc hMerge="1">
                  <a:txBody>
                    <a:bodyPr/>
                    <a:lstStyle/>
                    <a:p>
                      <a:endParaRPr lang="es-PA"/>
                    </a:p>
                  </a:txBody>
                  <a:tcPr/>
                </a:tc>
                <a:tc hMerge="1">
                  <a:txBody>
                    <a:bodyPr/>
                    <a:lstStyle/>
                    <a:p>
                      <a:endParaRPr lang="es-PA"/>
                    </a:p>
                  </a:txBody>
                  <a:tcPr/>
                </a:tc>
                <a:tc hMerge="1">
                  <a:txBody>
                    <a:bodyPr/>
                    <a:lstStyle/>
                    <a:p>
                      <a:endParaRPr lang="es-PA"/>
                    </a:p>
                  </a:txBody>
                  <a:tcPr/>
                </a:tc>
                <a:tc hMerge="1">
                  <a:txBody>
                    <a:bodyPr/>
                    <a:lstStyle/>
                    <a:p>
                      <a:endParaRPr lang="es-PA"/>
                    </a:p>
                  </a:txBody>
                  <a:tcPr/>
                </a:tc>
                <a:extLst>
                  <a:ext uri="{0D108BD9-81ED-4DB2-BD59-A6C34878D82A}">
                    <a16:rowId xmlns="" xmlns:a16="http://schemas.microsoft.com/office/drawing/2014/main" val="10001"/>
                  </a:ext>
                </a:extLst>
              </a:tr>
              <a:tr h="489717">
                <a:tc>
                  <a:txBody>
                    <a:bodyPr/>
                    <a:lstStyle/>
                    <a:p>
                      <a:pPr algn="l" rtl="0" fontAlgn="b"/>
                      <a:r>
                        <a:rPr lang="es-PA" sz="1200" b="1" i="0" u="none" strike="noStrike" dirty="0">
                          <a:solidFill>
                            <a:srgbClr val="FFFFFF"/>
                          </a:solidFill>
                          <a:effectLst/>
                          <a:latin typeface="Arial" panose="020B0604020202020204" pitchFamily="34" charset="0"/>
                        </a:rPr>
                        <a:t> </a:t>
                      </a:r>
                    </a:p>
                  </a:txBody>
                  <a:tcPr marL="5101" marR="5101" marT="51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rtl="0" fontAlgn="b"/>
                      <a:r>
                        <a:rPr lang="es-PA" sz="1200" b="1" i="0" u="none" strike="noStrike" dirty="0">
                          <a:solidFill>
                            <a:srgbClr val="FFFFFF"/>
                          </a:solidFill>
                          <a:effectLst/>
                          <a:latin typeface="Arial" panose="020B0604020202020204" pitchFamily="34" charset="0"/>
                        </a:rPr>
                        <a:t>Edad de pensión</a:t>
                      </a:r>
                    </a:p>
                  </a:txBody>
                  <a:tcPr marL="5101" marR="5101" marT="51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rtl="0" fontAlgn="b"/>
                      <a:r>
                        <a:rPr lang="es-PA" sz="1200" b="1" i="0" u="none" strike="noStrike" dirty="0">
                          <a:solidFill>
                            <a:srgbClr val="FFFFFF"/>
                          </a:solidFill>
                          <a:effectLst/>
                          <a:latin typeface="Arial" panose="020B0604020202020204" pitchFamily="34" charset="0"/>
                        </a:rPr>
                        <a:t>Cuotas mínima</a:t>
                      </a:r>
                    </a:p>
                  </a:txBody>
                  <a:tcPr marL="5101" marR="5101" marT="51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rtl="0" fontAlgn="b"/>
                      <a:r>
                        <a:rPr lang="es-MX" sz="1200" b="1" i="0" u="none" strike="noStrike" dirty="0">
                          <a:solidFill>
                            <a:srgbClr val="FFFFFF"/>
                          </a:solidFill>
                          <a:effectLst/>
                          <a:latin typeface="Arial" panose="020B0604020202020204" pitchFamily="34" charset="0"/>
                        </a:rPr>
                        <a:t>Promedio de los mejores años /Tasa de reemplazo</a:t>
                      </a:r>
                    </a:p>
                  </a:txBody>
                  <a:tcPr marL="5101" marR="5101" marT="51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rtl="0" fontAlgn="b"/>
                      <a:r>
                        <a:rPr lang="es-PA" sz="1200" b="1" i="0" u="none" strike="noStrike" dirty="0">
                          <a:solidFill>
                            <a:srgbClr val="FFFFFF"/>
                          </a:solidFill>
                          <a:effectLst/>
                          <a:latin typeface="Arial" panose="020B0604020202020204" pitchFamily="34" charset="0"/>
                        </a:rPr>
                        <a:t>Pensión Mínima</a:t>
                      </a:r>
                    </a:p>
                  </a:txBody>
                  <a:tcPr marL="5101" marR="5101" marT="51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rtl="0" fontAlgn="b"/>
                      <a:r>
                        <a:rPr lang="es-PA" sz="1200" b="1" i="0" u="none" strike="noStrike" dirty="0">
                          <a:solidFill>
                            <a:srgbClr val="FFFFFF"/>
                          </a:solidFill>
                          <a:effectLst/>
                          <a:latin typeface="Arial" panose="020B0604020202020204" pitchFamily="34" charset="0"/>
                        </a:rPr>
                        <a:t>Pensión Máxima</a:t>
                      </a:r>
                    </a:p>
                  </a:txBody>
                  <a:tcPr marL="5101" marR="5101" marT="51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extLst>
                  <a:ext uri="{0D108BD9-81ED-4DB2-BD59-A6C34878D82A}">
                    <a16:rowId xmlns="" xmlns:a16="http://schemas.microsoft.com/office/drawing/2014/main" val="10002"/>
                  </a:ext>
                </a:extLst>
              </a:tr>
              <a:tr h="836600">
                <a:tc>
                  <a:txBody>
                    <a:bodyPr/>
                    <a:lstStyle/>
                    <a:p>
                      <a:pPr algn="l" rtl="0" fontAlgn="ctr"/>
                      <a:r>
                        <a:rPr lang="es-PA" sz="1200" b="0" i="0" u="none" strike="noStrike" dirty="0">
                          <a:solidFill>
                            <a:srgbClr val="000000"/>
                          </a:solidFill>
                          <a:effectLst/>
                          <a:latin typeface="Arial" panose="020B0604020202020204" pitchFamily="34" charset="0"/>
                        </a:rPr>
                        <a:t>CONEP – CAMARA DE COMERCIO.</a:t>
                      </a:r>
                    </a:p>
                  </a:txBody>
                  <a:tcPr marL="5101" marR="5101" marT="5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rtl="0" fontAlgn="b"/>
                      <a:r>
                        <a:rPr lang="es-MX" sz="1200" b="0" i="0" u="none" strike="noStrike" dirty="0">
                          <a:solidFill>
                            <a:srgbClr val="000000"/>
                          </a:solidFill>
                          <a:effectLst/>
                          <a:latin typeface="Arial" panose="020B0604020202020204" pitchFamily="34" charset="0"/>
                        </a:rPr>
                        <a:t>Se manejarán a través de la constitución de seguros colectivos con coberturas obligatorias, un porcentaje del salario como prima definida, requisitos y montos en igualdad de condiciones para los asegurados y con reservas legales según cálculos actuariales y normas propias de la industria regulada de seguro.</a:t>
                      </a:r>
                    </a:p>
                  </a:txBody>
                  <a:tcPr marL="5101" marR="5101" marT="51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PA"/>
                    </a:p>
                  </a:txBody>
                  <a:tcPr/>
                </a:tc>
                <a:tc hMerge="1">
                  <a:txBody>
                    <a:bodyPr/>
                    <a:lstStyle/>
                    <a:p>
                      <a:endParaRPr lang="es-PA"/>
                    </a:p>
                  </a:txBody>
                  <a:tcPr/>
                </a:tc>
                <a:tc>
                  <a:txBody>
                    <a:bodyPr/>
                    <a:lstStyle/>
                    <a:p>
                      <a:pPr algn="ctr" rtl="0" fontAlgn="ctr"/>
                      <a:r>
                        <a:rPr lang="es-PA" sz="1200" b="0" i="0" u="none" strike="noStrike" dirty="0">
                          <a:solidFill>
                            <a:srgbClr val="000000"/>
                          </a:solidFill>
                          <a:effectLst/>
                          <a:latin typeface="Arial" panose="020B0604020202020204" pitchFamily="34" charset="0"/>
                        </a:rPr>
                        <a:t>255.00 mensual</a:t>
                      </a:r>
                    </a:p>
                  </a:txBody>
                  <a:tcPr marL="5101" marR="5101" marT="5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PA" sz="1200" b="0" i="0" u="none" strike="noStrike" dirty="0">
                          <a:solidFill>
                            <a:srgbClr val="000000"/>
                          </a:solidFill>
                          <a:effectLst/>
                          <a:latin typeface="Arial" panose="020B0604020202020204" pitchFamily="34" charset="0"/>
                        </a:rPr>
                        <a:t>De acuerdo al ahorro</a:t>
                      </a:r>
                    </a:p>
                  </a:txBody>
                  <a:tcPr marL="5101" marR="5101" marT="51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734575">
                <a:tc>
                  <a:txBody>
                    <a:bodyPr/>
                    <a:lstStyle/>
                    <a:p>
                      <a:pPr algn="l" rtl="0" fontAlgn="ctr"/>
                      <a:r>
                        <a:rPr lang="es-MX" sz="1200" b="0" i="0" u="none" strike="noStrike" dirty="0">
                          <a:solidFill>
                            <a:srgbClr val="000000"/>
                          </a:solidFill>
                          <a:effectLst/>
                          <a:latin typeface="Arial" panose="020B0604020202020204" pitchFamily="34" charset="0"/>
                        </a:rPr>
                        <a:t>CONATO, ASOCIACION NACIONAL DE ENFERMERAS </a:t>
                      </a:r>
                    </a:p>
                  </a:txBody>
                  <a:tcPr marL="5101" marR="5101" marT="5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A" sz="1200" b="0" i="0" u="none" strike="noStrike" dirty="0">
                          <a:solidFill>
                            <a:srgbClr val="000000"/>
                          </a:solidFill>
                          <a:effectLst/>
                          <a:latin typeface="Arial" panose="020B0604020202020204" pitchFamily="34" charset="0"/>
                        </a:rPr>
                        <a:t>LEY ORGANICA</a:t>
                      </a:r>
                    </a:p>
                  </a:txBody>
                  <a:tcPr marL="5101" marR="5101" marT="5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A" sz="1200" b="0" i="0" u="none" strike="noStrike" dirty="0">
                          <a:solidFill>
                            <a:srgbClr val="000000"/>
                          </a:solidFill>
                          <a:effectLst/>
                          <a:latin typeface="Arial" panose="020B0604020202020204" pitchFamily="34" charset="0"/>
                        </a:rPr>
                        <a:t>LEY ORGANICA</a:t>
                      </a:r>
                    </a:p>
                  </a:txBody>
                  <a:tcPr marL="5101" marR="5101" marT="5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A" sz="1200" b="0" i="0" u="none" strike="noStrike" dirty="0">
                          <a:solidFill>
                            <a:srgbClr val="000000"/>
                          </a:solidFill>
                          <a:effectLst/>
                          <a:latin typeface="Arial" panose="020B0604020202020204" pitchFamily="34" charset="0"/>
                        </a:rPr>
                        <a:t>LEY ORGANICA</a:t>
                      </a:r>
                    </a:p>
                  </a:txBody>
                  <a:tcPr marL="5101" marR="5101" marT="5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A" sz="1200" b="0" i="0" u="none" strike="noStrike" dirty="0">
                          <a:solidFill>
                            <a:srgbClr val="000000"/>
                          </a:solidFill>
                          <a:effectLst/>
                          <a:latin typeface="Arial" panose="020B0604020202020204" pitchFamily="34" charset="0"/>
                        </a:rPr>
                        <a:t>COSTO DE LA CANASTA BASICA FAMILIAR ALIMENTICIA MEF</a:t>
                      </a:r>
                    </a:p>
                  </a:txBody>
                  <a:tcPr marL="5101" marR="5101" marT="5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s-PA" sz="1200" b="0" i="0" u="none" strike="noStrike" dirty="0">
                          <a:solidFill>
                            <a:srgbClr val="000000"/>
                          </a:solidFill>
                          <a:effectLst/>
                          <a:latin typeface="Arial" panose="020B0604020202020204" pitchFamily="34" charset="0"/>
                        </a:rPr>
                        <a:t>1,500.00 mensual</a:t>
                      </a:r>
                    </a:p>
                  </a:txBody>
                  <a:tcPr marL="5101" marR="5101" marT="5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734575">
                <a:tc>
                  <a:txBody>
                    <a:bodyPr/>
                    <a:lstStyle/>
                    <a:p>
                      <a:pPr algn="l" rtl="0" fontAlgn="ctr"/>
                      <a:r>
                        <a:rPr lang="es-PA" sz="1200" b="0" i="0" u="none" strike="noStrike" dirty="0">
                          <a:solidFill>
                            <a:srgbClr val="000000"/>
                          </a:solidFill>
                          <a:effectLst/>
                          <a:latin typeface="Arial" panose="020B0604020202020204" pitchFamily="34" charset="0"/>
                        </a:rPr>
                        <a:t>COLEGIO MEDICO DE PANAMA/ASOCIACION MEDICA NACIONAL, COLEGIO NACIONAL DE FARMACEUTICOS, COMENENAL, ANDEOP, UNECEP-FAM-UNEP, FENAECCD Y AMOACSS</a:t>
                      </a:r>
                    </a:p>
                  </a:txBody>
                  <a:tcPr marL="5101" marR="5101" marT="5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A" sz="1200" b="0" i="0" u="none" strike="noStrike" dirty="0">
                          <a:solidFill>
                            <a:srgbClr val="000000"/>
                          </a:solidFill>
                          <a:effectLst/>
                          <a:latin typeface="Arial" panose="020B0604020202020204" pitchFamily="34" charset="0"/>
                        </a:rPr>
                        <a:t>LEY ORGANICA</a:t>
                      </a:r>
                    </a:p>
                  </a:txBody>
                  <a:tcPr marL="5101" marR="5101" marT="5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200" b="0" i="0" u="none" strike="noStrike" dirty="0">
                          <a:solidFill>
                            <a:srgbClr val="000000"/>
                          </a:solidFill>
                          <a:effectLst/>
                          <a:latin typeface="Arial" panose="020B0604020202020204" pitchFamily="34" charset="0"/>
                        </a:rPr>
                        <a:t>LEY ORGANICA</a:t>
                      </a:r>
                    </a:p>
                  </a:txBody>
                  <a:tcPr marL="5101" marR="5101" marT="5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200" b="0" i="0" u="none" strike="noStrike" dirty="0">
                          <a:solidFill>
                            <a:srgbClr val="000000"/>
                          </a:solidFill>
                          <a:effectLst/>
                          <a:latin typeface="Arial" panose="020B0604020202020204" pitchFamily="34" charset="0"/>
                        </a:rPr>
                        <a:t>LEY ORGANICA</a:t>
                      </a:r>
                    </a:p>
                  </a:txBody>
                  <a:tcPr marL="5101" marR="5101" marT="5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A" sz="1200" b="0" i="0" u="none" strike="noStrike" dirty="0">
                          <a:solidFill>
                            <a:srgbClr val="000000"/>
                          </a:solidFill>
                          <a:effectLst/>
                          <a:latin typeface="Arial" panose="020B0604020202020204" pitchFamily="34" charset="0"/>
                        </a:rPr>
                        <a:t>255.00 mensual</a:t>
                      </a:r>
                    </a:p>
                  </a:txBody>
                  <a:tcPr marL="5101" marR="5101" marT="5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extLst>
                  <a:ext uri="{0D108BD9-81ED-4DB2-BD59-A6C34878D82A}">
                    <a16:rowId xmlns="" xmlns:a16="http://schemas.microsoft.com/office/drawing/2014/main" val="10005"/>
                  </a:ext>
                </a:extLst>
              </a:tr>
              <a:tr h="1101863">
                <a:tc>
                  <a:txBody>
                    <a:bodyPr/>
                    <a:lstStyle/>
                    <a:p>
                      <a:pPr algn="l" rtl="0" fontAlgn="ctr"/>
                      <a:r>
                        <a:rPr lang="es-PA" sz="1200" b="0" i="0" u="none" strike="noStrike" dirty="0">
                          <a:solidFill>
                            <a:srgbClr val="000000"/>
                          </a:solidFill>
                          <a:effectLst/>
                          <a:latin typeface="Arial" panose="020B0604020202020204" pitchFamily="34" charset="0"/>
                        </a:rPr>
                        <a:t>CONUSI</a:t>
                      </a:r>
                    </a:p>
                  </a:txBody>
                  <a:tcPr marL="5101" marR="5101" marT="5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A" sz="1200" b="0" i="0" u="none" strike="noStrike" dirty="0">
                          <a:solidFill>
                            <a:srgbClr val="000000"/>
                          </a:solidFill>
                          <a:effectLst/>
                          <a:latin typeface="Arial" panose="020B0604020202020204" pitchFamily="34" charset="0"/>
                        </a:rPr>
                        <a:t>LEY ORGANICA</a:t>
                      </a:r>
                    </a:p>
                  </a:txBody>
                  <a:tcPr marL="5101" marR="5101" marT="5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200" b="0" i="0" u="none" strike="noStrike" dirty="0">
                          <a:solidFill>
                            <a:srgbClr val="000000"/>
                          </a:solidFill>
                          <a:effectLst/>
                          <a:latin typeface="Arial" panose="020B0604020202020204" pitchFamily="34" charset="0"/>
                        </a:rPr>
                        <a:t>LEY ORGANICA</a:t>
                      </a:r>
                    </a:p>
                  </a:txBody>
                  <a:tcPr marL="5101" marR="5101" marT="5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a:solidFill>
                            <a:srgbClr val="000000"/>
                          </a:solidFill>
                          <a:effectLst/>
                          <a:latin typeface="Arial" panose="020B0604020202020204" pitchFamily="34" charset="0"/>
                        </a:rPr>
                        <a:t>5 años / Ajustada proporcionalmente a la pensión de vejez, según proporción existente actualmente</a:t>
                      </a:r>
                    </a:p>
                  </a:txBody>
                  <a:tcPr marL="5101" marR="5101" marT="5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MX" sz="1200" b="0" i="0" u="none" strike="noStrike" dirty="0">
                          <a:solidFill>
                            <a:srgbClr val="000000"/>
                          </a:solidFill>
                          <a:effectLst/>
                          <a:latin typeface="Arial" panose="020B0604020202020204" pitchFamily="34" charset="0"/>
                        </a:rPr>
                        <a:t>Dos (2) veces el costo de la canasta familiar alimenticia saludable del MINSA</a:t>
                      </a:r>
                    </a:p>
                  </a:txBody>
                  <a:tcPr marL="5101" marR="5101" marT="5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200" b="0" i="0" u="none" strike="noStrike" dirty="0">
                          <a:solidFill>
                            <a:srgbClr val="000000"/>
                          </a:solidFill>
                          <a:effectLst/>
                          <a:latin typeface="Arial" panose="020B0604020202020204" pitchFamily="34" charset="0"/>
                        </a:rPr>
                        <a:t>Según tasa de reemplazo y ajustada proporcionalmente a la pensión de vejez, según proporción existente actualmente.</a:t>
                      </a:r>
                    </a:p>
                  </a:txBody>
                  <a:tcPr marL="5101" marR="5101" marT="5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09150">
                <a:tc gridSpan="6">
                  <a:txBody>
                    <a:bodyPr/>
                    <a:lstStyle/>
                    <a:p>
                      <a:pPr algn="l" fontAlgn="b"/>
                      <a:r>
                        <a:rPr lang="es-MX" sz="1200" b="0" i="0" u="none" strike="noStrike" dirty="0">
                          <a:solidFill>
                            <a:srgbClr val="000000"/>
                          </a:solidFill>
                          <a:effectLst/>
                          <a:latin typeface="Calibri" panose="020F0502020204030204" pitchFamily="34" charset="0"/>
                        </a:rPr>
                        <a:t>* CONUSI indica que la pensión mínima se aumentará inmediatamente aprobada la ley.  Todas las pensiones serán aumentadas anualmente, según el costo de la vida, medido por el Índice de precios al consumidor (IPC)</a:t>
                      </a:r>
                    </a:p>
                  </a:txBody>
                  <a:tcPr marL="5101" marR="5101" marT="5101"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s-PA"/>
                    </a:p>
                  </a:txBody>
                  <a:tcPr/>
                </a:tc>
                <a:tc hMerge="1">
                  <a:txBody>
                    <a:bodyPr/>
                    <a:lstStyle/>
                    <a:p>
                      <a:endParaRPr lang="es-PA"/>
                    </a:p>
                  </a:txBody>
                  <a:tcPr/>
                </a:tc>
                <a:tc hMerge="1">
                  <a:txBody>
                    <a:bodyPr/>
                    <a:lstStyle/>
                    <a:p>
                      <a:endParaRPr lang="es-PA"/>
                    </a:p>
                  </a:txBody>
                  <a:tcPr/>
                </a:tc>
                <a:tc hMerge="1">
                  <a:txBody>
                    <a:bodyPr/>
                    <a:lstStyle/>
                    <a:p>
                      <a:endParaRPr lang="es-PA"/>
                    </a:p>
                  </a:txBody>
                  <a:tcPr/>
                </a:tc>
                <a:tc hMerge="1">
                  <a:txBody>
                    <a:bodyPr/>
                    <a:lstStyle/>
                    <a:p>
                      <a:endParaRPr lang="es-PA"/>
                    </a:p>
                  </a:txBody>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854876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442283819"/>
              </p:ext>
            </p:extLst>
          </p:nvPr>
        </p:nvGraphicFramePr>
        <p:xfrm>
          <a:off x="413209" y="211138"/>
          <a:ext cx="11187911" cy="5647662"/>
        </p:xfrm>
        <a:graphic>
          <a:graphicData uri="http://schemas.openxmlformats.org/drawingml/2006/table">
            <a:tbl>
              <a:tblPr/>
              <a:tblGrid>
                <a:gridCol w="3908319">
                  <a:extLst>
                    <a:ext uri="{9D8B030D-6E8A-4147-A177-3AD203B41FA5}">
                      <a16:colId xmlns="" xmlns:a16="http://schemas.microsoft.com/office/drawing/2014/main" val="20000"/>
                    </a:ext>
                  </a:extLst>
                </a:gridCol>
                <a:gridCol w="1164181">
                  <a:extLst>
                    <a:ext uri="{9D8B030D-6E8A-4147-A177-3AD203B41FA5}">
                      <a16:colId xmlns="" xmlns:a16="http://schemas.microsoft.com/office/drawing/2014/main" val="20001"/>
                    </a:ext>
                  </a:extLst>
                </a:gridCol>
                <a:gridCol w="1566100">
                  <a:extLst>
                    <a:ext uri="{9D8B030D-6E8A-4147-A177-3AD203B41FA5}">
                      <a16:colId xmlns="" xmlns:a16="http://schemas.microsoft.com/office/drawing/2014/main" val="20002"/>
                    </a:ext>
                  </a:extLst>
                </a:gridCol>
                <a:gridCol w="1288914">
                  <a:extLst>
                    <a:ext uri="{9D8B030D-6E8A-4147-A177-3AD203B41FA5}">
                      <a16:colId xmlns="" xmlns:a16="http://schemas.microsoft.com/office/drawing/2014/main" val="20003"/>
                    </a:ext>
                  </a:extLst>
                </a:gridCol>
                <a:gridCol w="1486409">
                  <a:extLst>
                    <a:ext uri="{9D8B030D-6E8A-4147-A177-3AD203B41FA5}">
                      <a16:colId xmlns="" xmlns:a16="http://schemas.microsoft.com/office/drawing/2014/main" val="20004"/>
                    </a:ext>
                  </a:extLst>
                </a:gridCol>
                <a:gridCol w="1773988">
                  <a:extLst>
                    <a:ext uri="{9D8B030D-6E8A-4147-A177-3AD203B41FA5}">
                      <a16:colId xmlns="" xmlns:a16="http://schemas.microsoft.com/office/drawing/2014/main" val="20005"/>
                    </a:ext>
                  </a:extLst>
                </a:gridCol>
              </a:tblGrid>
              <a:tr h="136870">
                <a:tc gridSpan="6">
                  <a:txBody>
                    <a:bodyPr/>
                    <a:lstStyle/>
                    <a:p>
                      <a:pPr algn="ctr" rtl="0" fontAlgn="b"/>
                      <a:r>
                        <a:rPr lang="es-PA" sz="1400" b="1" i="0" u="none" strike="noStrike" dirty="0">
                          <a:solidFill>
                            <a:srgbClr val="000000"/>
                          </a:solidFill>
                          <a:effectLst/>
                          <a:latin typeface="Arial" panose="020B0604020202020204" pitchFamily="34" charset="0"/>
                        </a:rPr>
                        <a:t>PENSION DE SOBREVIVIENTE</a:t>
                      </a:r>
                    </a:p>
                  </a:txBody>
                  <a:tcPr marL="5703" marR="5703" marT="57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PA"/>
                    </a:p>
                  </a:txBody>
                  <a:tcPr/>
                </a:tc>
                <a:tc hMerge="1">
                  <a:txBody>
                    <a:bodyPr/>
                    <a:lstStyle/>
                    <a:p>
                      <a:endParaRPr lang="es-PA"/>
                    </a:p>
                  </a:txBody>
                  <a:tcPr/>
                </a:tc>
                <a:tc hMerge="1">
                  <a:txBody>
                    <a:bodyPr/>
                    <a:lstStyle/>
                    <a:p>
                      <a:endParaRPr lang="es-PA"/>
                    </a:p>
                  </a:txBody>
                  <a:tcPr/>
                </a:tc>
                <a:tc hMerge="1">
                  <a:txBody>
                    <a:bodyPr/>
                    <a:lstStyle/>
                    <a:p>
                      <a:endParaRPr lang="es-PA"/>
                    </a:p>
                  </a:txBody>
                  <a:tcPr/>
                </a:tc>
                <a:tc hMerge="1">
                  <a:txBody>
                    <a:bodyPr/>
                    <a:lstStyle/>
                    <a:p>
                      <a:endParaRPr lang="es-PA"/>
                    </a:p>
                  </a:txBody>
                  <a:tcPr/>
                </a:tc>
                <a:extLst>
                  <a:ext uri="{0D108BD9-81ED-4DB2-BD59-A6C34878D82A}">
                    <a16:rowId xmlns="" xmlns:a16="http://schemas.microsoft.com/office/drawing/2014/main" val="10000"/>
                  </a:ext>
                </a:extLst>
              </a:tr>
              <a:tr h="547482">
                <a:tc>
                  <a:txBody>
                    <a:bodyPr/>
                    <a:lstStyle/>
                    <a:p>
                      <a:pPr algn="l" rtl="0" fontAlgn="b"/>
                      <a:r>
                        <a:rPr lang="es-PA" sz="1400" b="1" i="0" u="none" strike="noStrike" dirty="0">
                          <a:solidFill>
                            <a:srgbClr val="FFFFFF"/>
                          </a:solidFill>
                          <a:effectLst/>
                          <a:latin typeface="Arial" panose="020B0604020202020204" pitchFamily="34" charset="0"/>
                        </a:rPr>
                        <a:t> </a:t>
                      </a:r>
                    </a:p>
                  </a:txBody>
                  <a:tcPr marL="5703" marR="5703" marT="57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rtl="0" fontAlgn="b"/>
                      <a:r>
                        <a:rPr lang="es-PA" sz="1400" b="1" i="0" u="none" strike="noStrike" dirty="0">
                          <a:solidFill>
                            <a:srgbClr val="FFFFFF"/>
                          </a:solidFill>
                          <a:effectLst/>
                          <a:latin typeface="Arial" panose="020B0604020202020204" pitchFamily="34" charset="0"/>
                        </a:rPr>
                        <a:t>Edad de pensión</a:t>
                      </a:r>
                    </a:p>
                  </a:txBody>
                  <a:tcPr marL="5703" marR="5703" marT="57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rtl="0" fontAlgn="b"/>
                      <a:r>
                        <a:rPr lang="es-PA" sz="1400" b="1" i="0" u="none" strike="noStrike" dirty="0">
                          <a:solidFill>
                            <a:srgbClr val="FFFFFF"/>
                          </a:solidFill>
                          <a:effectLst/>
                          <a:latin typeface="Arial" panose="020B0604020202020204" pitchFamily="34" charset="0"/>
                        </a:rPr>
                        <a:t>Cuotas mínimas</a:t>
                      </a:r>
                    </a:p>
                  </a:txBody>
                  <a:tcPr marL="5703" marR="5703" marT="57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rtl="0" fontAlgn="b"/>
                      <a:r>
                        <a:rPr lang="es-MX" sz="1400" b="1" i="0" u="none" strike="noStrike" dirty="0">
                          <a:solidFill>
                            <a:srgbClr val="FFFFFF"/>
                          </a:solidFill>
                          <a:effectLst/>
                          <a:latin typeface="Arial" panose="020B0604020202020204" pitchFamily="34" charset="0"/>
                        </a:rPr>
                        <a:t>Promedio de los mejores años</a:t>
                      </a:r>
                    </a:p>
                  </a:txBody>
                  <a:tcPr marL="5703" marR="5703" marT="57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rtl="0" fontAlgn="b"/>
                      <a:r>
                        <a:rPr lang="es-PA" sz="1400" b="1" i="0" u="none" strike="noStrike" dirty="0">
                          <a:solidFill>
                            <a:srgbClr val="FFFFFF"/>
                          </a:solidFill>
                          <a:effectLst/>
                          <a:latin typeface="Arial" panose="020B0604020202020204" pitchFamily="34" charset="0"/>
                        </a:rPr>
                        <a:t>Pensión Mínima</a:t>
                      </a:r>
                    </a:p>
                  </a:txBody>
                  <a:tcPr marL="5703" marR="5703" marT="57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rtl="0" fontAlgn="b"/>
                      <a:r>
                        <a:rPr lang="es-PA" sz="1400" b="1" i="0" u="none" strike="noStrike" dirty="0">
                          <a:solidFill>
                            <a:srgbClr val="FFFFFF"/>
                          </a:solidFill>
                          <a:effectLst/>
                          <a:latin typeface="Arial" panose="020B0604020202020204" pitchFamily="34" charset="0"/>
                        </a:rPr>
                        <a:t>Pensión Máxima</a:t>
                      </a:r>
                    </a:p>
                  </a:txBody>
                  <a:tcPr marL="5703" marR="5703" marT="57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extLst>
                  <a:ext uri="{0D108BD9-81ED-4DB2-BD59-A6C34878D82A}">
                    <a16:rowId xmlns="" xmlns:a16="http://schemas.microsoft.com/office/drawing/2014/main" val="10001"/>
                  </a:ext>
                </a:extLst>
              </a:tr>
              <a:tr h="279444">
                <a:tc>
                  <a:txBody>
                    <a:bodyPr/>
                    <a:lstStyle/>
                    <a:p>
                      <a:pPr algn="l" rtl="0" fontAlgn="ctr"/>
                      <a:r>
                        <a:rPr lang="es-PA" sz="1400" b="0" i="0" u="none" strike="noStrike" dirty="0">
                          <a:solidFill>
                            <a:srgbClr val="000000"/>
                          </a:solidFill>
                          <a:effectLst/>
                          <a:latin typeface="Arial" panose="020B0604020202020204" pitchFamily="34" charset="0"/>
                        </a:rPr>
                        <a:t>CONEP – CAMARA DE COMERCIO.</a:t>
                      </a:r>
                    </a:p>
                  </a:txBody>
                  <a:tcPr marL="5703" marR="5703" marT="57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PA" sz="1400" b="0" i="0" u="none" strike="noStrike" dirty="0">
                          <a:solidFill>
                            <a:srgbClr val="000000"/>
                          </a:solidFill>
                          <a:effectLst/>
                          <a:latin typeface="Calibri" panose="020F0502020204030204" pitchFamily="34" charset="0"/>
                        </a:rPr>
                        <a:t> </a:t>
                      </a:r>
                    </a:p>
                  </a:txBody>
                  <a:tcPr marL="5703" marR="5703" marT="57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PA" sz="1400" b="0" i="0" u="none" strike="noStrike" dirty="0">
                          <a:solidFill>
                            <a:srgbClr val="000000"/>
                          </a:solidFill>
                          <a:effectLst/>
                          <a:latin typeface="Calibri" panose="020F0502020204030204" pitchFamily="34" charset="0"/>
                        </a:rPr>
                        <a:t> </a:t>
                      </a:r>
                    </a:p>
                  </a:txBody>
                  <a:tcPr marL="5703" marR="5703" marT="57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PA" sz="1400" b="0" i="0" u="none" strike="noStrike" dirty="0">
                          <a:solidFill>
                            <a:srgbClr val="000000"/>
                          </a:solidFill>
                          <a:effectLst/>
                          <a:latin typeface="Calibri" panose="020F0502020204030204" pitchFamily="34" charset="0"/>
                        </a:rPr>
                        <a:t> </a:t>
                      </a:r>
                    </a:p>
                  </a:txBody>
                  <a:tcPr marL="5703" marR="5703" marT="57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A" sz="1400" b="0" i="0" u="none" strike="noStrike" dirty="0">
                          <a:solidFill>
                            <a:srgbClr val="000000"/>
                          </a:solidFill>
                          <a:effectLst/>
                          <a:latin typeface="Arial" panose="020B0604020202020204" pitchFamily="34" charset="0"/>
                        </a:rPr>
                        <a:t>255.00 mensual</a:t>
                      </a:r>
                    </a:p>
                  </a:txBody>
                  <a:tcPr marL="5703" marR="5703" marT="57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s-PA" sz="1400" b="0" i="0" u="none" strike="noStrike" dirty="0">
                          <a:solidFill>
                            <a:srgbClr val="000000"/>
                          </a:solidFill>
                          <a:effectLst/>
                          <a:latin typeface="Arial" panose="020B0604020202020204" pitchFamily="34" charset="0"/>
                        </a:rPr>
                        <a:t>De acuerdo al ahorro</a:t>
                      </a:r>
                    </a:p>
                  </a:txBody>
                  <a:tcPr marL="5703" marR="5703" marT="57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821222">
                <a:tc>
                  <a:txBody>
                    <a:bodyPr/>
                    <a:lstStyle/>
                    <a:p>
                      <a:pPr algn="l" rtl="0" fontAlgn="ctr"/>
                      <a:r>
                        <a:rPr lang="es-MX" sz="1400" b="0" i="0" u="none" strike="noStrike" dirty="0">
                          <a:solidFill>
                            <a:srgbClr val="000000"/>
                          </a:solidFill>
                          <a:effectLst/>
                          <a:latin typeface="Arial" panose="020B0604020202020204" pitchFamily="34" charset="0"/>
                        </a:rPr>
                        <a:t>CONATO, ASOCIACION NACIONAL DE ENFERMERAS </a:t>
                      </a:r>
                    </a:p>
                  </a:txBody>
                  <a:tcPr marL="5703" marR="5703" marT="57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3">
                  <a:txBody>
                    <a:bodyPr/>
                    <a:lstStyle/>
                    <a:p>
                      <a:pPr algn="ctr" rtl="0" fontAlgn="ctr"/>
                      <a:r>
                        <a:rPr lang="es-PA" sz="1400" b="0" i="0" u="none" strike="noStrike" dirty="0">
                          <a:solidFill>
                            <a:srgbClr val="000000"/>
                          </a:solidFill>
                          <a:effectLst/>
                          <a:latin typeface="Arial" panose="020B0604020202020204" pitchFamily="34" charset="0"/>
                        </a:rPr>
                        <a:t>LEY ORGANICA</a:t>
                      </a:r>
                    </a:p>
                  </a:txBody>
                  <a:tcPr marL="5703" marR="5703" marT="57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es-PA"/>
                    </a:p>
                  </a:txBody>
                  <a:tcPr/>
                </a:tc>
                <a:tc rowSpan="2" hMerge="1">
                  <a:txBody>
                    <a:bodyPr/>
                    <a:lstStyle/>
                    <a:p>
                      <a:endParaRPr lang="es-PA"/>
                    </a:p>
                  </a:txBody>
                  <a:tcPr/>
                </a:tc>
                <a:tc>
                  <a:txBody>
                    <a:bodyPr/>
                    <a:lstStyle/>
                    <a:p>
                      <a:pPr algn="ctr" rtl="0" fontAlgn="ctr"/>
                      <a:r>
                        <a:rPr lang="es-MX" sz="1400" b="0" i="0" u="none" strike="noStrike" dirty="0">
                          <a:solidFill>
                            <a:srgbClr val="000000"/>
                          </a:solidFill>
                          <a:effectLst/>
                          <a:latin typeface="Arial" panose="020B0604020202020204" pitchFamily="34" charset="0"/>
                        </a:rPr>
                        <a:t>AJUSTE POR EL COSTO DE LA CANASTA BASICA FAMILIAR MEF</a:t>
                      </a:r>
                    </a:p>
                  </a:txBody>
                  <a:tcPr marL="5703" marR="5703" marT="57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s-PA" sz="1400" b="0" i="0" u="none" strike="noStrike" dirty="0">
                          <a:solidFill>
                            <a:srgbClr val="000000"/>
                          </a:solidFill>
                          <a:effectLst/>
                          <a:latin typeface="Arial" panose="020B0604020202020204" pitchFamily="34" charset="0"/>
                        </a:rPr>
                        <a:t>1,500.00 mensual</a:t>
                      </a:r>
                    </a:p>
                  </a:txBody>
                  <a:tcPr marL="5703" marR="5703" marT="57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821222">
                <a:tc>
                  <a:txBody>
                    <a:bodyPr/>
                    <a:lstStyle/>
                    <a:p>
                      <a:pPr algn="l" rtl="0" fontAlgn="ctr"/>
                      <a:r>
                        <a:rPr lang="es-PA" sz="1400" b="0" i="0" u="none" strike="noStrike" dirty="0">
                          <a:solidFill>
                            <a:srgbClr val="000000"/>
                          </a:solidFill>
                          <a:effectLst/>
                          <a:latin typeface="Arial" panose="020B0604020202020204" pitchFamily="34" charset="0"/>
                        </a:rPr>
                        <a:t>COLEGIO MEDICO DE PANAMA/ASOCIACION MEDICA NACIONAL, COLEGIO NACIONAL DE FARMACEUTICOS, COMENENAL, ANDEOP, UNECEP-FAM-UNEP, FENAECCD Y AMOACSS</a:t>
                      </a:r>
                    </a:p>
                  </a:txBody>
                  <a:tcPr marL="5703" marR="5703" marT="57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vMerge="1">
                  <a:txBody>
                    <a:bodyPr/>
                    <a:lstStyle/>
                    <a:p>
                      <a:endParaRPr lang="es-PA"/>
                    </a:p>
                  </a:txBody>
                  <a:tcPr/>
                </a:tc>
                <a:tc hMerge="1" vMerge="1">
                  <a:txBody>
                    <a:bodyPr/>
                    <a:lstStyle/>
                    <a:p>
                      <a:endParaRPr lang="es-PA"/>
                    </a:p>
                  </a:txBody>
                  <a:tcPr/>
                </a:tc>
                <a:tc hMerge="1" vMerge="1">
                  <a:txBody>
                    <a:bodyPr/>
                    <a:lstStyle/>
                    <a:p>
                      <a:endParaRPr lang="es-PA"/>
                    </a:p>
                  </a:txBody>
                  <a:tcPr/>
                </a:tc>
                <a:tc>
                  <a:txBody>
                    <a:bodyPr/>
                    <a:lstStyle/>
                    <a:p>
                      <a:pPr algn="ctr" rtl="0" fontAlgn="ctr"/>
                      <a:r>
                        <a:rPr lang="es-PA" sz="1400" b="0" i="0" u="none" strike="noStrike" dirty="0">
                          <a:solidFill>
                            <a:srgbClr val="000000"/>
                          </a:solidFill>
                          <a:effectLst/>
                          <a:latin typeface="Arial" panose="020B0604020202020204" pitchFamily="34" charset="0"/>
                        </a:rPr>
                        <a:t>255.00 mensual</a:t>
                      </a:r>
                    </a:p>
                  </a:txBody>
                  <a:tcPr marL="5703" marR="5703" marT="57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PA"/>
                    </a:p>
                  </a:txBody>
                  <a:tcPr/>
                </a:tc>
                <a:extLst>
                  <a:ext uri="{0D108BD9-81ED-4DB2-BD59-A6C34878D82A}">
                    <a16:rowId xmlns="" xmlns:a16="http://schemas.microsoft.com/office/drawing/2014/main" val="10004"/>
                  </a:ext>
                </a:extLst>
              </a:tr>
              <a:tr h="1505574">
                <a:tc>
                  <a:txBody>
                    <a:bodyPr/>
                    <a:lstStyle/>
                    <a:p>
                      <a:pPr algn="l" rtl="0" fontAlgn="ctr"/>
                      <a:r>
                        <a:rPr lang="es-PA" sz="1400" b="0" i="0" u="none" strike="noStrike" dirty="0">
                          <a:solidFill>
                            <a:srgbClr val="000000"/>
                          </a:solidFill>
                          <a:effectLst/>
                          <a:latin typeface="Arial" panose="020B0604020202020204" pitchFamily="34" charset="0"/>
                        </a:rPr>
                        <a:t>CONUSI</a:t>
                      </a:r>
                    </a:p>
                  </a:txBody>
                  <a:tcPr marL="5703" marR="5703" marT="57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A" sz="1400" b="0" i="0" u="none" strike="noStrike" dirty="0">
                          <a:solidFill>
                            <a:srgbClr val="000000"/>
                          </a:solidFill>
                          <a:effectLst/>
                          <a:latin typeface="Arial" panose="020B0604020202020204" pitchFamily="34" charset="0"/>
                        </a:rPr>
                        <a:t>LEY ORGANICA</a:t>
                      </a:r>
                    </a:p>
                  </a:txBody>
                  <a:tcPr marL="5703" marR="5703" marT="57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400" b="0" i="0" u="none" strike="noStrike" dirty="0">
                          <a:solidFill>
                            <a:srgbClr val="000000"/>
                          </a:solidFill>
                          <a:effectLst/>
                          <a:latin typeface="Arial" panose="020B0604020202020204" pitchFamily="34" charset="0"/>
                        </a:rPr>
                        <a:t>LEY ORGANICA</a:t>
                      </a:r>
                    </a:p>
                  </a:txBody>
                  <a:tcPr marL="5703" marR="5703" marT="57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MX" sz="1400" b="0" i="0" u="none" strike="noStrike" dirty="0">
                          <a:solidFill>
                            <a:srgbClr val="000000"/>
                          </a:solidFill>
                          <a:effectLst/>
                          <a:latin typeface="Arial" panose="020B0604020202020204" pitchFamily="34" charset="0"/>
                        </a:rPr>
                        <a:t>5 años / duración de la pensión sin límites / Tasa de reemplazo 70% de la pensión que recibía el causante de la pensión</a:t>
                      </a:r>
                    </a:p>
                  </a:txBody>
                  <a:tcPr marL="5703" marR="5703" marT="57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A" sz="1400" b="0" i="0" u="none" strike="noStrike" dirty="0" smtClean="0">
                          <a:solidFill>
                            <a:srgbClr val="000000"/>
                          </a:solidFill>
                          <a:effectLst/>
                          <a:latin typeface="Arial" panose="020B0604020202020204" pitchFamily="34" charset="0"/>
                        </a:rPr>
                        <a:t>No indican</a:t>
                      </a:r>
                      <a:r>
                        <a:rPr lang="es-PA" sz="1400" b="0" i="0" u="none" strike="noStrike" dirty="0">
                          <a:solidFill>
                            <a:srgbClr val="000000"/>
                          </a:solidFill>
                          <a:effectLst/>
                          <a:latin typeface="Arial" panose="020B0604020202020204" pitchFamily="34" charset="0"/>
                        </a:rPr>
                        <a:t> </a:t>
                      </a:r>
                    </a:p>
                  </a:txBody>
                  <a:tcPr marL="5703" marR="5703" marT="57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PA" sz="1400" b="0" i="0" u="none" strike="noStrike" dirty="0">
                          <a:solidFill>
                            <a:srgbClr val="000000"/>
                          </a:solidFill>
                          <a:effectLst/>
                          <a:latin typeface="Arial" panose="020B0604020202020204" pitchFamily="34" charset="0"/>
                        </a:rPr>
                        <a:t>Sin máxima</a:t>
                      </a:r>
                    </a:p>
                  </a:txBody>
                  <a:tcPr marL="5703" marR="5703" marT="57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239523">
                <a:tc gridSpan="6">
                  <a:txBody>
                    <a:bodyPr/>
                    <a:lstStyle/>
                    <a:p>
                      <a:pPr algn="l" fontAlgn="b"/>
                      <a:r>
                        <a:rPr lang="es-MX" sz="1400" b="0" i="0" u="none" strike="noStrike" dirty="0">
                          <a:solidFill>
                            <a:srgbClr val="000000"/>
                          </a:solidFill>
                          <a:effectLst/>
                          <a:latin typeface="Calibri" panose="020F0502020204030204" pitchFamily="34" charset="0"/>
                        </a:rPr>
                        <a:t>* CONUSI indica que la pensión mínima se aumentará inmediatamente aprobada la ley.  Todas las pensiones serán aumentadas anualmente, según el costo de la vida, medido por el Índice de precios al consumidor (IPC)</a:t>
                      </a:r>
                    </a:p>
                  </a:txBody>
                  <a:tcPr marL="5703" marR="5703" marT="5703"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s-PA"/>
                    </a:p>
                  </a:txBody>
                  <a:tcPr/>
                </a:tc>
                <a:tc hMerge="1">
                  <a:txBody>
                    <a:bodyPr/>
                    <a:lstStyle/>
                    <a:p>
                      <a:endParaRPr lang="es-PA"/>
                    </a:p>
                  </a:txBody>
                  <a:tcPr/>
                </a:tc>
                <a:tc hMerge="1">
                  <a:txBody>
                    <a:bodyPr/>
                    <a:lstStyle/>
                    <a:p>
                      <a:endParaRPr lang="es-PA"/>
                    </a:p>
                  </a:txBody>
                  <a:tcPr/>
                </a:tc>
                <a:tc hMerge="1">
                  <a:txBody>
                    <a:bodyPr/>
                    <a:lstStyle/>
                    <a:p>
                      <a:endParaRPr lang="es-PA"/>
                    </a:p>
                  </a:txBody>
                  <a:tcPr/>
                </a:tc>
                <a:tc hMerge="1">
                  <a:txBody>
                    <a:bodyPr/>
                    <a:lstStyle/>
                    <a:p>
                      <a:endParaRPr lang="es-PA"/>
                    </a:p>
                  </a:txBody>
                  <a:tcPr/>
                </a:tc>
                <a:extLst>
                  <a:ext uri="{0D108BD9-81ED-4DB2-BD59-A6C34878D82A}">
                    <a16:rowId xmlns="" xmlns:a16="http://schemas.microsoft.com/office/drawing/2014/main" val="10006"/>
                  </a:ext>
                </a:extLst>
              </a:tr>
            </a:tbl>
          </a:graphicData>
        </a:graphic>
      </p:graphicFrame>
      <p:sp>
        <p:nvSpPr>
          <p:cNvPr id="5" name="CuadroTexto 4"/>
          <p:cNvSpPr txBox="1"/>
          <p:nvPr/>
        </p:nvSpPr>
        <p:spPr>
          <a:xfrm>
            <a:off x="351193" y="5858276"/>
            <a:ext cx="6705234" cy="276999"/>
          </a:xfrm>
          <a:prstGeom prst="rect">
            <a:avLst/>
          </a:prstGeom>
          <a:noFill/>
        </p:spPr>
        <p:txBody>
          <a:bodyPr wrap="none" rtlCol="0">
            <a:spAutoFit/>
          </a:bodyPr>
          <a:lstStyle/>
          <a:p>
            <a:r>
              <a:rPr lang="es-MX" sz="1200" dirty="0" smtClean="0">
                <a:latin typeface="Arial" panose="020B0604020202020204" pitchFamily="34" charset="0"/>
                <a:cs typeface="Arial" panose="020B0604020202020204" pitchFamily="34" charset="0"/>
              </a:rPr>
              <a:t>En el caso de CONAT Y ANEP la duración de la pensión de viudez debe ser mínima de 10 años</a:t>
            </a:r>
            <a:endParaRPr lang="es-PA"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05659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B065A4D-146A-9F14-E6A8-231F6CC65D06}"/>
              </a:ext>
            </a:extLst>
          </p:cNvPr>
          <p:cNvSpPr>
            <a:spLocks noGrp="1"/>
          </p:cNvSpPr>
          <p:nvPr>
            <p:ph type="title"/>
          </p:nvPr>
        </p:nvSpPr>
        <p:spPr>
          <a:xfrm>
            <a:off x="831850" y="1029804"/>
            <a:ext cx="10515600" cy="2852737"/>
          </a:xfrm>
        </p:spPr>
        <p:txBody>
          <a:bodyPr/>
          <a:lstStyle/>
          <a:p>
            <a:r>
              <a:rPr lang="es-ES_tradnl" b="1" dirty="0">
                <a:latin typeface="Arial" panose="020B0604020202020204" pitchFamily="34" charset="0"/>
                <a:cs typeface="Arial" panose="020B0604020202020204" pitchFamily="34" charset="0"/>
              </a:rPr>
              <a:t>2. Sostenibilidad Financiera</a:t>
            </a:r>
          </a:p>
        </p:txBody>
      </p:sp>
      <p:pic>
        <p:nvPicPr>
          <p:cNvPr id="5" name="Picture 4" descr="Trámites CSS">
            <a:extLst>
              <a:ext uri="{FF2B5EF4-FFF2-40B4-BE49-F238E27FC236}">
                <a16:creationId xmlns="" xmlns:a16="http://schemas.microsoft.com/office/drawing/2014/main" id="{A2D2E0D0-A139-1A4D-12F6-E3A7C88D8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01120" y="58922"/>
            <a:ext cx="605246" cy="59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250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2619</TotalTime>
  <Words>6744</Words>
  <Application>Microsoft Office PowerPoint</Application>
  <PresentationFormat>Panorámica</PresentationFormat>
  <Paragraphs>794</Paragraphs>
  <Slides>28</Slides>
  <Notes>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28</vt:i4>
      </vt:variant>
    </vt:vector>
  </HeadingPairs>
  <TitlesOfParts>
    <vt:vector size="36" baseType="lpstr">
      <vt:lpstr>Aptos</vt:lpstr>
      <vt:lpstr>Aptos Display</vt:lpstr>
      <vt:lpstr>Arial</vt:lpstr>
      <vt:lpstr>Calibri</vt:lpstr>
      <vt:lpstr>Symbol</vt:lpstr>
      <vt:lpstr>Times New Roman</vt:lpstr>
      <vt:lpstr>Wingdings</vt:lpstr>
      <vt:lpstr>Office Theme</vt:lpstr>
      <vt:lpstr>Presentación de PowerPoint</vt:lpstr>
      <vt:lpstr>Glosario</vt:lpstr>
      <vt:lpstr>Introducción-Importancia y Objetivo</vt:lpstr>
      <vt:lpstr>1. Claridad Esquemática</vt:lpstr>
      <vt:lpstr>Presentación de PowerPoint</vt:lpstr>
      <vt:lpstr>Presentación de PowerPoint</vt:lpstr>
      <vt:lpstr>Presentación de PowerPoint</vt:lpstr>
      <vt:lpstr>Presentación de PowerPoint</vt:lpstr>
      <vt:lpstr>2. Sostenibilidad Financiera</vt:lpstr>
      <vt:lpstr>Presentación de PowerPoint</vt:lpstr>
      <vt:lpstr>Presentación de PowerPoint</vt:lpstr>
      <vt:lpstr>Presentación de PowerPoint</vt:lpstr>
      <vt:lpstr>Presentación de PowerPoint</vt:lpstr>
      <vt:lpstr>Presentación de PowerPoint</vt:lpstr>
      <vt:lpstr>3. Cobertura del Sistema e Inclusión</vt:lpstr>
      <vt:lpstr>Presentación de PowerPoint</vt:lpstr>
      <vt:lpstr>4. Sustitución Salarial Sin Asimetría (Dignidad y Fomento al Empleo)</vt:lpstr>
      <vt:lpstr>Presentación de PowerPoint</vt:lpstr>
      <vt:lpstr>5.Solución a la Pobreza en Edad Adulta</vt:lpstr>
      <vt:lpstr>Presentación de PowerPoint</vt:lpstr>
      <vt:lpstr>6. Transparencia </vt:lpstr>
      <vt:lpstr>Presentación de PowerPoint</vt:lpstr>
      <vt:lpstr>7. Otras Variables que no fueron cuantificadas</vt:lpstr>
      <vt:lpstr>Presentación de PowerPoint</vt:lpstr>
      <vt:lpstr>Presentación de PowerPoint</vt:lpstr>
      <vt:lpstr>Presentación de PowerPoint</vt:lpstr>
      <vt:lpstr>Presentación de PowerPoint</vt:lpstr>
      <vt:lpstr>GRACIAS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Jose Antonio Sierra Sanchez</dc:creator>
  <cp:lastModifiedBy>Castillero, Elsebir Ducreux de</cp:lastModifiedBy>
  <cp:revision>49</cp:revision>
  <dcterms:created xsi:type="dcterms:W3CDTF">2024-10-11T20:50:29Z</dcterms:created>
  <dcterms:modified xsi:type="dcterms:W3CDTF">2024-10-23T12:58:55Z</dcterms:modified>
</cp:coreProperties>
</file>