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1" r:id="rId2"/>
    <p:sldId id="1076" r:id="rId3"/>
    <p:sldId id="1077" r:id="rId4"/>
    <p:sldId id="3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3447" autoAdjust="0"/>
  </p:normalViewPr>
  <p:slideViewPr>
    <p:cSldViewPr snapToGrid="0">
      <p:cViewPr varScale="1">
        <p:scale>
          <a:sx n="80" d="100"/>
          <a:sy n="80" d="100"/>
        </p:scale>
        <p:origin x="989" y="58"/>
      </p:cViewPr>
      <p:guideLst/>
    </p:cSldViewPr>
  </p:slideViewPr>
  <p:outlineViewPr>
    <p:cViewPr>
      <p:scale>
        <a:sx n="33" d="100"/>
        <a:sy n="33" d="100"/>
      </p:scale>
      <p:origin x="0" y="-54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AFD0-1925-4B71-ACCB-266BD56E41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D716-EE39-41EF-9452-E8812C91F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8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6CE3-1110-A180-1B96-4534CD864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EE0D7-A6A1-1449-6908-0E2312F6D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57F92-D9D5-86D1-C8A3-89958549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E9E30-8EE9-B90D-2B2A-2E7ACC21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5EE71-7691-2210-0001-378EF6F3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F5D74F-40B5-684C-041B-8A7C497A4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3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1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CF4A-4426-2F20-CD64-4E667477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2E8D9-9765-EF9E-07D4-8DAAC8367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CC4B1-2CDE-73A8-6BC9-08958DF3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D829B-6B78-9F77-8E14-CC30AFBA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AAD7-7ABC-023E-763D-E3FE657A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595C4D-6658-5BAB-FC0F-66728DACB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" y="-136525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1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216F1-DFDB-8C41-09D8-4729C921F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C077E-6F54-FDA7-75E5-9C01C557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6FDED-9AAD-0C12-26C3-F611F56F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D3C0-6F54-BD3E-76B6-A1F01789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240E-CCC1-B980-78D5-7124B46D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A4302C-BB48-BA23-945F-F03C37C21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8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0222-FBC1-1CF3-190B-B859595C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28693-B0DA-F36D-33F7-491B6E44D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00ED7-5583-84DE-83A8-41D47FDA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3F332-97E3-ABA0-965C-8E1416E8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06861-1376-C5CA-9B56-E5D1860D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B241E7-FC81-49DF-AAB3-C5BFA013E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7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D57C-BF85-5008-227A-737413C9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F47DE-C1B0-E7FA-ED74-62FA593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E7388-ACD4-D5C7-D1C7-C335AECB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69C08-38C2-E10D-CAF8-9746D914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007F1-8C30-AFA5-9192-78E76498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36F395-3A4C-B0CD-8337-8682B7D8C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3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DCF44-8578-807E-7820-47236DD6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51B5-AA8C-5231-5467-5C3108E7D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BA06F-DB17-3F75-BA80-EDD62436B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A7E68-D323-AC35-B96E-96041A21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14C50-8C73-6927-3708-C1DFD13D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CB64C-D86E-DE72-70DA-BE32AFDA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6D945A-ADED-9881-EB62-BC1E4405A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26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C53E-29FB-8470-96FB-6EA6B7E0A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CB50E-8342-7871-AD58-61522283F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D5F0F-179F-9028-2C63-27A90F776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5AA12-5DE9-DAAD-8424-CE705068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12EA4-9CD5-D2CD-A85C-8D2A41A1B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90EBB-2A50-C87F-F4ED-804804E7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234F8-FC6B-7B11-7E89-66218901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06607-04D6-F108-D8F7-1EC239E6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0E7A3A2-27F2-C870-45B1-FE317C85A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ED94-F783-A6C1-84AF-5468F991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DE1F2-1014-4BA6-B70B-9FACA6D8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EA627-180F-FD86-1BA9-B0C0C53D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1E03B-FA78-8930-2DF0-DD37C428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26FDC3-B4B8-2AC7-BC95-A8DEF2CB9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4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DC7B6-18F4-469D-1E9B-9A8BD945E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4BE3C-E468-295D-E248-F2419A6F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EADAE-D7C5-C902-D130-8EC88C57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7231D-F1FE-86CF-8211-6679F1E74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4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6DC6-0106-8351-FFAD-5B06B54C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7CF5-2813-11C0-655B-34DBCEA8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FE715-318C-9D96-15CB-1D010685C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186C1-3027-3343-D213-EACA7F37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F8686-FC5B-E30F-BAE2-2227A780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5F9AB-08AB-7BC2-AB1A-569E8F7F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C2F4316-2FDB-26CA-2726-F5876CA56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" y="-4763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4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3AB2-7AF7-803E-B53C-FEFCC830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5A469-56EA-8A18-6126-9B6390BBA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96FC2-94C9-ACEA-72A9-B739F77A3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1E889-971D-4B87-36D1-589EB287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1603-B7B7-3F54-D326-399F46D6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659D1-2C6B-FA73-7D45-F204142E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D72D4B-188E-1DF8-FFF7-102DB1F45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51F8D-60A3-AACD-61FB-FEDA2B97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D4C2-3F89-6476-0934-3B759AE66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49578-3FFD-5DB6-3C02-DB57ED3BB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D06C7-72DD-4712-84AD-21ABDBFE113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E00A0-47A9-7111-93ED-004CB0A72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09F6-8638-8325-E6D7-0CE615182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FAD5B5-736E-4C6C-9DD3-412B7A94C4F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6375A8-8DD1-EE99-3D44-7697163B399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8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DB64C1-9AC8-90CC-2DA1-C6EBA8914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0"/>
            <a:ext cx="12182975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1D6190C-2D92-8F0F-900F-8E63A61422EB}"/>
              </a:ext>
            </a:extLst>
          </p:cNvPr>
          <p:cNvSpPr txBox="1"/>
          <p:nvPr/>
        </p:nvSpPr>
        <p:spPr>
          <a:xfrm>
            <a:off x="942544" y="707571"/>
            <a:ext cx="1038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https://conversatoriocss.aig.gob.pa/index.php</a:t>
            </a:r>
          </a:p>
        </p:txBody>
      </p:sp>
    </p:spTree>
    <p:extLst>
      <p:ext uri="{BB962C8B-B14F-4D97-AF65-F5344CB8AC3E}">
        <p14:creationId xmlns:p14="http://schemas.microsoft.com/office/powerpoint/2010/main" val="160683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E797-BF41-0D5A-454B-7421B946D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1" y="1873477"/>
            <a:ext cx="10101942" cy="2387600"/>
          </a:xfrm>
        </p:spPr>
        <p:txBody>
          <a:bodyPr>
            <a:normAutofit fontScale="90000"/>
          </a:bodyPr>
          <a:lstStyle/>
          <a:p>
            <a:r>
              <a:rPr lang="es-ES" noProof="0" dirty="0"/>
              <a:t>Presentación </a:t>
            </a:r>
            <a:br>
              <a:rPr lang="es-ES" noProof="0" dirty="0"/>
            </a:br>
            <a:r>
              <a:rPr lang="es-ES" u="sng" noProof="0" dirty="0"/>
              <a:t>CONUSI</a:t>
            </a:r>
            <a:br>
              <a:rPr lang="es-ES" u="sng" noProof="0" dirty="0"/>
            </a:br>
            <a:r>
              <a:rPr lang="es-ES" u="sng" dirty="0"/>
              <a:t>AMOACSS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46598-F6D6-BB4C-64D0-EB7412231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9095"/>
            <a:ext cx="9144000" cy="1655762"/>
          </a:xfrm>
        </p:spPr>
        <p:txBody>
          <a:bodyPr/>
          <a:lstStyle/>
          <a:p>
            <a:r>
              <a:rPr lang="es-ES" dirty="0"/>
              <a:t>9</a:t>
            </a:r>
            <a:r>
              <a:rPr lang="es-ES" noProof="0" dirty="0"/>
              <a:t> DE OCTUBRE 2024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2918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E376B51-54C5-A32B-2973-A32C696A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6" y="129101"/>
            <a:ext cx="6095144" cy="574675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chemeClr val="bg1">
                    <a:lumMod val="95000"/>
                  </a:schemeClr>
                </a:solidFill>
              </a:rPr>
              <a:t>Secuencia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de las </a:t>
            </a:r>
            <a:r>
              <a:rPr lang="en-US" sz="3400" dirty="0" err="1">
                <a:solidFill>
                  <a:schemeClr val="bg1">
                    <a:lumMod val="95000"/>
                  </a:schemeClr>
                </a:solidFill>
              </a:rPr>
              <a:t>Sesiones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s-PA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Marcador de contenido 8">
            <a:extLst>
              <a:ext uri="{FF2B5EF4-FFF2-40B4-BE49-F238E27FC236}">
                <a16:creationId xmlns:a16="http://schemas.microsoft.com/office/drawing/2014/main" id="{2C4ADEC8-ECC2-80B1-43D1-75255AA2B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" y="815919"/>
            <a:ext cx="6238828" cy="5482736"/>
          </a:xfrm>
        </p:spPr>
        <p:txBody>
          <a:bodyPr>
            <a:normAutofit fontScale="92500" lnSpcReduction="10000"/>
          </a:bodyPr>
          <a:lstStyle/>
          <a:p>
            <a:pPr marL="342891" indent="-342891">
              <a:spcAft>
                <a:spcPts val="800"/>
              </a:spcAft>
              <a:buFont typeface="+mj-lt"/>
              <a:buAutoNum type="arabicPeriod"/>
              <a:tabLst>
                <a:tab pos="457189" algn="l"/>
              </a:tabLst>
            </a:pPr>
            <a:r>
              <a:rPr lang="es-PA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Introducción y Acuerdos Iniciales (1 sesión) – 18 de Septiembre</a:t>
            </a:r>
            <a:endParaRPr lang="es-PA" sz="1600" kern="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Introducción y Presentación de contexto financiero del sistema de pensiones actual.</a:t>
            </a: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Presentación de objetivos generales del proceso</a:t>
            </a: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Establecimiento de reglas de conducta.</a:t>
            </a:r>
          </a:p>
          <a:p>
            <a:pPr marL="342891" indent="-342891">
              <a:spcAft>
                <a:spcPts val="800"/>
              </a:spcAft>
              <a:buFont typeface="+mj-lt"/>
              <a:buAutoNum type="arabicPeriod"/>
              <a:tabLst>
                <a:tab pos="457189" algn="l"/>
              </a:tabLst>
            </a:pPr>
            <a:r>
              <a:rPr lang="es-PA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Recibo y Exposición de Propuestas ( 3 sesiones) - 23 de Septiembre, 25 septiembre y 30 de septiembre, 2 de octubre y 7 de octubre</a:t>
            </a:r>
            <a:endParaRPr lang="es-PA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Exposición de la Propuesta - 30 min.</a:t>
            </a: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Exposición del modelo de viabilidad económica y resultados- 30 min</a:t>
            </a: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Preguntas y respuestas – 30 minutos</a:t>
            </a:r>
          </a:p>
          <a:p>
            <a:pPr marL="342891" indent="-342891">
              <a:spcAft>
                <a:spcPts val="800"/>
              </a:spcAft>
              <a:buFont typeface="+mj-lt"/>
              <a:buAutoNum type="arabicPeriod"/>
              <a:tabLst>
                <a:tab pos="457189" algn="l"/>
              </a:tabLst>
            </a:pPr>
            <a:r>
              <a:rPr lang="es-PA" sz="16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Análisis Comparativo de Propuestas (1 sesión ) – 14 de octubre</a:t>
            </a:r>
            <a:endParaRPr lang="es-PA" sz="16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Análisis de convergencias y divergencias entre las propuestas.</a:t>
            </a: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Identificación de puntos en común y áreas de conflicto</a:t>
            </a:r>
          </a:p>
          <a:p>
            <a:pPr marL="342891" indent="-342891">
              <a:spcAft>
                <a:spcPts val="800"/>
              </a:spcAft>
              <a:buFont typeface="+mj-lt"/>
              <a:buAutoNum type="arabicPeriod"/>
              <a:tabLst>
                <a:tab pos="457189" algn="l"/>
              </a:tabLst>
            </a:pPr>
            <a:r>
              <a:rPr lang="es-PA" sz="16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Conclusiones -Puntos de Consenso (1 sesión) – de 16 octubre</a:t>
            </a:r>
          </a:p>
          <a:p>
            <a:pPr marL="742932" lvl="1" indent="-285744">
              <a:lnSpc>
                <a:spcPct val="12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600" kern="100" dirty="0">
                <a:latin typeface="+mj-lt"/>
                <a:cs typeface="Times New Roman" panose="02020603050405020304" pitchFamily="18" charset="0"/>
              </a:rPr>
              <a:t>Conclusiones sobre los diferendos</a:t>
            </a: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endParaRPr lang="es-PA" sz="16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endParaRPr lang="es-PA" sz="16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endParaRPr lang="es-PA" sz="16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32" lvl="1" indent="-285744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endParaRPr lang="es-PA" sz="16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3025493-C622-1052-4333-2E4A15810471}"/>
              </a:ext>
            </a:extLst>
          </p:cNvPr>
          <p:cNvSpPr txBox="1"/>
          <p:nvPr/>
        </p:nvSpPr>
        <p:spPr>
          <a:xfrm>
            <a:off x="6199000" y="815917"/>
            <a:ext cx="5993000" cy="4451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indent="-342891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189" algn="l"/>
              </a:tabLst>
            </a:pPr>
            <a:r>
              <a:rPr lang="es-PA" sz="15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Evaluación Técnica y Presentación de Propuesta de Convergencia (</a:t>
            </a:r>
            <a:r>
              <a:rPr lang="es-PA" sz="14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 sesión</a:t>
            </a:r>
            <a:r>
              <a:rPr lang="es-PA" sz="15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 – 23 octubre </a:t>
            </a:r>
            <a:endParaRPr lang="es-PA" sz="15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32" lvl="1" indent="-285744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500" kern="100" dirty="0">
                <a:latin typeface="+mj-lt"/>
                <a:cs typeface="Times New Roman" panose="02020603050405020304" pitchFamily="18" charset="0"/>
              </a:rPr>
              <a:t>Propuesta Construida</a:t>
            </a:r>
          </a:p>
          <a:p>
            <a:pPr marL="742932" lvl="1" indent="-285744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500" kern="100" dirty="0">
                <a:latin typeface="+mj-lt"/>
                <a:cs typeface="Times New Roman" panose="02020603050405020304" pitchFamily="18" charset="0"/>
              </a:rPr>
              <a:t>Análisis de valoración –Proyecciones</a:t>
            </a:r>
            <a:endParaRPr lang="es-PA" sz="15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189" algn="l"/>
              </a:tabLst>
            </a:pPr>
            <a:r>
              <a:rPr lang="es-PA" sz="15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Presentación de Borrador de Propuesta de Convergencia (</a:t>
            </a:r>
            <a:r>
              <a:rPr lang="es-PA" sz="14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 sesión</a:t>
            </a:r>
            <a:r>
              <a:rPr lang="es-PA" sz="15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)- 28 de octubre</a:t>
            </a:r>
            <a:endParaRPr lang="es-PA" sz="15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32" lvl="1" indent="-285744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5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Exposición de la Propuesta de Convergencia y Viabilidad Financiera</a:t>
            </a:r>
            <a:endParaRPr lang="es-PA" sz="1500" dirty="0">
              <a:latin typeface="+mj-lt"/>
              <a:cs typeface="Times New Roman" panose="02020603050405020304" pitchFamily="18" charset="0"/>
            </a:endParaRPr>
          </a:p>
          <a:p>
            <a:pPr marL="742932" lvl="1" indent="-285744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5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Revisión del Borrador Inicial de Propuesta Convergente</a:t>
            </a:r>
          </a:p>
          <a:p>
            <a:pPr marL="742932" lvl="1" indent="-285744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5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Puntos pendientes y revisión final </a:t>
            </a:r>
          </a:p>
          <a:p>
            <a:pPr marL="342891" indent="-342891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189" algn="l"/>
              </a:tabLst>
            </a:pPr>
            <a:r>
              <a:rPr lang="es-PA" sz="15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Plan de Implementación (</a:t>
            </a:r>
            <a:r>
              <a:rPr lang="es-PA" sz="14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 sesión</a:t>
            </a:r>
            <a:r>
              <a:rPr lang="es-PA" sz="15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 – 30 de octubre</a:t>
            </a:r>
            <a:endParaRPr lang="es-PA" sz="15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32" lvl="1" indent="-285744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5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Presentación de Propuesta final de convergencia</a:t>
            </a:r>
          </a:p>
          <a:p>
            <a:pPr marL="742932" lvl="1" indent="-285744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377" algn="l"/>
              </a:tabLst>
            </a:pPr>
            <a:r>
              <a:rPr lang="es-PA" sz="15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Discusión sobre el plan de implementación y próximos pasos.</a:t>
            </a:r>
          </a:p>
        </p:txBody>
      </p:sp>
    </p:spTree>
    <p:extLst>
      <p:ext uri="{BB962C8B-B14F-4D97-AF65-F5344CB8AC3E}">
        <p14:creationId xmlns:p14="http://schemas.microsoft.com/office/powerpoint/2010/main" val="373045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5B6FD-C69B-8308-3213-471E5D58E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8915C-D791-DE79-E1BB-AE6F7FB92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D706FB-DEA6-B804-BCD5-BB462DF5A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F7AA92E-3E53-FC4A-3823-2B37386086BC}"/>
              </a:ext>
            </a:extLst>
          </p:cNvPr>
          <p:cNvSpPr txBox="1"/>
          <p:nvPr/>
        </p:nvSpPr>
        <p:spPr>
          <a:xfrm>
            <a:off x="903514" y="4645915"/>
            <a:ext cx="1038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https://conversatoriocss.aig.gob.pa/index.php</a:t>
            </a:r>
          </a:p>
        </p:txBody>
      </p:sp>
    </p:spTree>
    <p:extLst>
      <p:ext uri="{BB962C8B-B14F-4D97-AF65-F5344CB8AC3E}">
        <p14:creationId xmlns:p14="http://schemas.microsoft.com/office/powerpoint/2010/main" val="190278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258</Words>
  <Application>Microsoft Office PowerPoint</Application>
  <PresentationFormat>Panorámica</PresentationFormat>
  <Paragraphs>30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Courier New</vt:lpstr>
      <vt:lpstr>Office Theme</vt:lpstr>
      <vt:lpstr>Presentación de PowerPoint</vt:lpstr>
      <vt:lpstr>Presentación  CONUSI AMOACSS</vt:lpstr>
      <vt:lpstr>Secuencia de las Sesiones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M. Villa Villa</dc:creator>
  <cp:lastModifiedBy>Herrera F., Cesar R.</cp:lastModifiedBy>
  <cp:revision>28</cp:revision>
  <dcterms:created xsi:type="dcterms:W3CDTF">2024-08-06T15:37:17Z</dcterms:created>
  <dcterms:modified xsi:type="dcterms:W3CDTF">2024-10-09T15:58:21Z</dcterms:modified>
</cp:coreProperties>
</file>