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1" r:id="rId7"/>
    <p:sldId id="262" r:id="rId8"/>
    <p:sldId id="265" r:id="rId9"/>
    <p:sldId id="263" r:id="rId10"/>
    <p:sldId id="264" r:id="rId11"/>
    <p:sldId id="266" r:id="rId12"/>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94AD-8A63-3F1D-D19C-3972ACAC212A}"/>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A"/>
          </a:p>
        </p:txBody>
      </p:sp>
      <p:sp>
        <p:nvSpPr>
          <p:cNvPr id="3" name="Subtítulo 2">
            <a:extLst>
              <a:ext uri="{FF2B5EF4-FFF2-40B4-BE49-F238E27FC236}">
                <a16:creationId xmlns:a16="http://schemas.microsoft.com/office/drawing/2014/main" id="{F93C3DB5-8524-B3DE-82BD-510CD8AC95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A"/>
          </a:p>
        </p:txBody>
      </p:sp>
      <p:sp>
        <p:nvSpPr>
          <p:cNvPr id="4" name="Marcador de fecha 3">
            <a:extLst>
              <a:ext uri="{FF2B5EF4-FFF2-40B4-BE49-F238E27FC236}">
                <a16:creationId xmlns:a16="http://schemas.microsoft.com/office/drawing/2014/main" id="{B78F37B6-E05F-8C61-A1BD-6F214D0FB467}"/>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5" name="Marcador de pie de página 4">
            <a:extLst>
              <a:ext uri="{FF2B5EF4-FFF2-40B4-BE49-F238E27FC236}">
                <a16:creationId xmlns:a16="http://schemas.microsoft.com/office/drawing/2014/main" id="{23F3234F-8330-EB35-744F-0DF841CD4842}"/>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9520C80B-EE7B-CFEA-0160-CD3CA8545AF0}"/>
              </a:ext>
            </a:extLst>
          </p:cNvPr>
          <p:cNvSpPr>
            <a:spLocks noGrp="1"/>
          </p:cNvSpPr>
          <p:nvPr>
            <p:ph type="sldNum" sz="quarter" idx="12"/>
          </p:nvPr>
        </p:nvSpPr>
        <p:spPr/>
        <p:txBody>
          <a:bodyPr/>
          <a:lstStyle/>
          <a:p>
            <a:fld id="{B16AB75A-D513-9C40-9F23-E72B51CBF7A0}" type="slidenum">
              <a:rPr lang="es-PA" smtClean="0"/>
              <a:t>‹Nº›</a:t>
            </a:fld>
            <a:endParaRPr lang="es-PA"/>
          </a:p>
        </p:txBody>
      </p:sp>
      <p:pic>
        <p:nvPicPr>
          <p:cNvPr id="7" name="Picture 446671586" descr="A black screen with colorful lines&#10;&#10;Description automatically generated with medium confidence">
            <a:extLst>
              <a:ext uri="{FF2B5EF4-FFF2-40B4-BE49-F238E27FC236}">
                <a16:creationId xmlns:a16="http://schemas.microsoft.com/office/drawing/2014/main" id="{09444C7B-7A72-5ED3-0A0B-1EB97B7C31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45" r="91110"/>
          <a:stretch/>
        </p:blipFill>
        <p:spPr bwMode="auto">
          <a:xfrm>
            <a:off x="0" y="0"/>
            <a:ext cx="889927" cy="6858000"/>
          </a:xfrm>
          <a:prstGeom prst="rect">
            <a:avLst/>
          </a:prstGeom>
          <a:ln>
            <a:noFill/>
          </a:ln>
          <a:extLst>
            <a:ext uri="{53640926-AAD7-44D8-BBD7-CCE9431645EC}">
              <a14:shadowObscured xmlns:a14="http://schemas.microsoft.com/office/drawing/2010/main"/>
            </a:ext>
          </a:extLst>
        </p:spPr>
      </p:pic>
      <p:pic>
        <p:nvPicPr>
          <p:cNvPr id="8" name="Picture 1718527735" descr="A green circle with black background&#10;&#10;Description automatically generated">
            <a:extLst>
              <a:ext uri="{FF2B5EF4-FFF2-40B4-BE49-F238E27FC236}">
                <a16:creationId xmlns:a16="http://schemas.microsoft.com/office/drawing/2014/main" id="{B15BE200-2847-92AE-DE7E-1A8B5313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1395" y="-1545484"/>
            <a:ext cx="3221355" cy="3954780"/>
          </a:xfrm>
          <a:prstGeom prst="rect">
            <a:avLst/>
          </a:prstGeom>
        </p:spPr>
      </p:pic>
      <p:pic>
        <p:nvPicPr>
          <p:cNvPr id="9" name="Picture 2142565768" descr="A black circle with a black background&#10;&#10;Description automatically generated">
            <a:extLst>
              <a:ext uri="{FF2B5EF4-FFF2-40B4-BE49-F238E27FC236}">
                <a16:creationId xmlns:a16="http://schemas.microsoft.com/office/drawing/2014/main" id="{5752B556-C80F-9391-1FF2-B15F474FA3C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654" t="11177" b="11250"/>
          <a:stretch/>
        </p:blipFill>
        <p:spPr bwMode="auto">
          <a:xfrm rot="965918">
            <a:off x="10077091" y="4341329"/>
            <a:ext cx="3363595" cy="3257550"/>
          </a:xfrm>
          <a:prstGeom prst="rect">
            <a:avLst/>
          </a:prstGeom>
          <a:ln>
            <a:noFill/>
          </a:ln>
          <a:extLst>
            <a:ext uri="{53640926-AAD7-44D8-BBD7-CCE9431645EC}">
              <a14:shadowObscured xmlns:a14="http://schemas.microsoft.com/office/drawing/2010/main"/>
            </a:ext>
          </a:extLst>
        </p:spPr>
      </p:pic>
      <p:pic>
        <p:nvPicPr>
          <p:cNvPr id="10" name="Picture 893084770" descr="A group of people in a circle&#10;&#10;Description automatically generated">
            <a:extLst>
              <a:ext uri="{FF2B5EF4-FFF2-40B4-BE49-F238E27FC236}">
                <a16:creationId xmlns:a16="http://schemas.microsoft.com/office/drawing/2014/main" id="{CAF3AC9F-80FD-8D56-B85B-A9BD1FBD2C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12373" y="268474"/>
            <a:ext cx="1370965" cy="1370965"/>
          </a:xfrm>
          <a:prstGeom prst="rect">
            <a:avLst/>
          </a:prstGeom>
        </p:spPr>
      </p:pic>
    </p:spTree>
    <p:extLst>
      <p:ext uri="{BB962C8B-B14F-4D97-AF65-F5344CB8AC3E}">
        <p14:creationId xmlns:p14="http://schemas.microsoft.com/office/powerpoint/2010/main" val="37408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01A495-172A-72E1-4218-6D15A1057C54}"/>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texto vertical 2">
            <a:extLst>
              <a:ext uri="{FF2B5EF4-FFF2-40B4-BE49-F238E27FC236}">
                <a16:creationId xmlns:a16="http://schemas.microsoft.com/office/drawing/2014/main" id="{FC7536C8-16E7-8A41-DC6C-A2CE900A85C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BBA051CC-4DB4-20EE-BD6B-02C2BC6B7826}"/>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5" name="Marcador de pie de página 4">
            <a:extLst>
              <a:ext uri="{FF2B5EF4-FFF2-40B4-BE49-F238E27FC236}">
                <a16:creationId xmlns:a16="http://schemas.microsoft.com/office/drawing/2014/main" id="{523358CB-71D9-E660-2A2F-EF6AEE09390F}"/>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655F0218-7796-8504-AED7-066AA72D3240}"/>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127822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2EE8DC-1635-FD07-2563-6DA91910BC6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A"/>
          </a:p>
        </p:txBody>
      </p:sp>
      <p:sp>
        <p:nvSpPr>
          <p:cNvPr id="3" name="Marcador de texto vertical 2">
            <a:extLst>
              <a:ext uri="{FF2B5EF4-FFF2-40B4-BE49-F238E27FC236}">
                <a16:creationId xmlns:a16="http://schemas.microsoft.com/office/drawing/2014/main" id="{B223E420-84DC-ADF5-95D5-828770B9131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7DD08A1F-83A3-885C-0E0D-9AA6AAC75FEE}"/>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5" name="Marcador de pie de página 4">
            <a:extLst>
              <a:ext uri="{FF2B5EF4-FFF2-40B4-BE49-F238E27FC236}">
                <a16:creationId xmlns:a16="http://schemas.microsoft.com/office/drawing/2014/main" id="{18253CF2-ED38-4073-E5E1-C76FB6A58F93}"/>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BEDDC31A-414D-4CC1-0B5E-9EF35DE63CD6}"/>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422369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2B47A-5B0C-A27C-8624-9ABC9C6A4EB0}"/>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C612B6D8-EE0F-C6E8-355F-3DEE8180711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54AF5180-B27F-42ED-A79A-31F318592BC7}"/>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5" name="Marcador de pie de página 4">
            <a:extLst>
              <a:ext uri="{FF2B5EF4-FFF2-40B4-BE49-F238E27FC236}">
                <a16:creationId xmlns:a16="http://schemas.microsoft.com/office/drawing/2014/main" id="{0E890C2A-3CF6-AB39-AE8B-A7DFD1EBB018}"/>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DDD10144-7F57-20B1-F021-DEF6848C2062}"/>
              </a:ext>
            </a:extLst>
          </p:cNvPr>
          <p:cNvSpPr>
            <a:spLocks noGrp="1"/>
          </p:cNvSpPr>
          <p:nvPr>
            <p:ph type="sldNum" sz="quarter" idx="12"/>
          </p:nvPr>
        </p:nvSpPr>
        <p:spPr/>
        <p:txBody>
          <a:bodyPr/>
          <a:lstStyle/>
          <a:p>
            <a:fld id="{B16AB75A-D513-9C40-9F23-E72B51CBF7A0}" type="slidenum">
              <a:rPr lang="es-PA" smtClean="0"/>
              <a:t>‹Nº›</a:t>
            </a:fld>
            <a:endParaRPr lang="es-PA"/>
          </a:p>
        </p:txBody>
      </p:sp>
      <p:pic>
        <p:nvPicPr>
          <p:cNvPr id="7" name="Picture 893084770" descr="A group of people in a circle&#10;&#10;Description automatically generated">
            <a:extLst>
              <a:ext uri="{FF2B5EF4-FFF2-40B4-BE49-F238E27FC236}">
                <a16:creationId xmlns:a16="http://schemas.microsoft.com/office/drawing/2014/main" id="{615789A0-B6C9-6701-2DC2-C61368DE29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6747" y="319723"/>
            <a:ext cx="1370965" cy="1370965"/>
          </a:xfrm>
          <a:prstGeom prst="rect">
            <a:avLst/>
          </a:prstGeom>
        </p:spPr>
      </p:pic>
      <p:pic>
        <p:nvPicPr>
          <p:cNvPr id="8" name="Picture 1718527735" descr="A green circle with black background&#10;&#10;Description automatically generated">
            <a:extLst>
              <a:ext uri="{FF2B5EF4-FFF2-40B4-BE49-F238E27FC236}">
                <a16:creationId xmlns:a16="http://schemas.microsoft.com/office/drawing/2014/main" id="{3CE8C1D1-DBCA-1C57-D2FF-DD5F416EE4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1395" y="-1545484"/>
            <a:ext cx="3221355" cy="3954780"/>
          </a:xfrm>
          <a:prstGeom prst="rect">
            <a:avLst/>
          </a:prstGeom>
        </p:spPr>
      </p:pic>
      <p:pic>
        <p:nvPicPr>
          <p:cNvPr id="9" name="Picture 2142565768" descr="A black circle with a black background&#10;&#10;Description automatically generated">
            <a:extLst>
              <a:ext uri="{FF2B5EF4-FFF2-40B4-BE49-F238E27FC236}">
                <a16:creationId xmlns:a16="http://schemas.microsoft.com/office/drawing/2014/main" id="{3925F859-24BD-35C9-A9EE-04EE38AE58C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654" t="11177" b="11250"/>
          <a:stretch/>
        </p:blipFill>
        <p:spPr bwMode="auto">
          <a:xfrm rot="965918">
            <a:off x="10077091" y="4341329"/>
            <a:ext cx="3363595" cy="3257550"/>
          </a:xfrm>
          <a:prstGeom prst="rect">
            <a:avLst/>
          </a:prstGeom>
          <a:ln>
            <a:noFill/>
          </a:ln>
          <a:extLst>
            <a:ext uri="{53640926-AAD7-44D8-BBD7-CCE9431645EC}">
              <a14:shadowObscured xmlns:a14="http://schemas.microsoft.com/office/drawing/2010/main"/>
            </a:ext>
          </a:extLst>
        </p:spPr>
      </p:pic>
      <p:pic>
        <p:nvPicPr>
          <p:cNvPr id="10" name="Picture 446671586" descr="A black screen with colorful lines&#10;&#10;Description automatically generated with medium confidence">
            <a:extLst>
              <a:ext uri="{FF2B5EF4-FFF2-40B4-BE49-F238E27FC236}">
                <a16:creationId xmlns:a16="http://schemas.microsoft.com/office/drawing/2014/main" id="{DC881101-5F16-565C-C05E-214A9E66491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045" r="91110"/>
          <a:stretch/>
        </p:blipFill>
        <p:spPr bwMode="auto">
          <a:xfrm>
            <a:off x="0" y="0"/>
            <a:ext cx="889927"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44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CAF6A-6126-7EC7-8B55-B80B85E2898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1DEFEC3F-6268-2D30-6F35-05011525D5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B9571F4-7170-55AA-A282-BD8EC5730CEC}"/>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5" name="Marcador de pie de página 4">
            <a:extLst>
              <a:ext uri="{FF2B5EF4-FFF2-40B4-BE49-F238E27FC236}">
                <a16:creationId xmlns:a16="http://schemas.microsoft.com/office/drawing/2014/main" id="{57B270E9-FE50-5731-BA98-84AFCC5F7F76}"/>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6519D135-81F7-EB81-8EDD-3322F6AA8B7A}"/>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309443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7334C-D373-2FE8-744D-99D615F6DBE3}"/>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DF1BD80F-C6EA-F621-2887-CBA8EFF6006B}"/>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contenido 3">
            <a:extLst>
              <a:ext uri="{FF2B5EF4-FFF2-40B4-BE49-F238E27FC236}">
                <a16:creationId xmlns:a16="http://schemas.microsoft.com/office/drawing/2014/main" id="{F38F859C-B825-32FF-323E-F123C4B81759}"/>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5" name="Marcador de fecha 4">
            <a:extLst>
              <a:ext uri="{FF2B5EF4-FFF2-40B4-BE49-F238E27FC236}">
                <a16:creationId xmlns:a16="http://schemas.microsoft.com/office/drawing/2014/main" id="{7203606A-3D01-4B13-1E00-AC070A4164A5}"/>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6" name="Marcador de pie de página 5">
            <a:extLst>
              <a:ext uri="{FF2B5EF4-FFF2-40B4-BE49-F238E27FC236}">
                <a16:creationId xmlns:a16="http://schemas.microsoft.com/office/drawing/2014/main" id="{845814DF-B5D8-7418-4DAF-52EBCC4892FC}"/>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2DF23BF9-462B-43E8-C9F5-A71A50A54BF9}"/>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425491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D5597-F20E-8328-FDC6-ACA34848ED6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9FDC2D1C-52C6-1E84-DE7D-4E1B03720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53DCDC35-1B9B-EF6F-EACB-62C7A217D2E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5" name="Marcador de texto 4">
            <a:extLst>
              <a:ext uri="{FF2B5EF4-FFF2-40B4-BE49-F238E27FC236}">
                <a16:creationId xmlns:a16="http://schemas.microsoft.com/office/drawing/2014/main" id="{8599EA5E-25D2-7E42-C5F6-5E9F73E4C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040A1DC-C0E1-F9C5-76A4-D7447544741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7" name="Marcador de fecha 6">
            <a:extLst>
              <a:ext uri="{FF2B5EF4-FFF2-40B4-BE49-F238E27FC236}">
                <a16:creationId xmlns:a16="http://schemas.microsoft.com/office/drawing/2014/main" id="{6D49FD5A-B721-86C7-8395-9BFB22DED6E4}"/>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8" name="Marcador de pie de página 7">
            <a:extLst>
              <a:ext uri="{FF2B5EF4-FFF2-40B4-BE49-F238E27FC236}">
                <a16:creationId xmlns:a16="http://schemas.microsoft.com/office/drawing/2014/main" id="{2C148CD8-9FBF-F059-A156-91269037FF46}"/>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2F19922F-9D6B-095B-93F4-E759C684B70F}"/>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419439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CB954-CB1A-2856-6FA5-679608D52C14}"/>
              </a:ext>
            </a:extLst>
          </p:cNvPr>
          <p:cNvSpPr>
            <a:spLocks noGrp="1"/>
          </p:cNvSpPr>
          <p:nvPr>
            <p:ph type="title"/>
          </p:nvPr>
        </p:nvSpPr>
        <p:spPr/>
        <p:txBody>
          <a:bodyPr/>
          <a:lstStyle/>
          <a:p>
            <a:r>
              <a:rPr lang="es-MX"/>
              <a:t>Haz clic para modificar el estilo de título del patrón</a:t>
            </a:r>
            <a:endParaRPr lang="es-PA"/>
          </a:p>
        </p:txBody>
      </p:sp>
      <p:sp>
        <p:nvSpPr>
          <p:cNvPr id="3" name="Marcador de fecha 2">
            <a:extLst>
              <a:ext uri="{FF2B5EF4-FFF2-40B4-BE49-F238E27FC236}">
                <a16:creationId xmlns:a16="http://schemas.microsoft.com/office/drawing/2014/main" id="{5C492BF5-3925-F96B-5A89-119439C8B6A5}"/>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4" name="Marcador de pie de página 3">
            <a:extLst>
              <a:ext uri="{FF2B5EF4-FFF2-40B4-BE49-F238E27FC236}">
                <a16:creationId xmlns:a16="http://schemas.microsoft.com/office/drawing/2014/main" id="{C4965C03-2069-602A-8F28-F78B7A0A0C66}"/>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AF3F2EBC-CB6E-A9AA-098F-ADFF1EA6B91B}"/>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35740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AE47167-FE06-AD97-2BF3-37950B6518F1}"/>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3" name="Marcador de pie de página 2">
            <a:extLst>
              <a:ext uri="{FF2B5EF4-FFF2-40B4-BE49-F238E27FC236}">
                <a16:creationId xmlns:a16="http://schemas.microsoft.com/office/drawing/2014/main" id="{694049A1-9D1F-023C-F0B4-2D156D225308}"/>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1ACA95D3-C018-B848-E2EF-6DC7B7FECA87}"/>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207962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3CA83-DBFE-C606-3A63-51C21062D0D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A"/>
          </a:p>
        </p:txBody>
      </p:sp>
      <p:sp>
        <p:nvSpPr>
          <p:cNvPr id="3" name="Marcador de contenido 2">
            <a:extLst>
              <a:ext uri="{FF2B5EF4-FFF2-40B4-BE49-F238E27FC236}">
                <a16:creationId xmlns:a16="http://schemas.microsoft.com/office/drawing/2014/main" id="{E1FCCE67-DB09-7B88-561C-9F1F2F71E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texto 3">
            <a:extLst>
              <a:ext uri="{FF2B5EF4-FFF2-40B4-BE49-F238E27FC236}">
                <a16:creationId xmlns:a16="http://schemas.microsoft.com/office/drawing/2014/main" id="{D09C0598-CF9C-0E02-4E79-DE9C60291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37B2A9-D3FA-7C7D-62E2-1641F98BBF2E}"/>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6" name="Marcador de pie de página 5">
            <a:extLst>
              <a:ext uri="{FF2B5EF4-FFF2-40B4-BE49-F238E27FC236}">
                <a16:creationId xmlns:a16="http://schemas.microsoft.com/office/drawing/2014/main" id="{0B41819B-86B4-4705-E09A-A256924D8736}"/>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3274CC1E-E592-A839-3801-AB62E19F4AB9}"/>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275318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4E170-F75E-EBE9-4B7B-E94A0DE35D3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A"/>
          </a:p>
        </p:txBody>
      </p:sp>
      <p:sp>
        <p:nvSpPr>
          <p:cNvPr id="3" name="Marcador de posición de imagen 2">
            <a:extLst>
              <a:ext uri="{FF2B5EF4-FFF2-40B4-BE49-F238E27FC236}">
                <a16:creationId xmlns:a16="http://schemas.microsoft.com/office/drawing/2014/main" id="{BF47D93B-39BE-2422-E6AF-5567B8AD9F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s-PA"/>
          </a:p>
        </p:txBody>
      </p:sp>
      <p:sp>
        <p:nvSpPr>
          <p:cNvPr id="4" name="Marcador de texto 3">
            <a:extLst>
              <a:ext uri="{FF2B5EF4-FFF2-40B4-BE49-F238E27FC236}">
                <a16:creationId xmlns:a16="http://schemas.microsoft.com/office/drawing/2014/main" id="{D9C6CFB1-4529-A105-EB7B-6238E2D3F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EE2E3A7-27A2-EADC-B444-239E64C2C5E0}"/>
              </a:ext>
            </a:extLst>
          </p:cNvPr>
          <p:cNvSpPr>
            <a:spLocks noGrp="1"/>
          </p:cNvSpPr>
          <p:nvPr>
            <p:ph type="dt" sz="half" idx="10"/>
          </p:nvPr>
        </p:nvSpPr>
        <p:spPr/>
        <p:txBody>
          <a:bodyPr/>
          <a:lstStyle/>
          <a:p>
            <a:fld id="{AC86B95D-673E-8B4C-948B-158F8947D5B5}" type="datetimeFigureOut">
              <a:rPr lang="es-PA" smtClean="0"/>
              <a:t>10/06/24</a:t>
            </a:fld>
            <a:endParaRPr lang="es-PA"/>
          </a:p>
        </p:txBody>
      </p:sp>
      <p:sp>
        <p:nvSpPr>
          <p:cNvPr id="6" name="Marcador de pie de página 5">
            <a:extLst>
              <a:ext uri="{FF2B5EF4-FFF2-40B4-BE49-F238E27FC236}">
                <a16:creationId xmlns:a16="http://schemas.microsoft.com/office/drawing/2014/main" id="{E857AEEC-5C40-2D29-5B63-82AD659B5920}"/>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FD505CCE-3BC0-06F5-723E-E13D9164AAFD}"/>
              </a:ext>
            </a:extLst>
          </p:cNvPr>
          <p:cNvSpPr>
            <a:spLocks noGrp="1"/>
          </p:cNvSpPr>
          <p:nvPr>
            <p:ph type="sldNum" sz="quarter" idx="12"/>
          </p:nvPr>
        </p:nvSpPr>
        <p:spPr/>
        <p:txBody>
          <a:bodyPr/>
          <a:lstStyle/>
          <a:p>
            <a:fld id="{B16AB75A-D513-9C40-9F23-E72B51CBF7A0}" type="slidenum">
              <a:rPr lang="es-PA" smtClean="0"/>
              <a:t>‹Nº›</a:t>
            </a:fld>
            <a:endParaRPr lang="es-PA"/>
          </a:p>
        </p:txBody>
      </p:sp>
    </p:spTree>
    <p:extLst>
      <p:ext uri="{BB962C8B-B14F-4D97-AF65-F5344CB8AC3E}">
        <p14:creationId xmlns:p14="http://schemas.microsoft.com/office/powerpoint/2010/main" val="41929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30F3A6-74CF-65E9-9B7C-0F6D6A6FD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A"/>
          </a:p>
        </p:txBody>
      </p:sp>
      <p:sp>
        <p:nvSpPr>
          <p:cNvPr id="3" name="Marcador de texto 2">
            <a:extLst>
              <a:ext uri="{FF2B5EF4-FFF2-40B4-BE49-F238E27FC236}">
                <a16:creationId xmlns:a16="http://schemas.microsoft.com/office/drawing/2014/main" id="{C12F2B8C-5C18-5A1C-E7AA-91A1EF791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A"/>
          </a:p>
        </p:txBody>
      </p:sp>
      <p:sp>
        <p:nvSpPr>
          <p:cNvPr id="4" name="Marcador de fecha 3">
            <a:extLst>
              <a:ext uri="{FF2B5EF4-FFF2-40B4-BE49-F238E27FC236}">
                <a16:creationId xmlns:a16="http://schemas.microsoft.com/office/drawing/2014/main" id="{20F6C4D6-238A-CD8E-BA95-2E327CD91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86B95D-673E-8B4C-948B-158F8947D5B5}" type="datetimeFigureOut">
              <a:rPr lang="es-PA" smtClean="0"/>
              <a:t>10/06/24</a:t>
            </a:fld>
            <a:endParaRPr lang="es-PA"/>
          </a:p>
        </p:txBody>
      </p:sp>
      <p:sp>
        <p:nvSpPr>
          <p:cNvPr id="5" name="Marcador de pie de página 4">
            <a:extLst>
              <a:ext uri="{FF2B5EF4-FFF2-40B4-BE49-F238E27FC236}">
                <a16:creationId xmlns:a16="http://schemas.microsoft.com/office/drawing/2014/main" id="{A00EB5F2-B386-A1DE-7F2D-189666035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PA"/>
          </a:p>
        </p:txBody>
      </p:sp>
      <p:sp>
        <p:nvSpPr>
          <p:cNvPr id="6" name="Marcador de número de diapositiva 5">
            <a:extLst>
              <a:ext uri="{FF2B5EF4-FFF2-40B4-BE49-F238E27FC236}">
                <a16:creationId xmlns:a16="http://schemas.microsoft.com/office/drawing/2014/main" id="{0516F284-1C7A-935C-31E9-A44E5C888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6AB75A-D513-9C40-9F23-E72B51CBF7A0}" type="slidenum">
              <a:rPr lang="es-PA" smtClean="0"/>
              <a:t>‹Nº›</a:t>
            </a:fld>
            <a:endParaRPr lang="es-PA"/>
          </a:p>
        </p:txBody>
      </p:sp>
    </p:spTree>
    <p:extLst>
      <p:ext uri="{BB962C8B-B14F-4D97-AF65-F5344CB8AC3E}">
        <p14:creationId xmlns:p14="http://schemas.microsoft.com/office/powerpoint/2010/main" val="4049720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E62D3-E9D3-9058-8E77-F465C01948EE}"/>
              </a:ext>
            </a:extLst>
          </p:cNvPr>
          <p:cNvSpPr>
            <a:spLocks noGrp="1"/>
          </p:cNvSpPr>
          <p:nvPr>
            <p:ph type="ctrTitle"/>
          </p:nvPr>
        </p:nvSpPr>
        <p:spPr>
          <a:xfrm>
            <a:off x="1524000" y="1598566"/>
            <a:ext cx="9144000" cy="2387600"/>
          </a:xfrm>
        </p:spPr>
        <p:txBody>
          <a:bodyPr/>
          <a:lstStyle/>
          <a:p>
            <a:r>
              <a:rPr lang="es-PA" dirty="0"/>
              <a:t>Caja de Seguro Social y un servicio de salud eficiente</a:t>
            </a:r>
          </a:p>
        </p:txBody>
      </p:sp>
      <p:sp>
        <p:nvSpPr>
          <p:cNvPr id="20" name="CuadroTexto 19">
            <a:extLst>
              <a:ext uri="{FF2B5EF4-FFF2-40B4-BE49-F238E27FC236}">
                <a16:creationId xmlns:a16="http://schemas.microsoft.com/office/drawing/2014/main" id="{D459B1CF-BDB9-0C9B-2FC4-FE93E592EEC4}"/>
              </a:ext>
            </a:extLst>
          </p:cNvPr>
          <p:cNvSpPr txBox="1"/>
          <p:nvPr/>
        </p:nvSpPr>
        <p:spPr>
          <a:xfrm>
            <a:off x="1697365" y="4336104"/>
            <a:ext cx="5383161" cy="923330"/>
          </a:xfrm>
          <a:prstGeom prst="rect">
            <a:avLst/>
          </a:prstGeom>
          <a:noFill/>
        </p:spPr>
        <p:txBody>
          <a:bodyPr wrap="square" rtlCol="0">
            <a:spAutoFit/>
          </a:bodyPr>
          <a:lstStyle/>
          <a:p>
            <a:r>
              <a:rPr lang="es-PA" b="1" dirty="0"/>
              <a:t>Presentado por</a:t>
            </a:r>
            <a:r>
              <a:rPr lang="es-PA" dirty="0"/>
              <a:t>:</a:t>
            </a:r>
          </a:p>
          <a:p>
            <a:r>
              <a:rPr lang="es-PA" dirty="0"/>
              <a:t>Alexander Pineda</a:t>
            </a:r>
          </a:p>
          <a:p>
            <a:r>
              <a:rPr lang="es-PA" dirty="0"/>
              <a:t>ANPIRCF</a:t>
            </a:r>
          </a:p>
        </p:txBody>
      </p:sp>
      <p:sp>
        <p:nvSpPr>
          <p:cNvPr id="21" name="CuadroTexto 20">
            <a:extLst>
              <a:ext uri="{FF2B5EF4-FFF2-40B4-BE49-F238E27FC236}">
                <a16:creationId xmlns:a16="http://schemas.microsoft.com/office/drawing/2014/main" id="{EDC1E86D-AD87-18BA-9263-17FDF8FB4214}"/>
              </a:ext>
            </a:extLst>
          </p:cNvPr>
          <p:cNvSpPr txBox="1"/>
          <p:nvPr/>
        </p:nvSpPr>
        <p:spPr>
          <a:xfrm>
            <a:off x="4388946" y="4336104"/>
            <a:ext cx="3387213" cy="1477328"/>
          </a:xfrm>
          <a:prstGeom prst="rect">
            <a:avLst/>
          </a:prstGeom>
          <a:noFill/>
        </p:spPr>
        <p:txBody>
          <a:bodyPr wrap="square" rtlCol="0">
            <a:spAutoFit/>
          </a:bodyPr>
          <a:lstStyle/>
          <a:p>
            <a:r>
              <a:rPr lang="es-PA" b="1" dirty="0"/>
              <a:t>MESA DE IVM</a:t>
            </a:r>
          </a:p>
          <a:p>
            <a:r>
              <a:rPr lang="es-PA" dirty="0"/>
              <a:t>Faustina Díaz de López</a:t>
            </a:r>
          </a:p>
          <a:p>
            <a:r>
              <a:rPr lang="es-PA" dirty="0"/>
              <a:t>APPPEH</a:t>
            </a:r>
          </a:p>
          <a:p>
            <a:r>
              <a:rPr lang="es-PA" dirty="0"/>
              <a:t>Alexander Pineda y Pedro Vargas</a:t>
            </a:r>
          </a:p>
          <a:p>
            <a:r>
              <a:rPr lang="es-PA" dirty="0"/>
              <a:t>ANPIRCF</a:t>
            </a:r>
          </a:p>
        </p:txBody>
      </p:sp>
      <p:sp>
        <p:nvSpPr>
          <p:cNvPr id="22" name="CuadroTexto 21">
            <a:extLst>
              <a:ext uri="{FF2B5EF4-FFF2-40B4-BE49-F238E27FC236}">
                <a16:creationId xmlns:a16="http://schemas.microsoft.com/office/drawing/2014/main" id="{846D88E7-F155-A000-9FE8-EB8F0FF67AF2}"/>
              </a:ext>
            </a:extLst>
          </p:cNvPr>
          <p:cNvSpPr txBox="1"/>
          <p:nvPr/>
        </p:nvSpPr>
        <p:spPr>
          <a:xfrm>
            <a:off x="7876795" y="4336104"/>
            <a:ext cx="3387213" cy="1200329"/>
          </a:xfrm>
          <a:prstGeom prst="rect">
            <a:avLst/>
          </a:prstGeom>
          <a:noFill/>
        </p:spPr>
        <p:txBody>
          <a:bodyPr wrap="square" rtlCol="0">
            <a:spAutoFit/>
          </a:bodyPr>
          <a:lstStyle/>
          <a:p>
            <a:r>
              <a:rPr lang="es-PA" b="1" dirty="0"/>
              <a:t>MESA DE SALUD</a:t>
            </a:r>
          </a:p>
          <a:p>
            <a:r>
              <a:rPr lang="es-PA" dirty="0"/>
              <a:t>Enma Pinzón (FUNARP)</a:t>
            </a:r>
          </a:p>
          <a:p>
            <a:r>
              <a:rPr lang="es-PA" dirty="0"/>
              <a:t>Emilia Martínez (ANPEMUFA)</a:t>
            </a:r>
          </a:p>
          <a:p>
            <a:r>
              <a:rPr lang="es-PA" dirty="0"/>
              <a:t>Orlando Quintero (PROBIDSIDA)</a:t>
            </a:r>
          </a:p>
        </p:txBody>
      </p:sp>
    </p:spTree>
    <p:extLst>
      <p:ext uri="{BB962C8B-B14F-4D97-AF65-F5344CB8AC3E}">
        <p14:creationId xmlns:p14="http://schemas.microsoft.com/office/powerpoint/2010/main" val="163718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9F24-9460-C3B2-92EF-04E4BF87C3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D387EDD-9C65-A910-2AF0-A2BF519F8E02}"/>
              </a:ext>
            </a:extLst>
          </p:cNvPr>
          <p:cNvSpPr>
            <a:spLocks noGrp="1"/>
          </p:cNvSpPr>
          <p:nvPr>
            <p:ph type="ctrTitle"/>
          </p:nvPr>
        </p:nvSpPr>
        <p:spPr>
          <a:xfrm>
            <a:off x="814191" y="3463447"/>
            <a:ext cx="10296395" cy="3030722"/>
          </a:xfrm>
        </p:spPr>
        <p:txBody>
          <a:bodyPr>
            <a:noAutofit/>
          </a:bodyPr>
          <a:lstStyle/>
          <a:p>
            <a:br>
              <a:rPr lang="es-PA" sz="3200" dirty="0"/>
            </a:br>
            <a:br>
              <a:rPr lang="es-PA" sz="3200" dirty="0"/>
            </a:br>
            <a:r>
              <a:rPr lang="es-PA" sz="3200" dirty="0"/>
              <a:t>FENAECCD se mantiene neutral en el tema de IVM.</a:t>
            </a:r>
            <a:br>
              <a:rPr lang="es-PA" sz="3200" dirty="0"/>
            </a:br>
            <a:br>
              <a:rPr lang="es-PA" sz="3200" dirty="0"/>
            </a:br>
            <a:r>
              <a:rPr lang="es-PA" sz="3200" dirty="0"/>
              <a:t> Nuestra organización se constituyó para salvaguardar el derecho a la salud y propiciar la mejora de servicio.</a:t>
            </a:r>
            <a:br>
              <a:rPr lang="es-PA" sz="3200" dirty="0"/>
            </a:br>
            <a:br>
              <a:rPr lang="es-PA" sz="3200" dirty="0"/>
            </a:br>
            <a:r>
              <a:rPr lang="es-PA" sz="3200" dirty="0"/>
              <a:t>   Para hacer aportes de valor para solucionar el tema de IVM debemos contratar expertos que nos asesoren y no contamos con los recursos financieros necesario.</a:t>
            </a:r>
            <a:br>
              <a:rPr lang="es-PA" sz="3200" dirty="0"/>
            </a:br>
            <a:br>
              <a:rPr lang="es-PA" sz="3200" dirty="0"/>
            </a:br>
            <a:r>
              <a:rPr lang="es-PA" sz="3600" b="1" dirty="0"/>
              <a:t>Estaremos vigilantes de la propuesta final que llegue a la Asamblea Nacional y esperamos </a:t>
            </a:r>
            <a:br>
              <a:rPr lang="es-PA" sz="3600" b="1" dirty="0"/>
            </a:br>
            <a:r>
              <a:rPr lang="es-PA" sz="3600" b="1" dirty="0"/>
              <a:t>que asegure la recuperación del programa de IVM de la CSS y la eficiencia en el suministro de los servicios de salud. </a:t>
            </a:r>
          </a:p>
        </p:txBody>
      </p:sp>
    </p:spTree>
    <p:extLst>
      <p:ext uri="{BB962C8B-B14F-4D97-AF65-F5344CB8AC3E}">
        <p14:creationId xmlns:p14="http://schemas.microsoft.com/office/powerpoint/2010/main" val="265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27B46-4393-79C0-F8B7-AA710102ABE5}"/>
              </a:ext>
            </a:extLst>
          </p:cNvPr>
          <p:cNvSpPr>
            <a:spLocks noGrp="1"/>
          </p:cNvSpPr>
          <p:nvPr>
            <p:ph type="title"/>
          </p:nvPr>
        </p:nvSpPr>
        <p:spPr/>
        <p:txBody>
          <a:bodyPr/>
          <a:lstStyle/>
          <a:p>
            <a:endParaRPr lang="es-PA" dirty="0"/>
          </a:p>
        </p:txBody>
      </p:sp>
      <p:sp>
        <p:nvSpPr>
          <p:cNvPr id="3" name="Marcador de contenido 2">
            <a:extLst>
              <a:ext uri="{FF2B5EF4-FFF2-40B4-BE49-F238E27FC236}">
                <a16:creationId xmlns:a16="http://schemas.microsoft.com/office/drawing/2014/main" id="{8CACBF49-1396-95F6-C4B8-DB4211813EBC}"/>
              </a:ext>
            </a:extLst>
          </p:cNvPr>
          <p:cNvSpPr>
            <a:spLocks noGrp="1"/>
          </p:cNvSpPr>
          <p:nvPr>
            <p:ph idx="1"/>
          </p:nvPr>
        </p:nvSpPr>
        <p:spPr/>
        <p:txBody>
          <a:bodyPr/>
          <a:lstStyle/>
          <a:p>
            <a:endParaRPr lang="es-PA" dirty="0"/>
          </a:p>
        </p:txBody>
      </p:sp>
      <p:sp>
        <p:nvSpPr>
          <p:cNvPr id="4" name="Rectángulo 3">
            <a:extLst>
              <a:ext uri="{FF2B5EF4-FFF2-40B4-BE49-F238E27FC236}">
                <a16:creationId xmlns:a16="http://schemas.microsoft.com/office/drawing/2014/main" id="{BDFB0FD9-8916-770E-98B5-6998366045CC}"/>
              </a:ext>
            </a:extLst>
          </p:cNvPr>
          <p:cNvSpPr/>
          <p:nvPr/>
        </p:nvSpPr>
        <p:spPr>
          <a:xfrm>
            <a:off x="4241261" y="2967335"/>
            <a:ext cx="3709477" cy="1107996"/>
          </a:xfrm>
          <a:prstGeom prst="rect">
            <a:avLst/>
          </a:prstGeom>
          <a:noFill/>
        </p:spPr>
        <p:txBody>
          <a:bodyPr wrap="none" lIns="91440" tIns="45720" rIns="91440" bIns="45720">
            <a:spAutoFit/>
          </a:bodyPr>
          <a:lstStyle/>
          <a:p>
            <a:pPr algn="ctr"/>
            <a:r>
              <a:rPr lang="es-MX"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GRACIAS</a:t>
            </a:r>
            <a:endParaRPr lang="es-MX"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8574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24F74-1E63-8B21-8896-EBE3287C6B9B}"/>
              </a:ext>
            </a:extLst>
          </p:cNvPr>
          <p:cNvSpPr>
            <a:spLocks noGrp="1"/>
          </p:cNvSpPr>
          <p:nvPr>
            <p:ph type="title"/>
          </p:nvPr>
        </p:nvSpPr>
        <p:spPr>
          <a:xfrm>
            <a:off x="4025153" y="153613"/>
            <a:ext cx="10515600" cy="1325563"/>
          </a:xfrm>
        </p:spPr>
        <p:txBody>
          <a:bodyPr/>
          <a:lstStyle/>
          <a:p>
            <a:r>
              <a:rPr lang="es-PA" dirty="0"/>
              <a:t>Quienes Somos</a:t>
            </a:r>
          </a:p>
        </p:txBody>
      </p:sp>
      <p:sp>
        <p:nvSpPr>
          <p:cNvPr id="7" name="Marcador de contenido 6">
            <a:extLst>
              <a:ext uri="{FF2B5EF4-FFF2-40B4-BE49-F238E27FC236}">
                <a16:creationId xmlns:a16="http://schemas.microsoft.com/office/drawing/2014/main" id="{39E5144F-C4D2-C847-9DF0-4F74EF7AA3F6}"/>
              </a:ext>
            </a:extLst>
          </p:cNvPr>
          <p:cNvSpPr>
            <a:spLocks noGrp="1"/>
          </p:cNvSpPr>
          <p:nvPr>
            <p:ph idx="1"/>
          </p:nvPr>
        </p:nvSpPr>
        <p:spPr>
          <a:xfrm>
            <a:off x="838200" y="2760643"/>
            <a:ext cx="10515600" cy="3416320"/>
          </a:xfrm>
        </p:spPr>
        <p:txBody>
          <a:bodyPr>
            <a:normAutofit fontScale="62500" lnSpcReduction="20000"/>
          </a:bodyPr>
          <a:lstStyle/>
          <a:p>
            <a:pPr marL="0" indent="0" algn="just">
              <a:buNone/>
            </a:pPr>
            <a:r>
              <a:rPr lang="es-PA" sz="3200" b="1" dirty="0"/>
              <a:t>Nuestro trabajo serio y transparente ha sido demostrado en las diferentes comisones oficiles donde pertenecemos en el MINSA:</a:t>
            </a:r>
          </a:p>
          <a:p>
            <a:pPr marL="0" indent="0" algn="just">
              <a:buNone/>
            </a:pPr>
            <a:endParaRPr lang="es-PA" sz="2800" dirty="0"/>
          </a:p>
          <a:p>
            <a:pPr marL="0" indent="0" algn="just">
              <a:buNone/>
            </a:pPr>
            <a:r>
              <a:rPr lang="es-PA" sz="2800" dirty="0"/>
              <a:t>*Comisión de Alto Nivel para la Mejora del Sistema Público de Salud.</a:t>
            </a:r>
          </a:p>
          <a:p>
            <a:pPr marL="0" indent="0" algn="just">
              <a:buNone/>
            </a:pPr>
            <a:r>
              <a:rPr lang="es-PA" sz="2800" dirty="0"/>
              <a:t>*Comisión de desabastecimiento.    *Observatorio nacional de medicamentos.</a:t>
            </a:r>
          </a:p>
          <a:p>
            <a:pPr marL="0" indent="0" algn="just">
              <a:buNone/>
            </a:pPr>
            <a:r>
              <a:rPr lang="es-PA" sz="2800" dirty="0"/>
              <a:t>*Comisión evaluadora de compras de insumos médicos.  *Hemocentro (en formación) </a:t>
            </a:r>
          </a:p>
          <a:p>
            <a:pPr marL="0" indent="0" algn="just">
              <a:buNone/>
            </a:pPr>
            <a:r>
              <a:rPr lang="es-PA" sz="2800" dirty="0"/>
              <a:t>*Comisión para el mejoramiento de la salud (Impuesto a las bebidas azucaradas).</a:t>
            </a:r>
          </a:p>
          <a:p>
            <a:pPr marL="0" indent="0" algn="just">
              <a:buNone/>
            </a:pPr>
            <a:r>
              <a:rPr lang="es-PA" sz="2800" dirty="0"/>
              <a:t>*Consejo Técnico del Cannabis medicinal (Ley  242  del 13.10.21)</a:t>
            </a:r>
          </a:p>
          <a:p>
            <a:pPr marL="0" indent="0" algn="just">
              <a:buNone/>
            </a:pPr>
            <a:r>
              <a:rPr lang="es-PA" sz="2800" dirty="0"/>
              <a:t>*Comité Intersectorial de las Enfermedades Raras, establecido por la ley 28 de octubre de 2014.   (Aún sin presupuesto) </a:t>
            </a:r>
          </a:p>
          <a:p>
            <a:pPr marL="0" indent="0" algn="just">
              <a:buNone/>
            </a:pPr>
            <a:r>
              <a:rPr lang="es-PA" sz="2800" dirty="0"/>
              <a:t>*Comisión Interinstitucional para la elaboración del listado de medicamentos no sustituibles.  </a:t>
            </a:r>
            <a:endParaRPr lang="es-PA" dirty="0">
              <a:highlight>
                <a:srgbClr val="FFFF00"/>
              </a:highlight>
            </a:endParaRPr>
          </a:p>
          <a:p>
            <a:pPr marL="0" indent="0">
              <a:buNone/>
            </a:pPr>
            <a:endParaRPr lang="es-PA" dirty="0"/>
          </a:p>
        </p:txBody>
      </p:sp>
      <p:sp>
        <p:nvSpPr>
          <p:cNvPr id="8" name="CuadroTexto 7">
            <a:extLst>
              <a:ext uri="{FF2B5EF4-FFF2-40B4-BE49-F238E27FC236}">
                <a16:creationId xmlns:a16="http://schemas.microsoft.com/office/drawing/2014/main" id="{C3787A6D-68C7-314B-8BDA-86D6B68D45A9}"/>
              </a:ext>
            </a:extLst>
          </p:cNvPr>
          <p:cNvSpPr txBox="1"/>
          <p:nvPr/>
        </p:nvSpPr>
        <p:spPr>
          <a:xfrm>
            <a:off x="889747" y="1290919"/>
            <a:ext cx="8886266" cy="1200329"/>
          </a:xfrm>
          <a:prstGeom prst="rect">
            <a:avLst/>
          </a:prstGeom>
          <a:noFill/>
          <a:ln w="76200">
            <a:solidFill>
              <a:srgbClr val="FF0000"/>
            </a:solidFill>
          </a:ln>
        </p:spPr>
        <p:txBody>
          <a:bodyPr wrap="square" rtlCol="0">
            <a:spAutoFit/>
          </a:bodyPr>
          <a:lstStyle/>
          <a:p>
            <a:pPr marL="0" indent="0" algn="ctr">
              <a:buNone/>
            </a:pPr>
            <a:r>
              <a:rPr lang="es-PA" sz="1800" b="1" i="1" dirty="0"/>
              <a:t>Somos una Federación de carácter nacional que aglutina 17 organizaciones </a:t>
            </a:r>
          </a:p>
          <a:p>
            <a:pPr marL="0" indent="0" algn="ctr">
              <a:buNone/>
            </a:pPr>
            <a:r>
              <a:rPr lang="es-PA" sz="1800" b="1" i="1" dirty="0"/>
              <a:t>de pacientes de diversas enfermedades crónicas, sin ánimo de lucro, donde uno </a:t>
            </a:r>
          </a:p>
          <a:p>
            <a:pPr marL="0" indent="0" algn="ctr">
              <a:buNone/>
            </a:pPr>
            <a:r>
              <a:rPr lang="es-PA" sz="1800" b="1" i="1" dirty="0"/>
              <a:t>de sus objetivos principales está velar por el respeto al derecho fundamental de</a:t>
            </a:r>
          </a:p>
          <a:p>
            <a:pPr marL="0" indent="0" algn="ctr">
              <a:buNone/>
            </a:pPr>
            <a:r>
              <a:rPr lang="es-PA" sz="1800" b="1" i="1" dirty="0"/>
              <a:t>la salud consignado en nuestra Constitución.</a:t>
            </a:r>
          </a:p>
        </p:txBody>
      </p:sp>
    </p:spTree>
    <p:extLst>
      <p:ext uri="{BB962C8B-B14F-4D97-AF65-F5344CB8AC3E}">
        <p14:creationId xmlns:p14="http://schemas.microsoft.com/office/powerpoint/2010/main" val="393303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070B8-4721-3647-EC0E-074DCF416F65}"/>
              </a:ext>
            </a:extLst>
          </p:cNvPr>
          <p:cNvSpPr>
            <a:spLocks noGrp="1"/>
          </p:cNvSpPr>
          <p:nvPr>
            <p:ph type="title"/>
          </p:nvPr>
        </p:nvSpPr>
        <p:spPr/>
        <p:txBody>
          <a:bodyPr/>
          <a:lstStyle/>
          <a:p>
            <a:r>
              <a:rPr lang="es-PA" dirty="0"/>
              <a:t>Misión, Visión y Objetivo General</a:t>
            </a:r>
          </a:p>
        </p:txBody>
      </p:sp>
      <p:sp>
        <p:nvSpPr>
          <p:cNvPr id="3" name="Marcador de contenido 2">
            <a:extLst>
              <a:ext uri="{FF2B5EF4-FFF2-40B4-BE49-F238E27FC236}">
                <a16:creationId xmlns:a16="http://schemas.microsoft.com/office/drawing/2014/main" id="{B552549B-5F9B-5266-549D-26E26E440A03}"/>
              </a:ext>
            </a:extLst>
          </p:cNvPr>
          <p:cNvSpPr>
            <a:spLocks noGrp="1"/>
          </p:cNvSpPr>
          <p:nvPr>
            <p:ph idx="1"/>
          </p:nvPr>
        </p:nvSpPr>
        <p:spPr>
          <a:xfrm>
            <a:off x="838200" y="1825625"/>
            <a:ext cx="10515600" cy="4667250"/>
          </a:xfrm>
        </p:spPr>
        <p:txBody>
          <a:bodyPr>
            <a:normAutofit fontScale="85000" lnSpcReduction="20000"/>
          </a:bodyPr>
          <a:lstStyle/>
          <a:p>
            <a:pPr marL="0" indent="0" algn="just">
              <a:buNone/>
            </a:pPr>
            <a:r>
              <a:rPr lang="es-PA" dirty="0"/>
              <a:t>Misión. </a:t>
            </a:r>
            <a:r>
              <a:rPr lang="es-PA" b="1" dirty="0"/>
              <a:t>Unir a todas las organizaciones sin fines de lucro, dedicadas a representar y defender a los pacientes </a:t>
            </a:r>
            <a:r>
              <a:rPr lang="es-PA" dirty="0"/>
              <a:t>con enfermedades críticas, crónicas y degenerativas de Panamá, </a:t>
            </a:r>
            <a:r>
              <a:rPr lang="es-PA" b="1" dirty="0"/>
              <a:t>para que en forma mancomunada logremos la mejor atención sanitaria de dichas enfermedades, procurando que los pacientes que representamos logren mejorar su calidad de vida. </a:t>
            </a:r>
          </a:p>
          <a:p>
            <a:pPr marL="0" indent="0" algn="just">
              <a:buNone/>
            </a:pPr>
            <a:r>
              <a:rPr lang="es-PA" dirty="0"/>
              <a:t> </a:t>
            </a:r>
          </a:p>
          <a:p>
            <a:pPr marL="0" indent="0" algn="just">
              <a:buNone/>
            </a:pPr>
            <a:r>
              <a:rPr lang="es-PA" dirty="0"/>
              <a:t>Visión. Ser una </a:t>
            </a:r>
            <a:r>
              <a:rPr lang="es-PA" b="1" dirty="0"/>
              <a:t>Federación reconocida</a:t>
            </a:r>
            <a:r>
              <a:rPr lang="es-PA" dirty="0"/>
              <a:t> a lo largo del territorio nacional e internacional, que recoja en su membrecía todas las ONG de personas con enfermedades críticas, crónicas y degenerativas, </a:t>
            </a:r>
            <a:r>
              <a:rPr lang="es-PA" b="1" dirty="0"/>
              <a:t>especializada en la defensa de los derechos a la salud. </a:t>
            </a:r>
          </a:p>
          <a:p>
            <a:pPr marL="0" indent="0" algn="just">
              <a:buNone/>
            </a:pPr>
            <a:endParaRPr lang="es-PA" dirty="0"/>
          </a:p>
          <a:p>
            <a:pPr marL="0" indent="0" algn="just">
              <a:buNone/>
            </a:pPr>
            <a:r>
              <a:rPr lang="es-PA" dirty="0"/>
              <a:t>Objetivo General. </a:t>
            </a:r>
            <a:r>
              <a:rPr lang="es-PA" b="1" dirty="0"/>
              <a:t>Trabajar de una forma estructurada y unificada </a:t>
            </a:r>
            <a:r>
              <a:rPr lang="es-PA" dirty="0"/>
              <a:t>con las Asociaciones o Fundaciones de personas que padezcan enfermedades críticas, crónicas, degenerativas </a:t>
            </a:r>
            <a:r>
              <a:rPr lang="es-PA" b="1" dirty="0"/>
              <a:t>en las necesidades que surgen en el contexto social, político y económico del país. </a:t>
            </a:r>
          </a:p>
          <a:p>
            <a:pPr marL="0" indent="0">
              <a:buNone/>
            </a:pPr>
            <a:endParaRPr lang="es-PA" dirty="0"/>
          </a:p>
        </p:txBody>
      </p:sp>
    </p:spTree>
    <p:extLst>
      <p:ext uri="{BB962C8B-B14F-4D97-AF65-F5344CB8AC3E}">
        <p14:creationId xmlns:p14="http://schemas.microsoft.com/office/powerpoint/2010/main" val="213413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F67B-4849-79BC-A463-4123C24FAA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282F38F-D251-6D8E-F232-028DD125E930}"/>
              </a:ext>
            </a:extLst>
          </p:cNvPr>
          <p:cNvSpPr>
            <a:spLocks noGrp="1"/>
          </p:cNvSpPr>
          <p:nvPr>
            <p:ph type="ctrTitle"/>
          </p:nvPr>
        </p:nvSpPr>
        <p:spPr>
          <a:xfrm>
            <a:off x="1615868" y="2596311"/>
            <a:ext cx="9144000" cy="2387600"/>
          </a:xfrm>
        </p:spPr>
        <p:txBody>
          <a:bodyPr>
            <a:normAutofit fontScale="90000"/>
          </a:bodyPr>
          <a:lstStyle/>
          <a:p>
            <a:r>
              <a:rPr lang="es-PA" dirty="0"/>
              <a:t>Nuestras propuestas</a:t>
            </a:r>
            <a:br>
              <a:rPr lang="es-PA" dirty="0"/>
            </a:br>
            <a:r>
              <a:rPr lang="es-PA" dirty="0"/>
              <a:t>Ley 51 de 2005</a:t>
            </a:r>
            <a:br>
              <a:rPr lang="es-PA" dirty="0"/>
            </a:br>
            <a:r>
              <a:rPr lang="es-PA" dirty="0"/>
              <a:t>Orgánica de la Caja de Seguro Social</a:t>
            </a:r>
          </a:p>
        </p:txBody>
      </p:sp>
      <p:pic>
        <p:nvPicPr>
          <p:cNvPr id="3" name="Picture 2" descr="Inicio">
            <a:extLst>
              <a:ext uri="{FF2B5EF4-FFF2-40B4-BE49-F238E27FC236}">
                <a16:creationId xmlns:a16="http://schemas.microsoft.com/office/drawing/2014/main" id="{7C36F455-1CE5-7DD6-A45B-55758629B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92" y="6942"/>
            <a:ext cx="1788815" cy="1788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ducándote">
            <a:extLst>
              <a:ext uri="{FF2B5EF4-FFF2-40B4-BE49-F238E27FC236}">
                <a16:creationId xmlns:a16="http://schemas.microsoft.com/office/drawing/2014/main" id="{DCE50A31-43EA-AD77-A26B-ADFB5B184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82" y="369644"/>
            <a:ext cx="1083952" cy="10839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emia Falciforme Panama - Sickle Cell Anemia Pty">
            <a:extLst>
              <a:ext uri="{FF2B5EF4-FFF2-40B4-BE49-F238E27FC236}">
                <a16:creationId xmlns:a16="http://schemas.microsoft.com/office/drawing/2014/main" id="{02F2CD12-D642-1501-2D65-13B57458E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180" y="406519"/>
            <a:ext cx="1115600" cy="111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E6FE78E-4C3D-4ED6-D7B2-3F96CD3AA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728" y="406519"/>
            <a:ext cx="1184476" cy="1184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nicio - Probidsida">
            <a:extLst>
              <a:ext uri="{FF2B5EF4-FFF2-40B4-BE49-F238E27FC236}">
                <a16:creationId xmlns:a16="http://schemas.microsoft.com/office/drawing/2014/main" id="{1AB4D8B6-3AD6-AA52-D04E-284102F279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5931" y="406519"/>
            <a:ext cx="1184476" cy="104707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8440CF13-539C-B744-2651-8674BE056AF8}"/>
              </a:ext>
            </a:extLst>
          </p:cNvPr>
          <p:cNvPicPr>
            <a:picLocks noChangeAspect="1"/>
          </p:cNvPicPr>
          <p:nvPr/>
        </p:nvPicPr>
        <p:blipFill>
          <a:blip r:embed="rId7"/>
          <a:stretch>
            <a:fillRect/>
          </a:stretch>
        </p:blipFill>
        <p:spPr>
          <a:xfrm>
            <a:off x="8342907" y="176798"/>
            <a:ext cx="1605531" cy="1605531"/>
          </a:xfrm>
          <a:prstGeom prst="rect">
            <a:avLst/>
          </a:prstGeom>
        </p:spPr>
      </p:pic>
      <p:pic>
        <p:nvPicPr>
          <p:cNvPr id="9" name="Picture 10">
            <a:extLst>
              <a:ext uri="{FF2B5EF4-FFF2-40B4-BE49-F238E27FC236}">
                <a16:creationId xmlns:a16="http://schemas.microsoft.com/office/drawing/2014/main" id="{AB2EF2EC-8C24-8C43-3FEE-D52261C5C4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984" y="2101795"/>
            <a:ext cx="1270725" cy="1270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88F600F2-7D4F-321A-BB1A-59C99F8FD3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677" y="3610228"/>
            <a:ext cx="1270725" cy="1270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C1B6C723-4781-89E6-0D82-C836EADE0D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0254" y="2116658"/>
            <a:ext cx="1419928" cy="1419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a:extLst>
              <a:ext uri="{FF2B5EF4-FFF2-40B4-BE49-F238E27FC236}">
                <a16:creationId xmlns:a16="http://schemas.microsoft.com/office/drawing/2014/main" id="{254D6AAC-B4EC-EA0E-C109-BC32B53D76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7473" y="3757856"/>
            <a:ext cx="1322709" cy="12707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a:extLst>
              <a:ext uri="{FF2B5EF4-FFF2-40B4-BE49-F238E27FC236}">
                <a16:creationId xmlns:a16="http://schemas.microsoft.com/office/drawing/2014/main" id="{30573376-9666-F5B7-0457-18887FFD6D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0874" y="5404404"/>
            <a:ext cx="1270726" cy="108819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977E3B87-00B4-1F8B-DBBE-300CB3071C50}"/>
              </a:ext>
            </a:extLst>
          </p:cNvPr>
          <p:cNvPicPr>
            <a:picLocks noChangeAspect="1"/>
          </p:cNvPicPr>
          <p:nvPr/>
        </p:nvPicPr>
        <p:blipFill>
          <a:blip r:embed="rId13"/>
          <a:stretch>
            <a:fillRect/>
          </a:stretch>
        </p:blipFill>
        <p:spPr>
          <a:xfrm>
            <a:off x="2432089" y="5327893"/>
            <a:ext cx="1735197" cy="1270725"/>
          </a:xfrm>
          <a:prstGeom prst="rect">
            <a:avLst/>
          </a:prstGeom>
        </p:spPr>
      </p:pic>
      <p:pic>
        <p:nvPicPr>
          <p:cNvPr id="15" name="Imagen 14">
            <a:extLst>
              <a:ext uri="{FF2B5EF4-FFF2-40B4-BE49-F238E27FC236}">
                <a16:creationId xmlns:a16="http://schemas.microsoft.com/office/drawing/2014/main" id="{4EB59E17-5CB3-6470-70B2-ED61040B81A9}"/>
              </a:ext>
            </a:extLst>
          </p:cNvPr>
          <p:cNvPicPr>
            <a:picLocks noChangeAspect="1"/>
          </p:cNvPicPr>
          <p:nvPr/>
        </p:nvPicPr>
        <p:blipFill>
          <a:blip r:embed="rId14"/>
          <a:stretch>
            <a:fillRect/>
          </a:stretch>
        </p:blipFill>
        <p:spPr>
          <a:xfrm>
            <a:off x="4188932" y="5138239"/>
            <a:ext cx="1682578" cy="1638300"/>
          </a:xfrm>
          <a:prstGeom prst="rect">
            <a:avLst/>
          </a:prstGeom>
        </p:spPr>
      </p:pic>
      <p:pic>
        <p:nvPicPr>
          <p:cNvPr id="16" name="Picture 26">
            <a:extLst>
              <a:ext uri="{FF2B5EF4-FFF2-40B4-BE49-F238E27FC236}">
                <a16:creationId xmlns:a16="http://schemas.microsoft.com/office/drawing/2014/main" id="{64694446-0763-B82C-730C-292ACAA9258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804" y="5193996"/>
            <a:ext cx="1528457" cy="152845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605112B3-308F-8B95-32F2-BFF6A997E10C}"/>
              </a:ext>
            </a:extLst>
          </p:cNvPr>
          <p:cNvPicPr>
            <a:picLocks noChangeAspect="1"/>
          </p:cNvPicPr>
          <p:nvPr/>
        </p:nvPicPr>
        <p:blipFill>
          <a:blip r:embed="rId16"/>
          <a:stretch>
            <a:fillRect/>
          </a:stretch>
        </p:blipFill>
        <p:spPr>
          <a:xfrm>
            <a:off x="7862813" y="5261565"/>
            <a:ext cx="1533473" cy="1393085"/>
          </a:xfrm>
          <a:prstGeom prst="rect">
            <a:avLst/>
          </a:prstGeom>
        </p:spPr>
      </p:pic>
      <p:pic>
        <p:nvPicPr>
          <p:cNvPr id="18" name="Picture 28">
            <a:extLst>
              <a:ext uri="{FF2B5EF4-FFF2-40B4-BE49-F238E27FC236}">
                <a16:creationId xmlns:a16="http://schemas.microsoft.com/office/drawing/2014/main" id="{3A4F96A3-5E98-F99A-7F84-6D48D97ACF1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76266" y="5237588"/>
            <a:ext cx="1622860" cy="141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9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E2827-2A0D-EF0E-D4F3-ABA658882D9D}"/>
              </a:ext>
            </a:extLst>
          </p:cNvPr>
          <p:cNvSpPr>
            <a:spLocks noGrp="1"/>
          </p:cNvSpPr>
          <p:nvPr>
            <p:ph type="title"/>
          </p:nvPr>
        </p:nvSpPr>
        <p:spPr/>
        <p:txBody>
          <a:bodyPr/>
          <a:lstStyle/>
          <a:p>
            <a:r>
              <a:rPr lang="es-PA" dirty="0"/>
              <a:t>Posición en la Junta Directiva de la CSS</a:t>
            </a:r>
          </a:p>
        </p:txBody>
      </p:sp>
      <p:sp>
        <p:nvSpPr>
          <p:cNvPr id="3" name="Marcador de contenido 2">
            <a:extLst>
              <a:ext uri="{FF2B5EF4-FFF2-40B4-BE49-F238E27FC236}">
                <a16:creationId xmlns:a16="http://schemas.microsoft.com/office/drawing/2014/main" id="{9E2D9C1D-FE7A-A385-92D2-69B7550309BD}"/>
              </a:ext>
            </a:extLst>
          </p:cNvPr>
          <p:cNvSpPr>
            <a:spLocks noGrp="1"/>
          </p:cNvSpPr>
          <p:nvPr>
            <p:ph idx="1"/>
          </p:nvPr>
        </p:nvSpPr>
        <p:spPr/>
        <p:txBody>
          <a:bodyPr>
            <a:normAutofit fontScale="85000" lnSpcReduction="20000"/>
          </a:bodyPr>
          <a:lstStyle/>
          <a:p>
            <a:pPr marL="0" indent="0" algn="just">
              <a:buNone/>
            </a:pPr>
            <a:r>
              <a:rPr lang="es-PA" dirty="0"/>
              <a:t>Artículo 23. Miembros de la Junta Directiva. La Junta Directiva de la Caja de Seguro Social estará compuesta por once miembros, de la manera siguiente: </a:t>
            </a:r>
          </a:p>
          <a:p>
            <a:pPr marL="0" indent="0">
              <a:buNone/>
            </a:pPr>
            <a:r>
              <a:rPr lang="es-PA" dirty="0"/>
              <a:t>1.	....</a:t>
            </a:r>
          </a:p>
          <a:p>
            <a:pPr marL="0" indent="0">
              <a:buNone/>
            </a:pPr>
            <a:r>
              <a:rPr lang="es-PA" dirty="0"/>
              <a:t>2.	....</a:t>
            </a:r>
          </a:p>
          <a:p>
            <a:pPr marL="0" indent="0">
              <a:buNone/>
            </a:pPr>
            <a:r>
              <a:rPr lang="es-PA" dirty="0"/>
              <a:t>3.	....</a:t>
            </a:r>
          </a:p>
          <a:p>
            <a:pPr marL="0" indent="0">
              <a:buNone/>
            </a:pPr>
            <a:r>
              <a:rPr lang="es-PA" dirty="0"/>
              <a:t>4.	....</a:t>
            </a:r>
          </a:p>
          <a:p>
            <a:pPr marL="0" indent="0">
              <a:buNone/>
            </a:pPr>
            <a:r>
              <a:rPr lang="es-PA" dirty="0"/>
              <a:t>5.	....</a:t>
            </a:r>
          </a:p>
          <a:p>
            <a:pPr marL="0" indent="0">
              <a:buNone/>
            </a:pPr>
            <a:r>
              <a:rPr lang="es-PA" dirty="0"/>
              <a:t>6.	....</a:t>
            </a:r>
          </a:p>
          <a:p>
            <a:pPr marL="0" indent="0" algn="just">
              <a:buNone/>
            </a:pPr>
            <a:r>
              <a:rPr lang="es-PA" dirty="0"/>
              <a:t>7.	</a:t>
            </a:r>
            <a:r>
              <a:rPr lang="es-PA" b="1" dirty="0"/>
              <a:t>Un representante de los pacientes, nombrado por el Órgano Ejecutivo   de una terna única elaborada por la Federación Nacional de Asociaciones de Pacientes con Enfermedades Críticas, Crónicas y Degenerativas. </a:t>
            </a:r>
          </a:p>
          <a:p>
            <a:pPr marL="0" indent="0">
              <a:buNone/>
            </a:pPr>
            <a:endParaRPr lang="es-PA" dirty="0"/>
          </a:p>
          <a:p>
            <a:pPr marL="0" indent="0">
              <a:buNone/>
            </a:pPr>
            <a:endParaRPr lang="es-PA" dirty="0"/>
          </a:p>
        </p:txBody>
      </p:sp>
    </p:spTree>
    <p:extLst>
      <p:ext uri="{BB962C8B-B14F-4D97-AF65-F5344CB8AC3E}">
        <p14:creationId xmlns:p14="http://schemas.microsoft.com/office/powerpoint/2010/main" val="233737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7466E-15F8-64EA-348B-6CB6DF38BBFB}"/>
              </a:ext>
            </a:extLst>
          </p:cNvPr>
          <p:cNvSpPr>
            <a:spLocks noGrp="1"/>
          </p:cNvSpPr>
          <p:nvPr>
            <p:ph type="title"/>
          </p:nvPr>
        </p:nvSpPr>
        <p:spPr/>
        <p:txBody>
          <a:bodyPr/>
          <a:lstStyle/>
          <a:p>
            <a:r>
              <a:rPr lang="es-PA" dirty="0"/>
              <a:t>Facultades y deberes de la Junta Directiva</a:t>
            </a:r>
          </a:p>
        </p:txBody>
      </p:sp>
      <p:sp>
        <p:nvSpPr>
          <p:cNvPr id="3" name="Marcador de contenido 2">
            <a:extLst>
              <a:ext uri="{FF2B5EF4-FFF2-40B4-BE49-F238E27FC236}">
                <a16:creationId xmlns:a16="http://schemas.microsoft.com/office/drawing/2014/main" id="{2ECC239A-1D25-0EB1-57CC-A4BC4D1DCA49}"/>
              </a:ext>
            </a:extLst>
          </p:cNvPr>
          <p:cNvSpPr>
            <a:spLocks noGrp="1"/>
          </p:cNvSpPr>
          <p:nvPr>
            <p:ph idx="1"/>
          </p:nvPr>
        </p:nvSpPr>
        <p:spPr/>
        <p:txBody>
          <a:bodyPr>
            <a:normAutofit/>
          </a:bodyPr>
          <a:lstStyle/>
          <a:p>
            <a:pPr marL="0" indent="0" algn="just">
              <a:buNone/>
            </a:pPr>
            <a:r>
              <a:rPr lang="es-PA" sz="2000" b="1" dirty="0"/>
              <a:t>Artículo 28</a:t>
            </a:r>
            <a:r>
              <a:rPr lang="es-PA" sz="1800" dirty="0"/>
              <a:t>. Facultades y deberes de la Junta Directiva. Son facultades y deberes de la Junta Directiva:</a:t>
            </a:r>
          </a:p>
          <a:p>
            <a:pPr marL="0" indent="0" algn="just">
              <a:buNone/>
            </a:pPr>
            <a:r>
              <a:rPr lang="es-PA" sz="1800" dirty="0"/>
              <a:t>....</a:t>
            </a:r>
          </a:p>
          <a:p>
            <a:pPr marL="0" indent="0" algn="just">
              <a:buNone/>
            </a:pPr>
            <a:r>
              <a:rPr lang="es-PA" sz="1800" dirty="0"/>
              <a:t>4. Aprobar la solicitud de créditos extraordinarios y el traslado de partidas presupuestarias presentados por el Director General.  </a:t>
            </a:r>
            <a:r>
              <a:rPr lang="es-PA" sz="1800" b="1" dirty="0"/>
              <a:t>Se exceptúan los</a:t>
            </a:r>
            <a:r>
              <a:rPr lang="es-PA" sz="1800" dirty="0"/>
              <a:t> </a:t>
            </a:r>
            <a:r>
              <a:rPr lang="es-PA" sz="1800" b="1" dirty="0"/>
              <a:t>traslados de partidas del presupueto aprobado para compra de medicamentos e insumos médico quirúrgicos</a:t>
            </a:r>
            <a:r>
              <a:rPr lang="es-PA" sz="1800" dirty="0"/>
              <a:t>.</a:t>
            </a:r>
          </a:p>
          <a:p>
            <a:pPr marL="0" indent="0" algn="just">
              <a:buNone/>
            </a:pPr>
            <a:r>
              <a:rPr lang="es-PA" sz="1800" dirty="0"/>
              <a:t>....</a:t>
            </a:r>
          </a:p>
          <a:p>
            <a:pPr marL="0" indent="0" algn="just">
              <a:buNone/>
            </a:pPr>
            <a:r>
              <a:rPr lang="es-PA" sz="1800" dirty="0"/>
              <a:t>13. Aprobar la estructura orgánica y funcional, que responda a los objetivos y necesidades de la Caja de Seguro Social, </a:t>
            </a:r>
            <a:r>
              <a:rPr lang="es-PA" sz="1800" b="1" dirty="0"/>
              <a:t>en el ámbito administrativo </a:t>
            </a:r>
            <a:r>
              <a:rPr lang="es-PA" sz="1800" dirty="0"/>
              <a:t>debidamente sustentada por el Director General.</a:t>
            </a:r>
          </a:p>
          <a:p>
            <a:pPr marL="0" indent="0" algn="just">
              <a:buNone/>
            </a:pPr>
            <a:r>
              <a:rPr lang="es-PA" sz="1800" dirty="0"/>
              <a:t>14. Aprobar la estructura de cargos y de salarios, aplicables a los funcionarios de la Institución, </a:t>
            </a:r>
            <a:r>
              <a:rPr lang="es-PA" sz="1800" b="1" dirty="0"/>
              <a:t>en el ámbito administrativo</a:t>
            </a:r>
            <a:r>
              <a:rPr lang="es-PA" sz="1800" dirty="0"/>
              <a:t>, debidamente presentada y sustentada por la Dirección General.</a:t>
            </a:r>
          </a:p>
          <a:p>
            <a:pPr marL="0" indent="0" algn="just">
              <a:buNone/>
            </a:pPr>
            <a:r>
              <a:rPr lang="es-PA" sz="1800" dirty="0"/>
              <a:t> 18. Autorizar los gastos que excedan de doscientos cincuenta mil balboas (B/.250,000.00). </a:t>
            </a:r>
            <a:r>
              <a:rPr lang="es-PA" sz="1800" b="1" dirty="0"/>
              <a:t>Se exceptúan los contratos de medicamentos e insumos médico quirúrgicos siempre que no excedan del presupuesto aprobado en el presupuesto general anual de la Caja de Seguro Social. </a:t>
            </a:r>
            <a:endParaRPr lang="es-PA" sz="1200" b="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94566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CF8B4-415C-FEDC-B01B-E851C6E6849A}"/>
              </a:ext>
            </a:extLst>
          </p:cNvPr>
          <p:cNvSpPr>
            <a:spLocks noGrp="1"/>
          </p:cNvSpPr>
          <p:nvPr>
            <p:ph type="title"/>
          </p:nvPr>
        </p:nvSpPr>
        <p:spPr/>
        <p:txBody>
          <a:bodyPr/>
          <a:lstStyle/>
          <a:p>
            <a:r>
              <a:rPr lang="es-PA" dirty="0"/>
              <a:t>Facultades y deberes del Director General</a:t>
            </a:r>
          </a:p>
        </p:txBody>
      </p:sp>
      <p:sp>
        <p:nvSpPr>
          <p:cNvPr id="3" name="Marcador de contenido 2">
            <a:extLst>
              <a:ext uri="{FF2B5EF4-FFF2-40B4-BE49-F238E27FC236}">
                <a16:creationId xmlns:a16="http://schemas.microsoft.com/office/drawing/2014/main" id="{AE580D29-CD46-51C9-A366-36D3D6F25722}"/>
              </a:ext>
            </a:extLst>
          </p:cNvPr>
          <p:cNvSpPr>
            <a:spLocks noGrp="1"/>
          </p:cNvSpPr>
          <p:nvPr>
            <p:ph idx="1"/>
          </p:nvPr>
        </p:nvSpPr>
        <p:spPr>
          <a:xfrm>
            <a:off x="838200" y="1825625"/>
            <a:ext cx="10515600" cy="4667250"/>
          </a:xfrm>
        </p:spPr>
        <p:txBody>
          <a:bodyPr>
            <a:normAutofit lnSpcReduction="10000"/>
          </a:bodyPr>
          <a:lstStyle/>
          <a:p>
            <a:pPr marL="0" indent="0" algn="just">
              <a:buNone/>
            </a:pPr>
            <a:r>
              <a:rPr lang="es-PA" sz="2000" b="1" dirty="0"/>
              <a:t>Artículo 41</a:t>
            </a:r>
            <a:r>
              <a:rPr lang="es-PA" sz="1800" dirty="0"/>
              <a:t>. Facultades y deberes del Director General. Son facultades y deberes del Director General:</a:t>
            </a:r>
          </a:p>
          <a:p>
            <a:pPr marL="0" indent="0" algn="just">
              <a:buNone/>
            </a:pPr>
            <a:r>
              <a:rPr lang="es-PA" sz="1800" dirty="0"/>
              <a:t>...</a:t>
            </a:r>
          </a:p>
          <a:p>
            <a:pPr marL="0" indent="0" algn="just">
              <a:buNone/>
            </a:pPr>
            <a:r>
              <a:rPr lang="es-PA" sz="1800" dirty="0"/>
              <a:t>10. </a:t>
            </a:r>
            <a:r>
              <a:rPr lang="es-PA" sz="1800" b="1" dirty="0"/>
              <a:t>Elaborar</a:t>
            </a:r>
            <a:r>
              <a:rPr lang="es-PA" sz="1800" dirty="0"/>
              <a:t> la estructura orgánica y funcional de la Caja de Seguro Social, y la estructura de cargos y salarios de acuerdo con los manuales, aplicables a los funcionarios de la Institución.</a:t>
            </a:r>
          </a:p>
          <a:p>
            <a:pPr marL="0" indent="0" algn="just">
              <a:buNone/>
            </a:pPr>
            <a:r>
              <a:rPr lang="es-PA" sz="1800" dirty="0"/>
              <a:t>...</a:t>
            </a:r>
          </a:p>
          <a:p>
            <a:pPr marL="0" indent="0" algn="just">
              <a:buNone/>
            </a:pPr>
            <a:r>
              <a:rPr lang="es-PA" sz="1800" dirty="0"/>
              <a:t>19. Solicitar el traslado de partidas presupuestarias, debidamente sustentadas, a la Asamblea Nacional, previa aprobación de la Junta Directiva, </a:t>
            </a:r>
            <a:r>
              <a:rPr lang="es-PA" sz="1800" b="1" dirty="0"/>
              <a:t>excepto los relacionados a medicamentos e insumos médico quirúrgicos.</a:t>
            </a:r>
          </a:p>
          <a:p>
            <a:pPr marL="0" indent="0" algn="just">
              <a:buNone/>
            </a:pPr>
            <a:r>
              <a:rPr lang="es-PA" sz="1800" dirty="0"/>
              <a:t>...</a:t>
            </a:r>
          </a:p>
          <a:p>
            <a:pPr marL="0" indent="0" algn="just">
              <a:buNone/>
            </a:pPr>
            <a:r>
              <a:rPr lang="es-PA" sz="1800" dirty="0"/>
              <a:t>21. Suscribir, con la autorización de la Junta Directiva, acuerdos de cooperación técnica y de prestaciones con organismos de seguridad social o de naturaleza afines, </a:t>
            </a:r>
            <a:r>
              <a:rPr lang="es-PA" sz="1800" b="1" dirty="0"/>
              <a:t>se exceptua la autorización de la Junta Directiva en los acuerdos de cooperación técnica en materia de salud.</a:t>
            </a:r>
          </a:p>
          <a:p>
            <a:pPr marL="0" indent="0" algn="just">
              <a:buNone/>
            </a:pPr>
            <a:r>
              <a:rPr lang="es-PA" sz="1800" b="1" dirty="0"/>
              <a:t>Nuevo numeral:  Autorizar los gastos para la compra de medicamentos e insumos médico quirúrgicos, siempre que no excedan del presupuesto aprobado para medicamentos e insumos médico quirúrgico del presupuesto general anual de la Caja de Seguro Social.</a:t>
            </a:r>
          </a:p>
          <a:p>
            <a:pPr marL="0" indent="0" algn="just">
              <a:buNone/>
            </a:pPr>
            <a:endParaRPr lang="es-PA" sz="1800" dirty="0"/>
          </a:p>
        </p:txBody>
      </p:sp>
    </p:spTree>
    <p:extLst>
      <p:ext uri="{BB962C8B-B14F-4D97-AF65-F5344CB8AC3E}">
        <p14:creationId xmlns:p14="http://schemas.microsoft.com/office/powerpoint/2010/main" val="118899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1AC04-ECE4-0A23-67DE-3C22F50668C2}"/>
              </a:ext>
            </a:extLst>
          </p:cNvPr>
          <p:cNvSpPr>
            <a:spLocks noGrp="1"/>
          </p:cNvSpPr>
          <p:nvPr>
            <p:ph type="title"/>
          </p:nvPr>
        </p:nvSpPr>
        <p:spPr/>
        <p:txBody>
          <a:bodyPr/>
          <a:lstStyle/>
          <a:p>
            <a:r>
              <a:rPr lang="es-PA" dirty="0"/>
              <a:t>Catálogo de bienes y servicios</a:t>
            </a:r>
          </a:p>
        </p:txBody>
      </p:sp>
      <p:sp>
        <p:nvSpPr>
          <p:cNvPr id="3" name="Marcador de contenido 2">
            <a:extLst>
              <a:ext uri="{FF2B5EF4-FFF2-40B4-BE49-F238E27FC236}">
                <a16:creationId xmlns:a16="http://schemas.microsoft.com/office/drawing/2014/main" id="{AB9DB10B-C34F-E4CC-087B-426C4E5495AD}"/>
              </a:ext>
            </a:extLst>
          </p:cNvPr>
          <p:cNvSpPr>
            <a:spLocks noGrp="1"/>
          </p:cNvSpPr>
          <p:nvPr>
            <p:ph idx="1"/>
          </p:nvPr>
        </p:nvSpPr>
        <p:spPr/>
        <p:txBody>
          <a:bodyPr>
            <a:normAutofit/>
          </a:bodyPr>
          <a:lstStyle/>
          <a:p>
            <a:pPr marL="0" indent="0" algn="just">
              <a:buNone/>
            </a:pPr>
            <a:r>
              <a:rPr lang="es-PA" sz="2400" b="1" dirty="0"/>
              <a:t>Artículo 63</a:t>
            </a:r>
            <a:r>
              <a:rPr lang="es-PA" sz="2000" dirty="0"/>
              <a:t>. Catálogo de bienes y servicios. Se creará el catálogo de bienes y servicios, el cual constituirá una base de datos que consigna las listas oficiales del cuadro básico de medicamentos, </a:t>
            </a:r>
            <a:r>
              <a:rPr lang="es-PA" sz="2000" b="1" dirty="0"/>
              <a:t>que estén aprobados previamente por CONAMED, quien se constituye como el organismo que elabora el listado oficial de medicamentos para uso por las instituciones de salud pública en la república de Panamá</a:t>
            </a:r>
            <a:r>
              <a:rPr lang="es-PA" sz="2000" dirty="0"/>
              <a:t> insumos médicos, productos de laboratorios y radiología, instrumental médico-quirúrgico y cualquier otro producto o servicio. Este catálogo contendrá una relación ordenada en la que se incluyen o describen las categorías y clases de bienes y servicios que consumirán las instalaciones de salud, y proporcionará información sobre clases de bienes y servicios, consumo, precios unitarios de mercado actualizados, normas de calidad y el historial de los fabricantes y proveedores.</a:t>
            </a:r>
          </a:p>
          <a:p>
            <a:pPr marL="0" indent="0" algn="just">
              <a:buNone/>
            </a:pPr>
            <a:r>
              <a:rPr lang="es-PA" sz="2000" dirty="0"/>
              <a:t>La Caja de Seguro Social mantendrá actualizado este catálogo de bienes y servicios.</a:t>
            </a:r>
          </a:p>
          <a:p>
            <a:pPr marL="0" indent="0" algn="just">
              <a:buNone/>
            </a:pPr>
            <a:r>
              <a:rPr lang="es-PA" sz="2000" dirty="0"/>
              <a:t>Serán función de la Junta Directiva la aprobación previa de las listas oficiales de bienes y servicios que serán parte del catálogo de bienes y servicios, cumpliendo las estipulaciones legales vigentes.</a:t>
            </a:r>
          </a:p>
          <a:p>
            <a:pPr marL="0" indent="0" algn="just">
              <a:buNone/>
            </a:pPr>
            <a:endParaRPr lang="es-PA" sz="2000" dirty="0"/>
          </a:p>
          <a:p>
            <a:pPr marL="0" indent="0" algn="just">
              <a:buNone/>
            </a:pPr>
            <a:endParaRPr lang="es-PA" sz="2000" dirty="0">
              <a:highlight>
                <a:srgbClr val="FFFF00"/>
              </a:highlight>
            </a:endParaRPr>
          </a:p>
        </p:txBody>
      </p:sp>
    </p:spTree>
    <p:extLst>
      <p:ext uri="{BB962C8B-B14F-4D97-AF65-F5344CB8AC3E}">
        <p14:creationId xmlns:p14="http://schemas.microsoft.com/office/powerpoint/2010/main" val="139051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55AAB-2391-02DB-5077-2A05AE2A93EB}"/>
              </a:ext>
            </a:extLst>
          </p:cNvPr>
          <p:cNvSpPr>
            <a:spLocks noGrp="1"/>
          </p:cNvSpPr>
          <p:nvPr>
            <p:ph type="title"/>
          </p:nvPr>
        </p:nvSpPr>
        <p:spPr/>
        <p:txBody>
          <a:bodyPr/>
          <a:lstStyle/>
          <a:p>
            <a:r>
              <a:rPr lang="es-PA" dirty="0"/>
              <a:t>Ingresos destinados al Riesgo de </a:t>
            </a:r>
            <a:br>
              <a:rPr lang="es-PA" dirty="0"/>
            </a:br>
            <a:r>
              <a:rPr lang="es-PA" dirty="0"/>
              <a:t>Enfermedad y Maternidad. </a:t>
            </a:r>
          </a:p>
        </p:txBody>
      </p:sp>
      <p:sp>
        <p:nvSpPr>
          <p:cNvPr id="3" name="Marcador de contenido 2">
            <a:extLst>
              <a:ext uri="{FF2B5EF4-FFF2-40B4-BE49-F238E27FC236}">
                <a16:creationId xmlns:a16="http://schemas.microsoft.com/office/drawing/2014/main" id="{91B95FBA-85EA-CF96-661F-4D25450C14F2}"/>
              </a:ext>
            </a:extLst>
          </p:cNvPr>
          <p:cNvSpPr>
            <a:spLocks noGrp="1"/>
          </p:cNvSpPr>
          <p:nvPr>
            <p:ph idx="1"/>
          </p:nvPr>
        </p:nvSpPr>
        <p:spPr/>
        <p:txBody>
          <a:bodyPr>
            <a:normAutofit/>
          </a:bodyPr>
          <a:lstStyle/>
          <a:p>
            <a:pPr marL="0" indent="0" algn="just">
              <a:buNone/>
            </a:pPr>
            <a:r>
              <a:rPr lang="es-PA" sz="2000" b="1" dirty="0"/>
              <a:t>Artículo 130</a:t>
            </a:r>
            <a:r>
              <a:rPr lang="es-PA" sz="1800" dirty="0"/>
              <a:t>. Ingresos destinados al Riesgo de Enfermedad y Maternidad. Para cubrir las prestaciones en especie y en dinero que se otorguen, según la presente Ley y sus reglamentos, a los asegurados en los riesgos de enfermedad no profesional y maternidad, se destinarán los siguientes ingresos:</a:t>
            </a:r>
          </a:p>
          <a:p>
            <a:pPr marL="0" indent="0" algn="just">
              <a:buNone/>
            </a:pPr>
            <a:r>
              <a:rPr lang="es-PA" sz="1800" dirty="0"/>
              <a:t>...</a:t>
            </a:r>
          </a:p>
          <a:p>
            <a:pPr marL="0" indent="0" algn="just">
              <a:buNone/>
            </a:pPr>
            <a:r>
              <a:rPr lang="es-PA" sz="1800" dirty="0"/>
              <a:t>4. El diez por ciento (10%) de los ingresos netos de las concesiones que el Estado otorgue en materia de fibra óptica.</a:t>
            </a:r>
          </a:p>
          <a:p>
            <a:pPr marL="0" indent="0" algn="just">
              <a:buNone/>
            </a:pPr>
            <a:endParaRPr lang="es-PA" sz="1800" dirty="0"/>
          </a:p>
          <a:p>
            <a:pPr marL="0" indent="0" algn="ctr">
              <a:buNone/>
            </a:pPr>
            <a:r>
              <a:rPr lang="es-PA" sz="2400" b="1" dirty="0"/>
              <a:t>FENAECCD se opone, ya sea con el nombre de fibra óptica o cualquier otro de los propuestos, que el 10% </a:t>
            </a:r>
            <a:r>
              <a:rPr lang="es-PA" sz="2400" b="1"/>
              <a:t>se pueda utilizar </a:t>
            </a:r>
            <a:r>
              <a:rPr lang="es-PA" sz="2400" b="1" dirty="0"/>
              <a:t>para la sustentación del programa de IVM, en la información que se ha compartido en la mesa es evidente que el fondo de Riesgo de Enfermedad y Maternidad está reflejando deficit. </a:t>
            </a:r>
          </a:p>
        </p:txBody>
      </p:sp>
    </p:spTree>
    <p:extLst>
      <p:ext uri="{BB962C8B-B14F-4D97-AF65-F5344CB8AC3E}">
        <p14:creationId xmlns:p14="http://schemas.microsoft.com/office/powerpoint/2010/main" val="7566258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3" id="{8656F0BE-C3A1-5A44-9D56-A83E186DFFC3}" vid="{70B34992-01EF-A64C-9037-6788A851F4B0}"/>
    </a:ext>
  </a:extLst>
</a:theme>
</file>

<file path=docProps/app.xml><?xml version="1.0" encoding="utf-8"?>
<Properties xmlns="http://schemas.openxmlformats.org/officeDocument/2006/extended-properties" xmlns:vt="http://schemas.openxmlformats.org/officeDocument/2006/docPropsVTypes">
  <Template>Tema de Office</Template>
  <TotalTime>276</TotalTime>
  <Words>1290</Words>
  <Application>Microsoft Macintosh PowerPoint</Application>
  <PresentationFormat>Panorámica</PresentationFormat>
  <Paragraphs>72</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Aptos</vt:lpstr>
      <vt:lpstr>Aptos Display</vt:lpstr>
      <vt:lpstr>Arial</vt:lpstr>
      <vt:lpstr>Times New Roman</vt:lpstr>
      <vt:lpstr>Tema de Office</vt:lpstr>
      <vt:lpstr>Caja de Seguro Social y un servicio de salud eficiente</vt:lpstr>
      <vt:lpstr>Quienes Somos</vt:lpstr>
      <vt:lpstr>Misión, Visión y Objetivo General</vt:lpstr>
      <vt:lpstr>Nuestras propuestas Ley 51 de 2005 Orgánica de la Caja de Seguro Social</vt:lpstr>
      <vt:lpstr>Posición en la Junta Directiva de la CSS</vt:lpstr>
      <vt:lpstr>Facultades y deberes de la Junta Directiva</vt:lpstr>
      <vt:lpstr>Facultades y deberes del Director General</vt:lpstr>
      <vt:lpstr>Catálogo de bienes y servicios</vt:lpstr>
      <vt:lpstr>Ingresos destinados al Riesgo de  Enfermedad y Maternidad. </vt:lpstr>
      <vt:lpstr>  FENAECCD se mantiene neutral en el tema de IVM.   Nuestra organización se constituyó para salvaguardar el derecho a la salud y propiciar la mejora de servicio.     Para hacer aportes de valor para solucionar el tema de IVM debemos contratar expertos que nos asesoren y no contamos con los recursos financieros necesario.  Estaremos vigilantes de la propuesta final que llegue a la Asamblea Nacional y esperamos  que asegure la recuperación del programa de IVM de la CSS y la eficiencia en el suministro de los servicios de salud.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Caja de Seguro Social y un servicio de salud eficiente</dc:title>
  <dc:creator>Rosa Recarey</dc:creator>
  <cp:lastModifiedBy>Asociacion Nacional de Pacientes con Insuficiencia Renal Crónica y Famili</cp:lastModifiedBy>
  <cp:revision>7</cp:revision>
  <dcterms:created xsi:type="dcterms:W3CDTF">2024-10-05T23:01:57Z</dcterms:created>
  <dcterms:modified xsi:type="dcterms:W3CDTF">2024-10-07T01:46:56Z</dcterms:modified>
</cp:coreProperties>
</file>