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58" r:id="rId3"/>
    <p:sldId id="284" r:id="rId4"/>
    <p:sldId id="285" r:id="rId5"/>
    <p:sldId id="287" r:id="rId6"/>
    <p:sldId id="286" r:id="rId7"/>
    <p:sldId id="288" r:id="rId8"/>
    <p:sldId id="289" r:id="rId9"/>
    <p:sldId id="290" r:id="rId10"/>
    <p:sldId id="291" r:id="rId11"/>
    <p:sldId id="292" r:id="rId12"/>
    <p:sldId id="283" r:id="rId13"/>
    <p:sldId id="274" r:id="rId14"/>
    <p:sldId id="268" r:id="rId15"/>
    <p:sldId id="275" r:id="rId16"/>
    <p:sldId id="276" r:id="rId17"/>
    <p:sldId id="277" r:id="rId18"/>
    <p:sldId id="278" r:id="rId19"/>
    <p:sldId id="279" r:id="rId20"/>
    <p:sldId id="280" r:id="rId21"/>
    <p:sldId id="264" r:id="rId22"/>
  </p:sldIdLst>
  <p:sldSz cx="9144000" cy="6858000" type="letter"/>
  <p:notesSz cx="6858000" cy="9144000"/>
  <p:embeddedFontLst>
    <p:embeddedFont>
      <p:font typeface="ADLaM Display" panose="02010000000000000000" pitchFamily="2" charset="0"/>
      <p:regular r:id="rId23"/>
    </p:embeddedFont>
    <p:embeddedFont>
      <p:font typeface="Antonio Bold" panose="020B0604020202020204" charset="0"/>
      <p:regular r:id="rId24"/>
    </p:embeddedFont>
  </p:embeddedFontLst>
  <p:defaultTex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5" d="100"/>
          <a:sy n="105" d="100"/>
        </p:scale>
        <p:origin x="1794" y="96"/>
      </p:cViewPr>
      <p:guideLst>
        <p:guide orient="horz" pos="144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88E2F-0B04-70AE-0471-AB57D094381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3164F9-8697-1E0C-B19D-D7AC5A064592}"/>
              </a:ext>
            </a:extLst>
          </p:cNvPr>
          <p:cNvGrpSpPr/>
          <p:nvPr/>
        </p:nvGrpSpPr>
        <p:grpSpPr>
          <a:xfrm>
            <a:off x="4572000" y="2539928"/>
            <a:ext cx="4571999" cy="4318072"/>
            <a:chOff x="0" y="0"/>
            <a:chExt cx="6350000" cy="6350000"/>
          </a:xfrm>
        </p:grpSpPr>
        <p:sp>
          <p:nvSpPr>
            <p:cNvPr id="3" name="Freeform 3">
              <a:extLst>
                <a:ext uri="{FF2B5EF4-FFF2-40B4-BE49-F238E27FC236}">
                  <a16:creationId xmlns:a16="http://schemas.microsoft.com/office/drawing/2014/main" id="{2CF62F1B-9503-CA05-B6BF-C6832C6CC35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8B281"/>
            </a:solidFill>
          </p:spPr>
        </p:sp>
      </p:grpSp>
      <p:grpSp>
        <p:nvGrpSpPr>
          <p:cNvPr id="4" name="Group 4">
            <a:extLst>
              <a:ext uri="{FF2B5EF4-FFF2-40B4-BE49-F238E27FC236}">
                <a16:creationId xmlns:a16="http://schemas.microsoft.com/office/drawing/2014/main" id="{92130FDC-1FB6-5F62-C937-387694768C3E}"/>
              </a:ext>
            </a:extLst>
          </p:cNvPr>
          <p:cNvGrpSpPr/>
          <p:nvPr/>
        </p:nvGrpSpPr>
        <p:grpSpPr>
          <a:xfrm rot="-3270436">
            <a:off x="3934467" y="1168942"/>
            <a:ext cx="5629785" cy="2739587"/>
            <a:chOff x="0" y="0"/>
            <a:chExt cx="4060919" cy="2233549"/>
          </a:xfrm>
        </p:grpSpPr>
        <p:sp>
          <p:nvSpPr>
            <p:cNvPr id="5" name="Freeform 5">
              <a:extLst>
                <a:ext uri="{FF2B5EF4-FFF2-40B4-BE49-F238E27FC236}">
                  <a16:creationId xmlns:a16="http://schemas.microsoft.com/office/drawing/2014/main" id="{46A56A44-DA36-1EFD-8AA5-3472A3AD6D1D}"/>
                </a:ext>
              </a:extLst>
            </p:cNvPr>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p:spPr>
        </p:sp>
        <p:sp>
          <p:nvSpPr>
            <p:cNvPr id="6" name="Freeform 6">
              <a:extLst>
                <a:ext uri="{FF2B5EF4-FFF2-40B4-BE49-F238E27FC236}">
                  <a16:creationId xmlns:a16="http://schemas.microsoft.com/office/drawing/2014/main" id="{4BE68552-0D29-115F-EA19-274698A2E3E2}"/>
                </a:ext>
              </a:extLst>
            </p:cNvPr>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sp>
      </p:grpSp>
      <p:sp>
        <p:nvSpPr>
          <p:cNvPr id="12" name="Freeform 12">
            <a:extLst>
              <a:ext uri="{FF2B5EF4-FFF2-40B4-BE49-F238E27FC236}">
                <a16:creationId xmlns:a16="http://schemas.microsoft.com/office/drawing/2014/main" id="{CD3C0EBE-669B-3DE2-B07A-BC294002C9A5}"/>
              </a:ext>
            </a:extLst>
          </p:cNvPr>
          <p:cNvSpPr/>
          <p:nvPr/>
        </p:nvSpPr>
        <p:spPr>
          <a:xfrm>
            <a:off x="39773" y="1872874"/>
            <a:ext cx="365687" cy="394060"/>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7" name="Imagen 16">
            <a:extLst>
              <a:ext uri="{FF2B5EF4-FFF2-40B4-BE49-F238E27FC236}">
                <a16:creationId xmlns:a16="http://schemas.microsoft.com/office/drawing/2014/main" id="{3E847BB4-7245-C2CA-400A-BCC308CDA62E}"/>
              </a:ext>
            </a:extLst>
          </p:cNvPr>
          <p:cNvPicPr>
            <a:picLocks noChangeAspect="1"/>
          </p:cNvPicPr>
          <p:nvPr/>
        </p:nvPicPr>
        <p:blipFill>
          <a:blip r:embed="rId4">
            <a:extLst>
              <a:ext uri="{28A0092B-C50C-407E-A947-70E740481C1C}">
                <a14:useLocalDpi xmlns:a14="http://schemas.microsoft.com/office/drawing/2010/main" val="0"/>
              </a:ext>
            </a:extLst>
          </a:blip>
          <a:srcRect b="2034"/>
          <a:stretch/>
        </p:blipFill>
        <p:spPr>
          <a:xfrm>
            <a:off x="4419600" y="2383081"/>
            <a:ext cx="2826726" cy="2769218"/>
          </a:xfrm>
          <a:prstGeom prst="rect">
            <a:avLst/>
          </a:prstGeom>
        </p:spPr>
      </p:pic>
      <p:sp>
        <p:nvSpPr>
          <p:cNvPr id="7" name="Título 1">
            <a:extLst>
              <a:ext uri="{FF2B5EF4-FFF2-40B4-BE49-F238E27FC236}">
                <a16:creationId xmlns:a16="http://schemas.microsoft.com/office/drawing/2014/main" id="{B0691AF6-0941-B90A-469A-8077E2F1B577}"/>
              </a:ext>
            </a:extLst>
          </p:cNvPr>
          <p:cNvSpPr txBox="1">
            <a:spLocks/>
          </p:cNvSpPr>
          <p:nvPr/>
        </p:nvSpPr>
        <p:spPr>
          <a:xfrm>
            <a:off x="111026" y="548013"/>
            <a:ext cx="8880574" cy="3600000"/>
          </a:xfrm>
          <a:prstGeom prst="rect">
            <a:avLst/>
          </a:prstGeom>
        </p:spPr>
        <p:txBody>
          <a:bodyPr>
            <a:norm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PA" sz="4200" b="1" dirty="0">
                <a:solidFill>
                  <a:srgbClr val="0070C0"/>
                </a:solidFill>
                <a:latin typeface="ADLaM Display" panose="02010000000000000000" pitchFamily="2" charset="0"/>
                <a:ea typeface="ADLaM Display" panose="02010000000000000000" pitchFamily="2" charset="0"/>
                <a:cs typeface="ADLaM Display" panose="02010000000000000000" pitchFamily="2" charset="0"/>
              </a:rPr>
              <a:t>Propuesta  de la Asociación Nacional de Enfermeras  de Panamá </a:t>
            </a:r>
            <a:r>
              <a:rPr lang="es-PA" sz="4400" b="1" dirty="0">
                <a:solidFill>
                  <a:srgbClr val="0070C0"/>
                </a:solidFill>
                <a:latin typeface="ADLaM Display" panose="02010000000000000000" pitchFamily="2" charset="0"/>
                <a:ea typeface="ADLaM Display" panose="02010000000000000000" pitchFamily="2" charset="0"/>
                <a:cs typeface="ADLaM Display" panose="02010000000000000000" pitchFamily="2" charset="0"/>
              </a:rPr>
              <a:t>(ANEP)</a:t>
            </a:r>
          </a:p>
        </p:txBody>
      </p:sp>
      <p:sp>
        <p:nvSpPr>
          <p:cNvPr id="8" name="Subtítulo 2">
            <a:extLst>
              <a:ext uri="{FF2B5EF4-FFF2-40B4-BE49-F238E27FC236}">
                <a16:creationId xmlns:a16="http://schemas.microsoft.com/office/drawing/2014/main" id="{EC572441-DFD6-C9BE-DB5C-3EB9B2B851F7}"/>
              </a:ext>
            </a:extLst>
          </p:cNvPr>
          <p:cNvSpPr txBox="1">
            <a:spLocks/>
          </p:cNvSpPr>
          <p:nvPr/>
        </p:nvSpPr>
        <p:spPr>
          <a:xfrm>
            <a:off x="222616" y="4757147"/>
            <a:ext cx="4734971" cy="2741777"/>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es-PA" sz="3600" dirty="0"/>
              <a:t> </a:t>
            </a:r>
            <a:r>
              <a:rPr lang="es-PA" sz="2800" dirty="0">
                <a:latin typeface="ADLaM Display" panose="02010000000000000000" pitchFamily="2" charset="0"/>
                <a:ea typeface="ADLaM Display" panose="02010000000000000000" pitchFamily="2" charset="0"/>
                <a:cs typeface="ADLaM Display" panose="02010000000000000000" pitchFamily="2" charset="0"/>
              </a:rPr>
              <a:t>Presentada por:</a:t>
            </a:r>
            <a:endParaRPr lang="es-PA" sz="4800" dirty="0">
              <a:latin typeface="ADLaM Display" panose="02010000000000000000" pitchFamily="2" charset="0"/>
              <a:ea typeface="ADLaM Display" panose="02010000000000000000" pitchFamily="2" charset="0"/>
              <a:cs typeface="ADLaM Display" panose="02010000000000000000" pitchFamily="2" charset="0"/>
            </a:endParaRPr>
          </a:p>
          <a:p>
            <a:r>
              <a:rPr lang="es-PA" sz="2400" dirty="0">
                <a:latin typeface="ADLaM Display" panose="02010000000000000000" pitchFamily="2" charset="0"/>
                <a:ea typeface="ADLaM Display" panose="02010000000000000000" pitchFamily="2" charset="0"/>
                <a:cs typeface="ADLaM Display" panose="02010000000000000000" pitchFamily="2" charset="0"/>
              </a:rPr>
              <a:t>Lcda.  Ana Reyes de Serrano</a:t>
            </a:r>
          </a:p>
          <a:p>
            <a:r>
              <a:rPr lang="es-PA" sz="2400" dirty="0">
                <a:latin typeface="ADLaM Display" panose="02010000000000000000" pitchFamily="2" charset="0"/>
                <a:ea typeface="ADLaM Display" panose="02010000000000000000" pitchFamily="2" charset="0"/>
                <a:cs typeface="ADLaM Display" panose="02010000000000000000" pitchFamily="2" charset="0"/>
              </a:rPr>
              <a:t>Lcdo.  Jorge Quintero</a:t>
            </a:r>
          </a:p>
        </p:txBody>
      </p:sp>
    </p:spTree>
    <p:extLst>
      <p:ext uri="{BB962C8B-B14F-4D97-AF65-F5344CB8AC3E}">
        <p14:creationId xmlns:p14="http://schemas.microsoft.com/office/powerpoint/2010/main" val="66289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5259B-720A-6AF1-D7F2-F4CA6C2492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0BB49E-D5DA-B390-A49A-E3A270A2D459}"/>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65974AAF-3551-FE95-7B3E-4DF6EC855E8F}"/>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68CB97C1-3A00-6110-3AAB-A346D50D7901}"/>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B95B0018-BB5F-5355-3239-4C660C4F951E}"/>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3" name="Marcador de contenido 2">
            <a:extLst>
              <a:ext uri="{FF2B5EF4-FFF2-40B4-BE49-F238E27FC236}">
                <a16:creationId xmlns:a16="http://schemas.microsoft.com/office/drawing/2014/main" id="{37C56073-5915-A6F6-58E7-E2C928DCC239}"/>
              </a:ext>
            </a:extLst>
          </p:cNvPr>
          <p:cNvSpPr txBox="1">
            <a:spLocks/>
          </p:cNvSpPr>
          <p:nvPr/>
        </p:nvSpPr>
        <p:spPr>
          <a:xfrm>
            <a:off x="509380" y="1812212"/>
            <a:ext cx="8098762" cy="3601213"/>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ctr">
              <a:buFont typeface="Arial" pitchFamily="34" charset="0"/>
              <a:buNone/>
            </a:pPr>
            <a:r>
              <a:rPr lang="es-PA" sz="2800" b="1" dirty="0">
                <a:latin typeface="Arial" panose="020B0604020202020204" pitchFamily="34" charset="0"/>
                <a:cs typeface="Arial" panose="020B0604020202020204" pitchFamily="34" charset="0"/>
              </a:rPr>
              <a:t>La línea de pobreza extrema</a:t>
            </a:r>
          </a:p>
          <a:p>
            <a:pPr marL="0" indent="0" algn="ctr">
              <a:buFont typeface="Arial" pitchFamily="34" charset="0"/>
              <a:buNone/>
            </a:pPr>
            <a:r>
              <a:rPr lang="es-PA" sz="2000" b="1" dirty="0">
                <a:latin typeface="Arial" panose="020B0604020202020204" pitchFamily="34" charset="0"/>
                <a:cs typeface="Arial" panose="020B0604020202020204" pitchFamily="34" charset="0"/>
              </a:rPr>
              <a:t> </a:t>
            </a:r>
          </a:p>
          <a:p>
            <a:pPr algn="just"/>
            <a:r>
              <a:rPr lang="es-PA" sz="2000" dirty="0">
                <a:latin typeface="Arial" panose="020B0604020202020204" pitchFamily="34" charset="0"/>
                <a:cs typeface="Arial" panose="020B0604020202020204" pitchFamily="34" charset="0"/>
              </a:rPr>
              <a:t>Cuando una persona no logra los ingresos suficientes para tener acceso tan solo a una canasta de alimentos básicos.</a:t>
            </a:r>
          </a:p>
          <a:p>
            <a:pPr marL="0" indent="0" algn="just">
              <a:buNone/>
            </a:pPr>
            <a:endParaRPr lang="es-PA" sz="2000" dirty="0">
              <a:latin typeface="Arial" panose="020B0604020202020204" pitchFamily="34" charset="0"/>
              <a:cs typeface="Arial" panose="020B0604020202020204" pitchFamily="34" charset="0"/>
            </a:endParaRPr>
          </a:p>
          <a:p>
            <a:pPr algn="just"/>
            <a:r>
              <a:rPr lang="es-PA" sz="2000" dirty="0">
                <a:latin typeface="Arial" panose="020B0604020202020204" pitchFamily="34" charset="0"/>
                <a:cs typeface="Arial" panose="020B0604020202020204" pitchFamily="34" charset="0"/>
              </a:rPr>
              <a:t>En panamá el promedio es B/. 2.15 por día y B/. 64.56 por mes.</a:t>
            </a:r>
          </a:p>
          <a:p>
            <a:pPr algn="just"/>
            <a:endParaRPr lang="es-PA" sz="2000" dirty="0">
              <a:latin typeface="Arial" panose="020B0604020202020204" pitchFamily="34" charset="0"/>
              <a:cs typeface="Arial" panose="020B0604020202020204" pitchFamily="34" charset="0"/>
            </a:endParaRPr>
          </a:p>
          <a:p>
            <a:pPr algn="just"/>
            <a:r>
              <a:rPr lang="es-PA" sz="2000" dirty="0">
                <a:latin typeface="Arial" panose="020B0604020202020204" pitchFamily="34" charset="0"/>
                <a:cs typeface="Arial" panose="020B0604020202020204" pitchFamily="34" charset="0"/>
              </a:rPr>
              <a:t>Los niveles de pobreza en Panamá afectan mayormente a los niños, mujeres y los jóvenes.</a:t>
            </a:r>
            <a:endParaRPr lang="es-MX" sz="2000" dirty="0">
              <a:latin typeface="Arial" panose="020B0604020202020204" pitchFamily="34" charset="0"/>
              <a:cs typeface="Arial" panose="020B0604020202020204" pitchFamily="34" charset="0"/>
            </a:endParaRPr>
          </a:p>
          <a:p>
            <a:endParaRPr lang="es-PA" dirty="0"/>
          </a:p>
        </p:txBody>
      </p:sp>
      <p:sp>
        <p:nvSpPr>
          <p:cNvPr id="7" name="Título 1">
            <a:extLst>
              <a:ext uri="{FF2B5EF4-FFF2-40B4-BE49-F238E27FC236}">
                <a16:creationId xmlns:a16="http://schemas.microsoft.com/office/drawing/2014/main" id="{99937B20-05BF-BE68-B8C2-CA6A5CA136CE}"/>
              </a:ext>
            </a:extLst>
          </p:cNvPr>
          <p:cNvSpPr txBox="1">
            <a:spLocks/>
          </p:cNvSpPr>
          <p:nvPr/>
        </p:nvSpPr>
        <p:spPr>
          <a:xfrm>
            <a:off x="-76200" y="226956"/>
            <a:ext cx="3233492" cy="641798"/>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br>
              <a:rPr lang="es-MX" dirty="0"/>
            </a:br>
            <a:r>
              <a:rPr lang="es-MX" dirty="0">
                <a:latin typeface="ADLaM Display" panose="02010000000000000000" pitchFamily="2" charset="0"/>
                <a:ea typeface="ADLaM Display" panose="02010000000000000000" pitchFamily="2" charset="0"/>
                <a:cs typeface="ADLaM Display" panose="02010000000000000000" pitchFamily="2" charset="0"/>
              </a:rPr>
              <a:t> </a:t>
            </a:r>
            <a:r>
              <a:rPr lang="es-PA" dirty="0">
                <a:latin typeface="ADLaM Display" panose="02010000000000000000" pitchFamily="2" charset="0"/>
                <a:ea typeface="ADLaM Display" panose="02010000000000000000" pitchFamily="2" charset="0"/>
                <a:cs typeface="ADLaM Display" panose="02010000000000000000" pitchFamily="2" charset="0"/>
              </a:rPr>
              <a:t>LA DESIGUALDAD</a:t>
            </a:r>
          </a:p>
        </p:txBody>
      </p:sp>
    </p:spTree>
    <p:extLst>
      <p:ext uri="{BB962C8B-B14F-4D97-AF65-F5344CB8AC3E}">
        <p14:creationId xmlns:p14="http://schemas.microsoft.com/office/powerpoint/2010/main" val="260159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EBA0-C567-8D80-60E6-9F27C15A21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2AE7BE-5B7F-07D8-C1B1-2BA1A8D37C45}"/>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7C17A52B-8E71-B766-89A7-37AFA6B68821}"/>
              </a:ext>
            </a:extLst>
          </p:cNvPr>
          <p:cNvSpPr/>
          <p:nvPr/>
        </p:nvSpPr>
        <p:spPr>
          <a:xfrm flipV="1">
            <a:off x="1018069" y="1371600"/>
            <a:ext cx="7107862" cy="27943"/>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B567593E-27F6-76D0-2CFB-7776F017889C}"/>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03A3A4AA-9C97-FD25-6F8B-724C2295183A}"/>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3" name="Marcador de contenido 2">
            <a:extLst>
              <a:ext uri="{FF2B5EF4-FFF2-40B4-BE49-F238E27FC236}">
                <a16:creationId xmlns:a16="http://schemas.microsoft.com/office/drawing/2014/main" id="{A1BB2586-0141-9A3B-E110-23AF043FD3F1}"/>
              </a:ext>
            </a:extLst>
          </p:cNvPr>
          <p:cNvSpPr txBox="1">
            <a:spLocks/>
          </p:cNvSpPr>
          <p:nvPr/>
        </p:nvSpPr>
        <p:spPr>
          <a:xfrm>
            <a:off x="655776" y="2667000"/>
            <a:ext cx="7970643" cy="3352800"/>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lnSpc>
                <a:spcPct val="200000"/>
              </a:lnSpc>
            </a:pPr>
            <a:r>
              <a:rPr lang="es-MX" sz="2000" dirty="0">
                <a:latin typeface="Arial" panose="020B0604020202020204" pitchFamily="34" charset="0"/>
                <a:cs typeface="Arial" panose="020B0604020202020204" pitchFamily="34" charset="0"/>
              </a:rPr>
              <a:t>Aumentar el gasto público en pensiones con respecto al PIB.</a:t>
            </a:r>
          </a:p>
          <a:p>
            <a:pPr>
              <a:lnSpc>
                <a:spcPct val="200000"/>
              </a:lnSpc>
            </a:pPr>
            <a:r>
              <a:rPr lang="es-MX" sz="2000" dirty="0">
                <a:latin typeface="Arial" panose="020B0604020202020204" pitchFamily="34" charset="0"/>
                <a:cs typeface="Arial" panose="020B0604020202020204" pitchFamily="34" charset="0"/>
              </a:rPr>
              <a:t>Disminuir la evasión, elusión y mora de cuotas.</a:t>
            </a:r>
          </a:p>
          <a:p>
            <a:pPr>
              <a:lnSpc>
                <a:spcPct val="200000"/>
              </a:lnSpc>
            </a:pPr>
            <a:r>
              <a:rPr lang="es-MX" sz="2000" dirty="0">
                <a:latin typeface="Arial" panose="020B0604020202020204" pitchFamily="34" charset="0"/>
                <a:cs typeface="Arial" panose="020B0604020202020204" pitchFamily="34" charset="0"/>
              </a:rPr>
              <a:t>Incorporar a informales.</a:t>
            </a:r>
          </a:p>
          <a:p>
            <a:pPr>
              <a:lnSpc>
                <a:spcPct val="200000"/>
              </a:lnSpc>
            </a:pPr>
            <a:r>
              <a:rPr lang="es-MX" sz="2000" dirty="0">
                <a:latin typeface="Arial" panose="020B0604020202020204" pitchFamily="34" charset="0"/>
                <a:cs typeface="Arial" panose="020B0604020202020204" pitchFamily="34" charset="0"/>
              </a:rPr>
              <a:t>Nuevos impuestos a Sedes de Empresas Multinacionales.</a:t>
            </a:r>
          </a:p>
          <a:p>
            <a:pPr>
              <a:lnSpc>
                <a:spcPct val="200000"/>
              </a:lnSpc>
            </a:pPr>
            <a:r>
              <a:rPr lang="es-MX" sz="2000" dirty="0">
                <a:latin typeface="Arial" panose="020B0604020202020204" pitchFamily="34" charset="0"/>
                <a:cs typeface="Arial" panose="020B0604020202020204" pitchFamily="34" charset="0"/>
              </a:rPr>
              <a:t>Reformas administrativa.</a:t>
            </a:r>
          </a:p>
          <a:p>
            <a:pPr marL="0" indent="0">
              <a:buNone/>
            </a:pPr>
            <a:endParaRPr lang="es-PA" dirty="0"/>
          </a:p>
        </p:txBody>
      </p:sp>
      <p:sp>
        <p:nvSpPr>
          <p:cNvPr id="7" name="Título 1">
            <a:extLst>
              <a:ext uri="{FF2B5EF4-FFF2-40B4-BE49-F238E27FC236}">
                <a16:creationId xmlns:a16="http://schemas.microsoft.com/office/drawing/2014/main" id="{329AF47D-DF67-B059-99DE-21F2DD2F64CE}"/>
              </a:ext>
            </a:extLst>
          </p:cNvPr>
          <p:cNvSpPr txBox="1">
            <a:spLocks/>
          </p:cNvSpPr>
          <p:nvPr/>
        </p:nvSpPr>
        <p:spPr>
          <a:xfrm>
            <a:off x="636111" y="948725"/>
            <a:ext cx="7893765" cy="897900"/>
          </a:xfrm>
          <a:prstGeom prst="rect">
            <a:avLst/>
          </a:prstGeom>
        </p:spPr>
        <p:txBody>
          <a:bodyPr>
            <a:normAutofit fontScale="97500"/>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PA" b="1" dirty="0">
                <a:latin typeface="Arial" panose="020B0604020202020204" pitchFamily="34" charset="0"/>
                <a:cs typeface="Arial" panose="020B0604020202020204" pitchFamily="34" charset="0"/>
              </a:rPr>
              <a:t>¿De dónde pueden salir los fondos para recuperar el sistema solidario, entre algunas opciones</a:t>
            </a:r>
            <a:r>
              <a:rPr lang="en-US" b="1" dirty="0">
                <a:latin typeface="Arial" panose="020B0604020202020204" pitchFamily="34" charset="0"/>
                <a:cs typeface="Arial" panose="020B0604020202020204" pitchFamily="34" charset="0"/>
              </a:rPr>
              <a:t>?</a:t>
            </a:r>
            <a:endParaRPr lang="es-P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46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FDEEE-F1F2-FD49-5C56-7C3568DB1C8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017371-0F0E-3089-EAE9-D884720E3CBC}"/>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0C7C1755-3FD8-C704-52BF-6ECF0E95D598}"/>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7" name="TextBox 7">
            <a:extLst>
              <a:ext uri="{FF2B5EF4-FFF2-40B4-BE49-F238E27FC236}">
                <a16:creationId xmlns:a16="http://schemas.microsoft.com/office/drawing/2014/main" id="{C90D7BDD-CF9E-7B6F-F570-05FA1E0BBF2D}"/>
              </a:ext>
            </a:extLst>
          </p:cNvPr>
          <p:cNvSpPr txBox="1"/>
          <p:nvPr/>
        </p:nvSpPr>
        <p:spPr>
          <a:xfrm>
            <a:off x="490410" y="532180"/>
            <a:ext cx="2505704" cy="515526"/>
          </a:xfrm>
          <a:prstGeom prst="rect">
            <a:avLst/>
          </a:prstGeom>
        </p:spPr>
        <p:txBody>
          <a:bodyPr wrap="square" lIns="0" tIns="0" rIns="0" bIns="0" rtlCol="0" anchor="t">
            <a:spAutoFit/>
          </a:bodyPr>
          <a:lstStyle/>
          <a:p>
            <a:pPr>
              <a:lnSpc>
                <a:spcPts val="4200"/>
              </a:lnSpc>
            </a:pPr>
            <a:r>
              <a:rPr lang="en-US" sz="3499" b="1" spc="-70" dirty="0">
                <a:solidFill>
                  <a:srgbClr val="000000"/>
                </a:solidFill>
                <a:latin typeface="ADLaM Display" panose="02010000000000000000" pitchFamily="2" charset="0"/>
                <a:ea typeface="ADLaM Display" panose="02010000000000000000" pitchFamily="2" charset="0"/>
                <a:cs typeface="ADLaM Display" panose="02010000000000000000" pitchFamily="2" charset="0"/>
                <a:sym typeface="Antonio Bold"/>
              </a:rPr>
              <a:t>POBREZA</a:t>
            </a:r>
            <a:endParaRPr lang="en-US" sz="3499" b="1" spc="-70" dirty="0">
              <a:solidFill>
                <a:srgbClr val="000000"/>
              </a:solidFill>
              <a:latin typeface="Antonio Bold"/>
              <a:ea typeface="Antonio Bold"/>
              <a:cs typeface="Antonio Bold"/>
              <a:sym typeface="Antonio Bold"/>
            </a:endParaRPr>
          </a:p>
        </p:txBody>
      </p:sp>
      <p:sp>
        <p:nvSpPr>
          <p:cNvPr id="8" name="Freeform 8">
            <a:extLst>
              <a:ext uri="{FF2B5EF4-FFF2-40B4-BE49-F238E27FC236}">
                <a16:creationId xmlns:a16="http://schemas.microsoft.com/office/drawing/2014/main" id="{4CE6CBAE-1BBA-53B1-8766-5C4CD4BCF303}"/>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Subtítulo 2">
            <a:extLst>
              <a:ext uri="{FF2B5EF4-FFF2-40B4-BE49-F238E27FC236}">
                <a16:creationId xmlns:a16="http://schemas.microsoft.com/office/drawing/2014/main" id="{04D0E831-5840-9919-08C1-653E7A68C80E}"/>
              </a:ext>
            </a:extLst>
          </p:cNvPr>
          <p:cNvSpPr txBox="1">
            <a:spLocks/>
          </p:cNvSpPr>
          <p:nvPr/>
        </p:nvSpPr>
        <p:spPr>
          <a:xfrm>
            <a:off x="664538" y="1676400"/>
            <a:ext cx="7946062" cy="4118864"/>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just">
              <a:lnSpc>
                <a:spcPct val="150000"/>
              </a:lnSpc>
              <a:buNone/>
            </a:pPr>
            <a:r>
              <a:rPr lang="es-ES" sz="2000" dirty="0">
                <a:latin typeface="Arial" panose="020B0604020202020204" pitchFamily="34" charset="0"/>
                <a:cs typeface="Arial" panose="020B0604020202020204" pitchFamily="34" charset="0"/>
              </a:rPr>
              <a:t>La línea de pobreza general es cuando una persona vive con ingresos menores al mínimo requerido para adquirir una canasta de alimentos, bienes y servicios básicos (en Panamá: promedio B/.4.20 al día y B/.126.08 por mes, en 2019); en tanto, la línea de pobreza extrema es cuando una persona no logró los ingresos suficientes para tener acceso, tan solo, a una canasta de alimentos básicos (en Panamá: promedio B/. 2.15 al día y B/.64.56 por mes, en 2019).</a:t>
            </a:r>
            <a:endParaRPr lang="es-ES_tradnl" sz="2000"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6D8FA0EA-2B26-D8DD-B31F-2BAEFA234CA4}"/>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Tree>
    <p:extLst>
      <p:ext uri="{BB962C8B-B14F-4D97-AF65-F5344CB8AC3E}">
        <p14:creationId xmlns:p14="http://schemas.microsoft.com/office/powerpoint/2010/main" val="34259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53200" y="5883616"/>
            <a:ext cx="2590800" cy="984216"/>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7" name="TextBox 7"/>
          <p:cNvSpPr txBox="1"/>
          <p:nvPr/>
        </p:nvSpPr>
        <p:spPr>
          <a:xfrm>
            <a:off x="490410" y="532180"/>
            <a:ext cx="2505704" cy="515526"/>
          </a:xfrm>
          <a:prstGeom prst="rect">
            <a:avLst/>
          </a:prstGeom>
        </p:spPr>
        <p:txBody>
          <a:bodyPr wrap="square" lIns="0" tIns="0" rIns="0" bIns="0" rtlCol="0" anchor="t">
            <a:spAutoFit/>
          </a:bodyPr>
          <a:lstStyle/>
          <a:p>
            <a:pPr>
              <a:lnSpc>
                <a:spcPts val="4200"/>
              </a:lnSpc>
            </a:pPr>
            <a:r>
              <a:rPr lang="en-US" sz="3499" b="1" spc="-70" dirty="0">
                <a:solidFill>
                  <a:srgbClr val="000000"/>
                </a:solidFill>
                <a:latin typeface="ADLaM Display" panose="02010000000000000000" pitchFamily="2" charset="0"/>
                <a:ea typeface="ADLaM Display" panose="02010000000000000000" pitchFamily="2" charset="0"/>
                <a:cs typeface="ADLaM Display" panose="02010000000000000000" pitchFamily="2" charset="0"/>
                <a:sym typeface="Antonio Bold"/>
              </a:rPr>
              <a:t>POBREZA</a:t>
            </a:r>
          </a:p>
        </p:txBody>
      </p:sp>
      <p:sp>
        <p:nvSpPr>
          <p:cNvPr id="8" name="Freeform 8"/>
          <p:cNvSpPr/>
          <p:nvPr/>
        </p:nvSpPr>
        <p:spPr>
          <a:xfrm>
            <a:off x="495326" y="1924140"/>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E6C3A590-4FAE-C0B8-BF45-5C6DCA8FA138}"/>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3" name="CuadroTexto 2">
            <a:extLst>
              <a:ext uri="{FF2B5EF4-FFF2-40B4-BE49-F238E27FC236}">
                <a16:creationId xmlns:a16="http://schemas.microsoft.com/office/drawing/2014/main" id="{66ED8135-FEFB-A736-9E1A-627F4A200BF8}"/>
              </a:ext>
            </a:extLst>
          </p:cNvPr>
          <p:cNvSpPr txBox="1"/>
          <p:nvPr/>
        </p:nvSpPr>
        <p:spPr>
          <a:xfrm>
            <a:off x="837279" y="1745992"/>
            <a:ext cx="3429000" cy="3728649"/>
          </a:xfrm>
          <a:prstGeom prst="rect">
            <a:avLst/>
          </a:prstGeom>
          <a:noFill/>
        </p:spPr>
        <p:txBody>
          <a:bodyPr wrap="square">
            <a:spAutoFit/>
          </a:bodyPr>
          <a:lstStyle/>
          <a:p>
            <a:pPr algn="just" defTabSz="457200">
              <a:lnSpc>
                <a:spcPct val="150000"/>
              </a:lnSpc>
              <a:spcBef>
                <a:spcPct val="20000"/>
              </a:spcBef>
            </a:pPr>
            <a:r>
              <a:rPr lang="es-ES" sz="2000" dirty="0">
                <a:latin typeface="Arial" panose="020B0604020202020204" pitchFamily="34" charset="0"/>
                <a:cs typeface="Arial" panose="020B0604020202020204" pitchFamily="34" charset="0"/>
              </a:rPr>
              <a:t>En 2024, se estima que la pobreza general en la República de Panamá, afecta a unos 834,110 panameños, con una tasa del 20.2%; o sea, que 1 de cada 5 panameños es pobre.</a:t>
            </a:r>
            <a:endParaRPr lang="es-ES_tradnl"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BA9918FE-8E59-97B8-39EC-C4BE24E67395}"/>
              </a:ext>
            </a:extLst>
          </p:cNvPr>
          <p:cNvSpPr txBox="1"/>
          <p:nvPr/>
        </p:nvSpPr>
        <p:spPr>
          <a:xfrm>
            <a:off x="4923785" y="1745992"/>
            <a:ext cx="3798587" cy="3266985"/>
          </a:xfrm>
          <a:prstGeom prst="rect">
            <a:avLst/>
          </a:prstGeom>
          <a:noFill/>
        </p:spPr>
        <p:txBody>
          <a:bodyPr wrap="square">
            <a:spAutoFit/>
          </a:bodyPr>
          <a:lstStyle/>
          <a:p>
            <a:pPr algn="just" defTabSz="457200">
              <a:lnSpc>
                <a:spcPct val="150000"/>
              </a:lnSpc>
              <a:spcBef>
                <a:spcPct val="20000"/>
              </a:spcBef>
            </a:pPr>
            <a:r>
              <a:rPr lang="es-ES" sz="2000" dirty="0">
                <a:latin typeface="Arial" panose="020B0604020202020204" pitchFamily="34" charset="0"/>
                <a:cs typeface="Arial" panose="020B0604020202020204" pitchFamily="34" charset="0"/>
              </a:rPr>
              <a:t>La pobreza general se distribuye en un 40.1% en las áreas urbanas (334 mil, 11.9%) y en un 59.9% en áreas rurales (499 mil, 38.2%), donde se incluyen las zonas indígenas en un 38.9% (194 mil, 74.4%).</a:t>
            </a:r>
          </a:p>
        </p:txBody>
      </p:sp>
      <p:sp>
        <p:nvSpPr>
          <p:cNvPr id="6" name="Freeform 8">
            <a:extLst>
              <a:ext uri="{FF2B5EF4-FFF2-40B4-BE49-F238E27FC236}">
                <a16:creationId xmlns:a16="http://schemas.microsoft.com/office/drawing/2014/main" id="{F8424575-B65C-E559-FA6C-CF2119880947}"/>
              </a:ext>
            </a:extLst>
          </p:cNvPr>
          <p:cNvSpPr/>
          <p:nvPr/>
        </p:nvSpPr>
        <p:spPr>
          <a:xfrm>
            <a:off x="4581832" y="1980292"/>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39732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2" y="1639375"/>
            <a:ext cx="3413761" cy="368448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EEEE"/>
            </a:solidFill>
          </p:spPr>
        </p:sp>
      </p:grpSp>
      <p:pic>
        <p:nvPicPr>
          <p:cNvPr id="11" name="Imagen 10" descr="Gráfico&#10;&#10;Descripción generada automáticamente con confianza media">
            <a:extLst>
              <a:ext uri="{FF2B5EF4-FFF2-40B4-BE49-F238E27FC236}">
                <a16:creationId xmlns:a16="http://schemas.microsoft.com/office/drawing/2014/main" id="{35E49799-F865-8171-157D-6F4FFB96478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805" t="2005" r="24203" b="81055"/>
          <a:stretch/>
        </p:blipFill>
        <p:spPr>
          <a:xfrm>
            <a:off x="1466097" y="339591"/>
            <a:ext cx="6261100" cy="1295400"/>
          </a:xfrm>
          <a:prstGeom prst="rect">
            <a:avLst/>
          </a:prstGeom>
        </p:spPr>
      </p:pic>
      <p:pic>
        <p:nvPicPr>
          <p:cNvPr id="12" name="Imagen 11" descr="Gráfico&#10;&#10;Descripción generada automáticamente con confianza media">
            <a:extLst>
              <a:ext uri="{FF2B5EF4-FFF2-40B4-BE49-F238E27FC236}">
                <a16:creationId xmlns:a16="http://schemas.microsoft.com/office/drawing/2014/main" id="{6B72AEF9-8AB9-307A-528B-9E179C59833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91" t="18944" r="2690" b="4828"/>
          <a:stretch/>
        </p:blipFill>
        <p:spPr>
          <a:xfrm>
            <a:off x="1426210" y="1435347"/>
            <a:ext cx="7717790" cy="5083062"/>
          </a:xfrm>
          <a:prstGeom prst="rect">
            <a:avLst/>
          </a:prstGeom>
        </p:spPr>
      </p:pic>
      <p:sp>
        <p:nvSpPr>
          <p:cNvPr id="15" name="Freeform 2">
            <a:extLst>
              <a:ext uri="{FF2B5EF4-FFF2-40B4-BE49-F238E27FC236}">
                <a16:creationId xmlns:a16="http://schemas.microsoft.com/office/drawing/2014/main" id="{EF73F9E8-D514-B357-D5AE-8BB00EF3B354}"/>
              </a:ext>
            </a:extLst>
          </p:cNvPr>
          <p:cNvSpPr/>
          <p:nvPr/>
        </p:nvSpPr>
        <p:spPr>
          <a:xfrm rot="5400000">
            <a:off x="-589916" y="2760895"/>
            <a:ext cx="2590800" cy="144145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PA" dirty="0"/>
          </a:p>
        </p:txBody>
      </p:sp>
      <p:pic>
        <p:nvPicPr>
          <p:cNvPr id="16" name="Imagen 15">
            <a:extLst>
              <a:ext uri="{FF2B5EF4-FFF2-40B4-BE49-F238E27FC236}">
                <a16:creationId xmlns:a16="http://schemas.microsoft.com/office/drawing/2014/main" id="{EAE61315-F7CB-79CF-82E3-65350BD4CE34}"/>
              </a:ext>
            </a:extLst>
          </p:cNvPr>
          <p:cNvPicPr>
            <a:picLocks noChangeAspect="1"/>
          </p:cNvPicPr>
          <p:nvPr/>
        </p:nvPicPr>
        <p:blipFill>
          <a:blip r:embed="rId5"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B4064EFE-5963-EC38-D344-C5EEB18A9B3F}"/>
              </a:ext>
            </a:extLst>
          </p:cNvPr>
          <p:cNvSpPr/>
          <p:nvPr/>
        </p:nvSpPr>
        <p:spPr>
          <a:xfrm flipV="1">
            <a:off x="664538" y="762001"/>
            <a:ext cx="7184062" cy="27942"/>
          </a:xfrm>
          <a:prstGeom prst="line">
            <a:avLst/>
          </a:prstGeom>
          <a:ln w="1003300" cap="rnd">
            <a:solidFill>
              <a:srgbClr val="68D6A3"/>
            </a:solidFill>
            <a:prstDash val="solid"/>
            <a:headEnd type="none" w="sm" len="sm"/>
            <a:tailEnd type="none" w="sm" len="sm"/>
          </a:ln>
        </p:spPr>
      </p:sp>
      <p:grpSp>
        <p:nvGrpSpPr>
          <p:cNvPr id="2" name="Group 2"/>
          <p:cNvGrpSpPr/>
          <p:nvPr/>
        </p:nvGrpSpPr>
        <p:grpSpPr>
          <a:xfrm>
            <a:off x="-30482" y="1639375"/>
            <a:ext cx="3413761" cy="368448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EEEE"/>
            </a:solidFill>
          </p:spPr>
        </p:sp>
      </p:grpSp>
      <p:sp>
        <p:nvSpPr>
          <p:cNvPr id="15" name="Freeform 2">
            <a:extLst>
              <a:ext uri="{FF2B5EF4-FFF2-40B4-BE49-F238E27FC236}">
                <a16:creationId xmlns:a16="http://schemas.microsoft.com/office/drawing/2014/main" id="{EF73F9E8-D514-B357-D5AE-8BB00EF3B354}"/>
              </a:ext>
            </a:extLst>
          </p:cNvPr>
          <p:cNvSpPr/>
          <p:nvPr/>
        </p:nvSpPr>
        <p:spPr>
          <a:xfrm rot="5400000">
            <a:off x="-589916" y="2760895"/>
            <a:ext cx="2590800" cy="144145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pic>
        <p:nvPicPr>
          <p:cNvPr id="16" name="Imagen 15">
            <a:extLst>
              <a:ext uri="{FF2B5EF4-FFF2-40B4-BE49-F238E27FC236}">
                <a16:creationId xmlns:a16="http://schemas.microsoft.com/office/drawing/2014/main" id="{EAE61315-F7CB-79CF-82E3-65350BD4CE34}"/>
              </a:ext>
            </a:extLst>
          </p:cNvPr>
          <p:cNvPicPr>
            <a:picLocks noChangeAspect="1"/>
          </p:cNvPicPr>
          <p:nvPr/>
        </p:nvPicPr>
        <p:blipFill>
          <a:blip r:embed="rId4"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pic>
        <p:nvPicPr>
          <p:cNvPr id="4" name="Imagen 3" descr="Gráfico, Gráfico de líneas&#10;&#10;Descripción generada automáticamente">
            <a:extLst>
              <a:ext uri="{FF2B5EF4-FFF2-40B4-BE49-F238E27FC236}">
                <a16:creationId xmlns:a16="http://schemas.microsoft.com/office/drawing/2014/main" id="{36F28695-36D3-85D0-20A7-39439BEDD10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2995"/>
          <a:stretch/>
        </p:blipFill>
        <p:spPr>
          <a:xfrm>
            <a:off x="1288918" y="1569973"/>
            <a:ext cx="8007482" cy="5288027"/>
          </a:xfrm>
          <a:prstGeom prst="rect">
            <a:avLst/>
          </a:prstGeom>
        </p:spPr>
      </p:pic>
      <p:sp>
        <p:nvSpPr>
          <p:cNvPr id="5" name="CuadroTexto 4">
            <a:extLst>
              <a:ext uri="{FF2B5EF4-FFF2-40B4-BE49-F238E27FC236}">
                <a16:creationId xmlns:a16="http://schemas.microsoft.com/office/drawing/2014/main" id="{1C48B589-1631-D635-79CB-326EEBFD4F99}"/>
              </a:ext>
            </a:extLst>
          </p:cNvPr>
          <p:cNvSpPr txBox="1"/>
          <p:nvPr/>
        </p:nvSpPr>
        <p:spPr>
          <a:xfrm>
            <a:off x="19665" y="280887"/>
            <a:ext cx="8328102" cy="1015663"/>
          </a:xfrm>
          <a:prstGeom prst="rect">
            <a:avLst/>
          </a:prstGeom>
          <a:noFill/>
        </p:spPr>
        <p:txBody>
          <a:bodyPr wrap="square" rtlCol="0">
            <a:spAutoFit/>
          </a:bodyPr>
          <a:lstStyle/>
          <a:p>
            <a:pPr algn="ctr"/>
            <a:r>
              <a:rPr lang="es-ES" sz="2000" b="1" i="0" u="none" strike="noStrike" baseline="0" dirty="0">
                <a:solidFill>
                  <a:srgbClr val="000000"/>
                </a:solidFill>
                <a:latin typeface="Arial" panose="020B0604020202020204" pitchFamily="34" charset="0"/>
              </a:rPr>
              <a:t>MEDIANA DE SALARIO MENSUAL (EN BALBOAS) DE LA </a:t>
            </a:r>
            <a:endParaRPr lang="es-ES" sz="2000" b="0" i="0" u="none" strike="noStrike" baseline="0" dirty="0">
              <a:solidFill>
                <a:srgbClr val="000000"/>
              </a:solidFill>
              <a:latin typeface="Arial" panose="020B0604020202020204" pitchFamily="34" charset="0"/>
            </a:endParaRPr>
          </a:p>
          <a:p>
            <a:pPr algn="ctr"/>
            <a:r>
              <a:rPr lang="es-ES" sz="2000" b="1" i="0" u="none" strike="noStrike" baseline="0" dirty="0">
                <a:solidFill>
                  <a:srgbClr val="000000"/>
                </a:solidFill>
                <a:latin typeface="Arial" panose="020B0604020202020204" pitchFamily="34" charset="0"/>
              </a:rPr>
              <a:t>POBLACIÓN OCUPADA EMPLEADA, EN LA REPÚBLICA, POR </a:t>
            </a:r>
            <a:endParaRPr lang="es-ES" sz="2000" b="0" i="0" u="none" strike="noStrike" baseline="0" dirty="0">
              <a:solidFill>
                <a:srgbClr val="000000"/>
              </a:solidFill>
              <a:latin typeface="Arial" panose="020B0604020202020204" pitchFamily="34" charset="0"/>
            </a:endParaRPr>
          </a:p>
          <a:p>
            <a:pPr algn="ctr"/>
            <a:r>
              <a:rPr lang="es-ES" sz="2000" b="1" i="0" u="none" strike="noStrike" baseline="0" dirty="0">
                <a:solidFill>
                  <a:srgbClr val="000000"/>
                </a:solidFill>
                <a:latin typeface="Arial" panose="020B0604020202020204" pitchFamily="34" charset="0"/>
              </a:rPr>
              <a:t>PROVINCIA Y COMARCA: ABRIL 2022 y AGOSTO 2023 </a:t>
            </a:r>
            <a:endParaRPr lang="es-ES_tradnl" sz="1050" dirty="0"/>
          </a:p>
        </p:txBody>
      </p:sp>
    </p:spTree>
    <p:extLst>
      <p:ext uri="{BB962C8B-B14F-4D97-AF65-F5344CB8AC3E}">
        <p14:creationId xmlns:p14="http://schemas.microsoft.com/office/powerpoint/2010/main" val="357795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B2301E5C-2B8C-1822-8651-049E30EDFC5B}"/>
              </a:ext>
            </a:extLst>
          </p:cNvPr>
          <p:cNvSpPr/>
          <p:nvPr/>
        </p:nvSpPr>
        <p:spPr>
          <a:xfrm flipV="1">
            <a:off x="664538" y="762001"/>
            <a:ext cx="7184062" cy="27942"/>
          </a:xfrm>
          <a:prstGeom prst="line">
            <a:avLst/>
          </a:prstGeom>
          <a:ln w="1003300" cap="rnd">
            <a:solidFill>
              <a:srgbClr val="68D6A3"/>
            </a:solidFill>
            <a:prstDash val="solid"/>
            <a:headEnd type="none" w="sm" len="sm"/>
            <a:tailEnd type="none" w="sm" len="sm"/>
          </a:ln>
        </p:spPr>
      </p:sp>
      <p:grpSp>
        <p:nvGrpSpPr>
          <p:cNvPr id="2" name="Group 2"/>
          <p:cNvGrpSpPr/>
          <p:nvPr/>
        </p:nvGrpSpPr>
        <p:grpSpPr>
          <a:xfrm>
            <a:off x="-30482" y="1639375"/>
            <a:ext cx="3413761" cy="368448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EEEE"/>
            </a:solidFill>
          </p:spPr>
        </p:sp>
      </p:grpSp>
      <p:sp>
        <p:nvSpPr>
          <p:cNvPr id="15" name="Freeform 2">
            <a:extLst>
              <a:ext uri="{FF2B5EF4-FFF2-40B4-BE49-F238E27FC236}">
                <a16:creationId xmlns:a16="http://schemas.microsoft.com/office/drawing/2014/main" id="{EF73F9E8-D514-B357-D5AE-8BB00EF3B354}"/>
              </a:ext>
            </a:extLst>
          </p:cNvPr>
          <p:cNvSpPr/>
          <p:nvPr/>
        </p:nvSpPr>
        <p:spPr>
          <a:xfrm rot="5400000">
            <a:off x="-589916" y="2760895"/>
            <a:ext cx="2590800" cy="144145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pic>
        <p:nvPicPr>
          <p:cNvPr id="16" name="Imagen 15">
            <a:extLst>
              <a:ext uri="{FF2B5EF4-FFF2-40B4-BE49-F238E27FC236}">
                <a16:creationId xmlns:a16="http://schemas.microsoft.com/office/drawing/2014/main" id="{EAE61315-F7CB-79CF-82E3-65350BD4CE34}"/>
              </a:ext>
            </a:extLst>
          </p:cNvPr>
          <p:cNvPicPr>
            <a:picLocks noChangeAspect="1"/>
          </p:cNvPicPr>
          <p:nvPr/>
        </p:nvPicPr>
        <p:blipFill>
          <a:blip r:embed="rId4"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pic>
        <p:nvPicPr>
          <p:cNvPr id="6" name="Imagen 5" descr="Imagen de la pantalla de un celular con letras&#10;&#10;Descripción generada automáticamente con confianza media">
            <a:extLst>
              <a:ext uri="{FF2B5EF4-FFF2-40B4-BE49-F238E27FC236}">
                <a16:creationId xmlns:a16="http://schemas.microsoft.com/office/drawing/2014/main" id="{E9A12E1E-DE6F-3216-3A26-17A7DFE1C1E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2269" r="7246" b="5394"/>
          <a:stretch/>
        </p:blipFill>
        <p:spPr>
          <a:xfrm>
            <a:off x="1100791" y="1549376"/>
            <a:ext cx="8027969" cy="5016895"/>
          </a:xfrm>
          <a:prstGeom prst="rect">
            <a:avLst/>
          </a:prstGeom>
        </p:spPr>
      </p:pic>
      <p:sp>
        <p:nvSpPr>
          <p:cNvPr id="7" name="CuadroTexto 6">
            <a:extLst>
              <a:ext uri="{FF2B5EF4-FFF2-40B4-BE49-F238E27FC236}">
                <a16:creationId xmlns:a16="http://schemas.microsoft.com/office/drawing/2014/main" id="{1B769F4D-4043-5A19-8069-A44EF1AEEACA}"/>
              </a:ext>
            </a:extLst>
          </p:cNvPr>
          <p:cNvSpPr txBox="1"/>
          <p:nvPr/>
        </p:nvSpPr>
        <p:spPr>
          <a:xfrm>
            <a:off x="1187263" y="396456"/>
            <a:ext cx="6769473" cy="646331"/>
          </a:xfrm>
          <a:prstGeom prst="rect">
            <a:avLst/>
          </a:prstGeom>
          <a:noFill/>
        </p:spPr>
        <p:txBody>
          <a:bodyPr wrap="square" rtlCol="0">
            <a:spAutoFit/>
          </a:bodyPr>
          <a:lstStyle/>
          <a:p>
            <a:pPr algn="ctr"/>
            <a:r>
              <a:rPr lang="es-ES" sz="1800" b="1" i="0" u="none" strike="noStrike" baseline="0" dirty="0">
                <a:solidFill>
                  <a:srgbClr val="000000"/>
                </a:solidFill>
                <a:latin typeface="Arial" panose="020B0604020202020204" pitchFamily="34" charset="0"/>
              </a:rPr>
              <a:t>PORCENTAJE DE DESOCUPACIÓN, EN LA REPÚBLICA, </a:t>
            </a:r>
            <a:endParaRPr lang="es-ES" sz="1800" b="0" i="0" u="none" strike="noStrike" baseline="0" dirty="0">
              <a:solidFill>
                <a:srgbClr val="000000"/>
              </a:solidFill>
              <a:latin typeface="Arial" panose="020B0604020202020204" pitchFamily="34" charset="0"/>
            </a:endParaRPr>
          </a:p>
          <a:p>
            <a:pPr algn="ctr"/>
            <a:r>
              <a:rPr lang="es-ES" sz="1800" b="1" i="0" u="none" strike="noStrike" baseline="0" dirty="0">
                <a:solidFill>
                  <a:srgbClr val="000000"/>
                </a:solidFill>
                <a:latin typeface="Arial" panose="020B0604020202020204" pitchFamily="34" charset="0"/>
              </a:rPr>
              <a:t>POR PROVINCIA Y COMARCA: ABRIL 2022 Y AGOSTO 2023 </a:t>
            </a:r>
            <a:endParaRPr lang="es-ES_tradnl" dirty="0"/>
          </a:p>
        </p:txBody>
      </p:sp>
    </p:spTree>
    <p:extLst>
      <p:ext uri="{BB962C8B-B14F-4D97-AF65-F5344CB8AC3E}">
        <p14:creationId xmlns:p14="http://schemas.microsoft.com/office/powerpoint/2010/main" val="85158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47B170F4-D209-0A4A-B92F-BB6B95E09B49}"/>
              </a:ext>
            </a:extLst>
          </p:cNvPr>
          <p:cNvSpPr/>
          <p:nvPr/>
        </p:nvSpPr>
        <p:spPr>
          <a:xfrm flipV="1">
            <a:off x="664538" y="762001"/>
            <a:ext cx="7184062" cy="27942"/>
          </a:xfrm>
          <a:prstGeom prst="line">
            <a:avLst/>
          </a:prstGeom>
          <a:ln w="1003300" cap="rnd">
            <a:solidFill>
              <a:srgbClr val="68D6A3"/>
            </a:solidFill>
            <a:prstDash val="solid"/>
            <a:headEnd type="none" w="sm" len="sm"/>
            <a:tailEnd type="none" w="sm" len="sm"/>
          </a:ln>
        </p:spPr>
      </p:sp>
      <p:grpSp>
        <p:nvGrpSpPr>
          <p:cNvPr id="2" name="Group 2"/>
          <p:cNvGrpSpPr/>
          <p:nvPr/>
        </p:nvGrpSpPr>
        <p:grpSpPr>
          <a:xfrm>
            <a:off x="-30482" y="1639375"/>
            <a:ext cx="3413761" cy="368448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EEEE"/>
            </a:solidFill>
          </p:spPr>
        </p:sp>
      </p:grpSp>
      <p:sp>
        <p:nvSpPr>
          <p:cNvPr id="15" name="Freeform 2">
            <a:extLst>
              <a:ext uri="{FF2B5EF4-FFF2-40B4-BE49-F238E27FC236}">
                <a16:creationId xmlns:a16="http://schemas.microsoft.com/office/drawing/2014/main" id="{EF73F9E8-D514-B357-D5AE-8BB00EF3B354}"/>
              </a:ext>
            </a:extLst>
          </p:cNvPr>
          <p:cNvSpPr/>
          <p:nvPr/>
        </p:nvSpPr>
        <p:spPr>
          <a:xfrm rot="5400000">
            <a:off x="-589916" y="2760895"/>
            <a:ext cx="2590800" cy="144145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pic>
        <p:nvPicPr>
          <p:cNvPr id="16" name="Imagen 15">
            <a:extLst>
              <a:ext uri="{FF2B5EF4-FFF2-40B4-BE49-F238E27FC236}">
                <a16:creationId xmlns:a16="http://schemas.microsoft.com/office/drawing/2014/main" id="{EAE61315-F7CB-79CF-82E3-65350BD4CE34}"/>
              </a:ext>
            </a:extLst>
          </p:cNvPr>
          <p:cNvPicPr>
            <a:picLocks noChangeAspect="1"/>
          </p:cNvPicPr>
          <p:nvPr/>
        </p:nvPicPr>
        <p:blipFill>
          <a:blip r:embed="rId4"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pic>
        <p:nvPicPr>
          <p:cNvPr id="4" name="Imagen 3" descr="Gráfico, Gráfico de barras&#10;&#10;Descripción generada automáticamente">
            <a:extLst>
              <a:ext uri="{FF2B5EF4-FFF2-40B4-BE49-F238E27FC236}">
                <a16:creationId xmlns:a16="http://schemas.microsoft.com/office/drawing/2014/main" id="{9024B308-9968-3690-65B8-E4186D1234D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4750" b="6723"/>
          <a:stretch/>
        </p:blipFill>
        <p:spPr>
          <a:xfrm>
            <a:off x="990599" y="1534136"/>
            <a:ext cx="8458201" cy="5198433"/>
          </a:xfrm>
          <a:prstGeom prst="rect">
            <a:avLst/>
          </a:prstGeom>
        </p:spPr>
      </p:pic>
      <p:sp>
        <p:nvSpPr>
          <p:cNvPr id="5" name="CuadroTexto 4">
            <a:extLst>
              <a:ext uri="{FF2B5EF4-FFF2-40B4-BE49-F238E27FC236}">
                <a16:creationId xmlns:a16="http://schemas.microsoft.com/office/drawing/2014/main" id="{C8B2B600-97B5-EB3F-B9F3-F693C3EF78F5}"/>
              </a:ext>
            </a:extLst>
          </p:cNvPr>
          <p:cNvSpPr txBox="1"/>
          <p:nvPr/>
        </p:nvSpPr>
        <p:spPr>
          <a:xfrm>
            <a:off x="572207" y="344885"/>
            <a:ext cx="8458201" cy="923330"/>
          </a:xfrm>
          <a:prstGeom prst="rect">
            <a:avLst/>
          </a:prstGeom>
          <a:noFill/>
        </p:spPr>
        <p:txBody>
          <a:bodyPr wrap="square">
            <a:spAutoFit/>
          </a:bodyPr>
          <a:lstStyle/>
          <a:p>
            <a:pPr algn="ctr"/>
            <a:r>
              <a:rPr lang="es-ES" sz="1800" b="1" i="0" u="none" strike="noStrike" baseline="0" dirty="0">
                <a:solidFill>
                  <a:srgbClr val="000000"/>
                </a:solidFill>
                <a:latin typeface="Arial" panose="020B0604020202020204" pitchFamily="34" charset="0"/>
              </a:rPr>
              <a:t>POBLACIÓN OCUPADA EN LA REPÚBLICA, SEGÚN </a:t>
            </a:r>
            <a:endParaRPr lang="es-ES" sz="1800" b="0" i="0" u="none" strike="noStrike" baseline="0" dirty="0">
              <a:solidFill>
                <a:srgbClr val="000000"/>
              </a:solidFill>
              <a:latin typeface="Arial" panose="020B0604020202020204" pitchFamily="34" charset="0"/>
            </a:endParaRPr>
          </a:p>
          <a:p>
            <a:pPr algn="ctr"/>
            <a:r>
              <a:rPr lang="es-ES" sz="1800" b="1" i="0" u="none" strike="noStrike" baseline="0" dirty="0">
                <a:solidFill>
                  <a:srgbClr val="000000"/>
                </a:solidFill>
                <a:latin typeface="Arial" panose="020B0604020202020204" pitchFamily="34" charset="0"/>
              </a:rPr>
              <a:t>CATEGORÍA EN LA OCUPACIÓN (EN PORCENTAJE): </a:t>
            </a:r>
            <a:endParaRPr lang="es-ES" sz="1800" b="0" i="0" u="none" strike="noStrike" baseline="0" dirty="0">
              <a:solidFill>
                <a:srgbClr val="000000"/>
              </a:solidFill>
              <a:latin typeface="Arial" panose="020B0604020202020204" pitchFamily="34" charset="0"/>
            </a:endParaRPr>
          </a:p>
          <a:p>
            <a:pPr algn="ctr"/>
            <a:r>
              <a:rPr lang="es-ES" sz="1800" b="1" i="0" u="none" strike="noStrike" baseline="0" dirty="0">
                <a:solidFill>
                  <a:srgbClr val="000000"/>
                </a:solidFill>
                <a:latin typeface="Arial" panose="020B0604020202020204" pitchFamily="34" charset="0"/>
              </a:rPr>
              <a:t>ABRIL 2022 Y AGOSTO 2023 </a:t>
            </a:r>
            <a:endParaRPr lang="es-ES_tradnl" dirty="0"/>
          </a:p>
        </p:txBody>
      </p:sp>
    </p:spTree>
    <p:extLst>
      <p:ext uri="{BB962C8B-B14F-4D97-AF65-F5344CB8AC3E}">
        <p14:creationId xmlns:p14="http://schemas.microsoft.com/office/powerpoint/2010/main" val="234852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C6B81434-16AA-A4BF-E4CC-926034C54688}"/>
              </a:ext>
            </a:extLst>
          </p:cNvPr>
          <p:cNvSpPr/>
          <p:nvPr/>
        </p:nvSpPr>
        <p:spPr>
          <a:xfrm flipV="1">
            <a:off x="664538" y="762001"/>
            <a:ext cx="7184062" cy="27942"/>
          </a:xfrm>
          <a:prstGeom prst="line">
            <a:avLst/>
          </a:prstGeom>
          <a:ln w="1003300" cap="rnd">
            <a:solidFill>
              <a:srgbClr val="68D6A3"/>
            </a:solidFill>
            <a:prstDash val="solid"/>
            <a:headEnd type="none" w="sm" len="sm"/>
            <a:tailEnd type="none" w="sm" len="sm"/>
          </a:ln>
        </p:spPr>
      </p:sp>
      <p:grpSp>
        <p:nvGrpSpPr>
          <p:cNvPr id="2" name="Group 2"/>
          <p:cNvGrpSpPr/>
          <p:nvPr/>
        </p:nvGrpSpPr>
        <p:grpSpPr>
          <a:xfrm>
            <a:off x="-30482" y="1639375"/>
            <a:ext cx="3413761" cy="368448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EEEE"/>
            </a:solidFill>
          </p:spPr>
        </p:sp>
      </p:grpSp>
      <p:sp>
        <p:nvSpPr>
          <p:cNvPr id="15" name="Freeform 2">
            <a:extLst>
              <a:ext uri="{FF2B5EF4-FFF2-40B4-BE49-F238E27FC236}">
                <a16:creationId xmlns:a16="http://schemas.microsoft.com/office/drawing/2014/main" id="{EF73F9E8-D514-B357-D5AE-8BB00EF3B354}"/>
              </a:ext>
            </a:extLst>
          </p:cNvPr>
          <p:cNvSpPr/>
          <p:nvPr/>
        </p:nvSpPr>
        <p:spPr>
          <a:xfrm rot="5400000">
            <a:off x="-589916" y="2760895"/>
            <a:ext cx="2590800" cy="144145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pic>
        <p:nvPicPr>
          <p:cNvPr id="16" name="Imagen 15">
            <a:extLst>
              <a:ext uri="{FF2B5EF4-FFF2-40B4-BE49-F238E27FC236}">
                <a16:creationId xmlns:a16="http://schemas.microsoft.com/office/drawing/2014/main" id="{EAE61315-F7CB-79CF-82E3-65350BD4CE34}"/>
              </a:ext>
            </a:extLst>
          </p:cNvPr>
          <p:cNvPicPr>
            <a:picLocks noChangeAspect="1"/>
          </p:cNvPicPr>
          <p:nvPr/>
        </p:nvPicPr>
        <p:blipFill>
          <a:blip r:embed="rId4"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5" name="CuadroTexto 4">
            <a:extLst>
              <a:ext uri="{FF2B5EF4-FFF2-40B4-BE49-F238E27FC236}">
                <a16:creationId xmlns:a16="http://schemas.microsoft.com/office/drawing/2014/main" id="{C8B2B600-97B5-EB3F-B9F3-F693C3EF78F5}"/>
              </a:ext>
            </a:extLst>
          </p:cNvPr>
          <p:cNvSpPr txBox="1"/>
          <p:nvPr/>
        </p:nvSpPr>
        <p:spPr>
          <a:xfrm>
            <a:off x="1771159" y="315451"/>
            <a:ext cx="6361993" cy="830997"/>
          </a:xfrm>
          <a:prstGeom prst="rect">
            <a:avLst/>
          </a:prstGeom>
          <a:noFill/>
        </p:spPr>
        <p:txBody>
          <a:bodyPr wrap="square">
            <a:spAutoFit/>
          </a:bodyPr>
          <a:lstStyle/>
          <a:p>
            <a:pPr algn="ctr"/>
            <a:r>
              <a:rPr lang="es-ES" sz="1600" b="1" i="0" u="none" strike="noStrike" baseline="0" dirty="0">
                <a:solidFill>
                  <a:srgbClr val="000000"/>
                </a:solidFill>
                <a:latin typeface="Arial" panose="020B0604020202020204" pitchFamily="34" charset="0"/>
              </a:rPr>
              <a:t>POBLACIÓN PROTEGIDA POR LA CAJA DE SEGURO SOCIAL EN LA REPÚBLICA, POR CLASE DE ASEGURADOS, SEGÚN PROVINCIA Y COMARCA INDÍGENA: AÑO 2023. </a:t>
            </a:r>
            <a:endParaRPr lang="es-ES_tradnl" sz="1000" dirty="0"/>
          </a:p>
        </p:txBody>
      </p:sp>
      <p:pic>
        <p:nvPicPr>
          <p:cNvPr id="6" name="Imagen 5" descr="Tabla&#10;&#10;Descripción generada automáticamente">
            <a:extLst>
              <a:ext uri="{FF2B5EF4-FFF2-40B4-BE49-F238E27FC236}">
                <a16:creationId xmlns:a16="http://schemas.microsoft.com/office/drawing/2014/main" id="{A5881317-1B31-6037-EF00-C3DF9D5925C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6415" r="4191"/>
          <a:stretch/>
        </p:blipFill>
        <p:spPr>
          <a:xfrm>
            <a:off x="914400" y="1146448"/>
            <a:ext cx="8075512" cy="5601362"/>
          </a:xfrm>
          <a:prstGeom prst="rect">
            <a:avLst/>
          </a:prstGeom>
          <a:ln>
            <a:noFill/>
          </a:ln>
        </p:spPr>
      </p:pic>
    </p:spTree>
    <p:extLst>
      <p:ext uri="{BB962C8B-B14F-4D97-AF65-F5344CB8AC3E}">
        <p14:creationId xmlns:p14="http://schemas.microsoft.com/office/powerpoint/2010/main" val="194691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8CAB5F55-7498-2C62-58C4-C958B417B75B}"/>
              </a:ext>
            </a:extLst>
          </p:cNvPr>
          <p:cNvSpPr/>
          <p:nvPr/>
        </p:nvSpPr>
        <p:spPr>
          <a:xfrm flipV="1">
            <a:off x="664538" y="762001"/>
            <a:ext cx="7184062" cy="27942"/>
          </a:xfrm>
          <a:prstGeom prst="line">
            <a:avLst/>
          </a:prstGeom>
          <a:ln w="1003300" cap="rnd">
            <a:solidFill>
              <a:srgbClr val="68D6A3"/>
            </a:solidFill>
            <a:prstDash val="solid"/>
            <a:headEnd type="none" w="sm" len="sm"/>
            <a:tailEnd type="none" w="sm" len="sm"/>
          </a:ln>
        </p:spPr>
      </p:sp>
      <p:grpSp>
        <p:nvGrpSpPr>
          <p:cNvPr id="2" name="Group 2"/>
          <p:cNvGrpSpPr/>
          <p:nvPr/>
        </p:nvGrpSpPr>
        <p:grpSpPr>
          <a:xfrm>
            <a:off x="-30482" y="1639375"/>
            <a:ext cx="3413761" cy="368448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1EEEE"/>
            </a:solidFill>
          </p:spPr>
        </p:sp>
      </p:grpSp>
      <p:sp>
        <p:nvSpPr>
          <p:cNvPr id="15" name="Freeform 2">
            <a:extLst>
              <a:ext uri="{FF2B5EF4-FFF2-40B4-BE49-F238E27FC236}">
                <a16:creationId xmlns:a16="http://schemas.microsoft.com/office/drawing/2014/main" id="{EF73F9E8-D514-B357-D5AE-8BB00EF3B354}"/>
              </a:ext>
            </a:extLst>
          </p:cNvPr>
          <p:cNvSpPr/>
          <p:nvPr/>
        </p:nvSpPr>
        <p:spPr>
          <a:xfrm rot="5400000">
            <a:off x="-589916" y="2760895"/>
            <a:ext cx="2590800" cy="144145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pic>
        <p:nvPicPr>
          <p:cNvPr id="16" name="Imagen 15">
            <a:extLst>
              <a:ext uri="{FF2B5EF4-FFF2-40B4-BE49-F238E27FC236}">
                <a16:creationId xmlns:a16="http://schemas.microsoft.com/office/drawing/2014/main" id="{EAE61315-F7CB-79CF-82E3-65350BD4CE34}"/>
              </a:ext>
            </a:extLst>
          </p:cNvPr>
          <p:cNvPicPr>
            <a:picLocks noChangeAspect="1"/>
          </p:cNvPicPr>
          <p:nvPr/>
        </p:nvPicPr>
        <p:blipFill>
          <a:blip r:embed="rId4"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5" name="CuadroTexto 4">
            <a:extLst>
              <a:ext uri="{FF2B5EF4-FFF2-40B4-BE49-F238E27FC236}">
                <a16:creationId xmlns:a16="http://schemas.microsoft.com/office/drawing/2014/main" id="{C8B2B600-97B5-EB3F-B9F3-F693C3EF78F5}"/>
              </a:ext>
            </a:extLst>
          </p:cNvPr>
          <p:cNvSpPr txBox="1"/>
          <p:nvPr/>
        </p:nvSpPr>
        <p:spPr>
          <a:xfrm>
            <a:off x="1662385" y="330974"/>
            <a:ext cx="6361993" cy="646331"/>
          </a:xfrm>
          <a:prstGeom prst="rect">
            <a:avLst/>
          </a:prstGeom>
          <a:noFill/>
        </p:spPr>
        <p:txBody>
          <a:bodyPr wrap="square">
            <a:spAutoFit/>
          </a:bodyPr>
          <a:lstStyle/>
          <a:p>
            <a:pPr algn="ctr"/>
            <a:r>
              <a:rPr lang="es-ES" sz="1800" b="1" i="0" u="none" strike="noStrike" baseline="0" dirty="0">
                <a:solidFill>
                  <a:srgbClr val="000000"/>
                </a:solidFill>
                <a:latin typeface="Arial" panose="020B0604020202020204" pitchFamily="34" charset="0"/>
              </a:rPr>
              <a:t>POBLACIÓN PROTEGIDA POR LA CAJA DE SEGURO SOCIAL EN LA REPÚBLICA, SEGÚN CLASE 2015-2019.</a:t>
            </a:r>
            <a:endParaRPr lang="es-ES_tradnl" sz="1050" dirty="0"/>
          </a:p>
        </p:txBody>
      </p:sp>
      <p:pic>
        <p:nvPicPr>
          <p:cNvPr id="4" name="Imagen 3" descr="Tabla&#10;&#10;Descripción generada automáticamente">
            <a:extLst>
              <a:ext uri="{FF2B5EF4-FFF2-40B4-BE49-F238E27FC236}">
                <a16:creationId xmlns:a16="http://schemas.microsoft.com/office/drawing/2014/main" id="{B109B87B-3AFD-6362-5314-180ECF52A7D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2028"/>
          <a:stretch/>
        </p:blipFill>
        <p:spPr>
          <a:xfrm>
            <a:off x="919925" y="1119268"/>
            <a:ext cx="7846912" cy="5613302"/>
          </a:xfrm>
          <a:prstGeom prst="rect">
            <a:avLst/>
          </a:prstGeom>
        </p:spPr>
      </p:pic>
    </p:spTree>
    <p:extLst>
      <p:ext uri="{BB962C8B-B14F-4D97-AF65-F5344CB8AC3E}">
        <p14:creationId xmlns:p14="http://schemas.microsoft.com/office/powerpoint/2010/main" val="286841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E6C3A590-4FAE-C0B8-BF45-5C6DCA8FA138}"/>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077200" y="125429"/>
            <a:ext cx="912712" cy="894143"/>
          </a:xfrm>
          <a:prstGeom prst="rect">
            <a:avLst/>
          </a:prstGeom>
        </p:spPr>
      </p:pic>
      <p:sp>
        <p:nvSpPr>
          <p:cNvPr id="3" name="Marcador de contenido 2">
            <a:extLst>
              <a:ext uri="{FF2B5EF4-FFF2-40B4-BE49-F238E27FC236}">
                <a16:creationId xmlns:a16="http://schemas.microsoft.com/office/drawing/2014/main" id="{4AF6A82E-3606-C803-5881-6D44290E146D}"/>
              </a:ext>
            </a:extLst>
          </p:cNvPr>
          <p:cNvSpPr txBox="1">
            <a:spLocks/>
          </p:cNvSpPr>
          <p:nvPr/>
        </p:nvSpPr>
        <p:spPr>
          <a:xfrm>
            <a:off x="664538" y="1805456"/>
            <a:ext cx="8077200" cy="3699001"/>
          </a:xfrm>
          <a:prstGeom prst="rect">
            <a:avLst/>
          </a:prstGeom>
        </p:spPr>
        <p:txBody>
          <a:bodyPr>
            <a:normAutofit fontScale="25000" lnSpcReduction="20000"/>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just">
              <a:lnSpc>
                <a:spcPct val="120000"/>
              </a:lnSpc>
              <a:buFont typeface="Arial" pitchFamily="34" charset="0"/>
              <a:buNone/>
            </a:pPr>
            <a:r>
              <a:rPr lang="es-MX" sz="8000" dirty="0">
                <a:latin typeface="Arial" panose="020B0604020202020204" pitchFamily="34" charset="0"/>
                <a:cs typeface="Arial" panose="020B0604020202020204" pitchFamily="34" charset="0"/>
              </a:rPr>
              <a:t>Nuestra propuesta se basa en las diferentes fuentes:</a:t>
            </a:r>
          </a:p>
          <a:p>
            <a:pPr marL="0" indent="0" algn="just">
              <a:lnSpc>
                <a:spcPct val="120000"/>
              </a:lnSpc>
              <a:buFont typeface="Arial" pitchFamily="34" charset="0"/>
              <a:buNone/>
            </a:pPr>
            <a:endParaRPr lang="es-MX" sz="8000" dirty="0">
              <a:latin typeface="Arial" panose="020B0604020202020204" pitchFamily="34" charset="0"/>
              <a:cs typeface="Arial" panose="020B0604020202020204" pitchFamily="34" charset="0"/>
            </a:endParaRPr>
          </a:p>
          <a:p>
            <a:pPr algn="just">
              <a:lnSpc>
                <a:spcPct val="120000"/>
              </a:lnSpc>
            </a:pPr>
            <a:r>
              <a:rPr lang="es-MX" sz="8000" dirty="0">
                <a:latin typeface="Arial" panose="020B0604020202020204" pitchFamily="34" charset="0"/>
                <a:cs typeface="Arial" panose="020B0604020202020204" pitchFamily="34" charset="0"/>
              </a:rPr>
              <a:t>Propuesta de CONATO,  retorno al Sistema Solidario … NO a las Paramétricas.</a:t>
            </a:r>
          </a:p>
          <a:p>
            <a:pPr algn="just">
              <a:lnSpc>
                <a:spcPct val="120000"/>
              </a:lnSpc>
            </a:pPr>
            <a:r>
              <a:rPr lang="es-MX" sz="8000" dirty="0">
                <a:latin typeface="Arial" panose="020B0604020202020204" pitchFamily="34" charset="0"/>
                <a:cs typeface="Arial" panose="020B0604020202020204" pitchFamily="34" charset="0"/>
              </a:rPr>
              <a:t>CEPAL. </a:t>
            </a:r>
          </a:p>
          <a:p>
            <a:pPr algn="just">
              <a:lnSpc>
                <a:spcPct val="120000"/>
              </a:lnSpc>
            </a:pPr>
            <a:r>
              <a:rPr lang="es-MX" sz="8000" dirty="0">
                <a:latin typeface="Arial" panose="020B0604020202020204" pitchFamily="34" charset="0"/>
                <a:cs typeface="Arial" panose="020B0604020202020204" pitchFamily="34" charset="0"/>
              </a:rPr>
              <a:t>Ley 51 del 2005. Orgánica de La Caja Seguro Social.</a:t>
            </a:r>
          </a:p>
          <a:p>
            <a:pPr algn="just">
              <a:lnSpc>
                <a:spcPct val="120000"/>
              </a:lnSpc>
            </a:pPr>
            <a:r>
              <a:rPr lang="es-MX" sz="8000" dirty="0">
                <a:latin typeface="Arial" panose="020B0604020202020204" pitchFamily="34" charset="0"/>
                <a:cs typeface="Arial" panose="020B0604020202020204" pitchFamily="34" charset="0"/>
              </a:rPr>
              <a:t>Comisión Universitaria de Agenda Nacional.</a:t>
            </a:r>
          </a:p>
          <a:p>
            <a:pPr algn="just">
              <a:lnSpc>
                <a:spcPct val="120000"/>
              </a:lnSpc>
            </a:pPr>
            <a:r>
              <a:rPr lang="es-MX" sz="8000" dirty="0">
                <a:latin typeface="Arial" panose="020B0604020202020204" pitchFamily="34" charset="0"/>
                <a:cs typeface="Arial" panose="020B0604020202020204" pitchFamily="34" charset="0"/>
              </a:rPr>
              <a:t>Libro del Profesor Felipe Argote “Cómo Solucionar la Crisis del Seguro Social Ya”   Sin Paramétricas. </a:t>
            </a:r>
          </a:p>
          <a:p>
            <a:pPr algn="just">
              <a:lnSpc>
                <a:spcPct val="120000"/>
              </a:lnSpc>
            </a:pPr>
            <a:r>
              <a:rPr lang="es-MX" sz="8000" dirty="0">
                <a:latin typeface="Arial" panose="020B0604020202020204" pitchFamily="34" charset="0"/>
                <a:cs typeface="Arial" panose="020B0604020202020204" pitchFamily="34" charset="0"/>
              </a:rPr>
              <a:t>INEC.</a:t>
            </a:r>
          </a:p>
          <a:p>
            <a:pPr algn="just">
              <a:lnSpc>
                <a:spcPct val="120000"/>
              </a:lnSpc>
            </a:pPr>
            <a:r>
              <a:rPr lang="es-MX" sz="8000" dirty="0">
                <a:latin typeface="Arial" panose="020B0604020202020204" pitchFamily="34" charset="0"/>
                <a:cs typeface="Arial" panose="020B0604020202020204" pitchFamily="34" charset="0"/>
              </a:rPr>
              <a:t>Análisis de la situación de la Seguridad Social en Panamá. Junio 2021.</a:t>
            </a:r>
          </a:p>
          <a:p>
            <a:pPr algn="just">
              <a:lnSpc>
                <a:spcPct val="120000"/>
              </a:lnSpc>
            </a:pPr>
            <a:r>
              <a:rPr lang="es-MX" sz="8000" dirty="0">
                <a:latin typeface="Arial" panose="020B0604020202020204" pitchFamily="34" charset="0"/>
                <a:cs typeface="Arial" panose="020B0604020202020204" pitchFamily="34" charset="0"/>
              </a:rPr>
              <a:t>ACODECO.</a:t>
            </a:r>
          </a:p>
          <a:p>
            <a:pPr algn="just"/>
            <a:endParaRPr lang="es-PA" dirty="0"/>
          </a:p>
        </p:txBody>
      </p:sp>
      <p:sp>
        <p:nvSpPr>
          <p:cNvPr id="4" name="Título 1">
            <a:extLst>
              <a:ext uri="{FF2B5EF4-FFF2-40B4-BE49-F238E27FC236}">
                <a16:creationId xmlns:a16="http://schemas.microsoft.com/office/drawing/2014/main" id="{1EEBB955-7050-BA47-4A6A-E151096EEA13}"/>
              </a:ext>
            </a:extLst>
          </p:cNvPr>
          <p:cNvSpPr txBox="1">
            <a:spLocks/>
          </p:cNvSpPr>
          <p:nvPr/>
        </p:nvSpPr>
        <p:spPr>
          <a:xfrm>
            <a:off x="-93650" y="-90886"/>
            <a:ext cx="3233492" cy="641798"/>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br>
              <a:rPr lang="es-MX" dirty="0"/>
            </a:br>
            <a:r>
              <a:rPr lang="es-MX" dirty="0"/>
              <a:t>                             </a:t>
            </a:r>
            <a:r>
              <a:rPr lang="es-MX" sz="2400" dirty="0">
                <a:latin typeface="ADLaM Display" panose="02010000000000000000" pitchFamily="2" charset="0"/>
                <a:ea typeface="ADLaM Display" panose="02010000000000000000" pitchFamily="2" charset="0"/>
                <a:cs typeface="ADLaM Display" panose="02010000000000000000" pitchFamily="2" charset="0"/>
              </a:rPr>
              <a:t>METODOLOGIA</a:t>
            </a:r>
            <a:endParaRPr lang="es-PA" dirty="0">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7CC8D31F-BAFF-FAE6-4F14-DA0DE191C09C}"/>
              </a:ext>
            </a:extLst>
          </p:cNvPr>
          <p:cNvSpPr/>
          <p:nvPr/>
        </p:nvSpPr>
        <p:spPr>
          <a:xfrm>
            <a:off x="16042" y="5849548"/>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pic>
        <p:nvPicPr>
          <p:cNvPr id="6" name="Imagen 5">
            <a:extLst>
              <a:ext uri="{FF2B5EF4-FFF2-40B4-BE49-F238E27FC236}">
                <a16:creationId xmlns:a16="http://schemas.microsoft.com/office/drawing/2014/main" id="{5A51A38C-B7CE-EFA8-3E02-4801CEF8F7D8}"/>
              </a:ext>
            </a:extLst>
          </p:cNvPr>
          <p:cNvPicPr>
            <a:picLocks noChangeAspect="1"/>
          </p:cNvPicPr>
          <p:nvPr/>
        </p:nvPicPr>
        <p:blipFill>
          <a:blip r:embed="rId4">
            <a:clrChange>
              <a:clrFrom>
                <a:srgbClr val="FFFFFF"/>
              </a:clrFrom>
              <a:clrTo>
                <a:srgbClr val="FFFFFF">
                  <a:alpha val="0"/>
                </a:srgbClr>
              </a:clrTo>
            </a:clrChange>
          </a:blip>
          <a:srcRect l="5444" t="1" r="6984" b="4481"/>
          <a:stretch/>
        </p:blipFill>
        <p:spPr>
          <a:xfrm>
            <a:off x="16042" y="-18868"/>
            <a:ext cx="9174483" cy="6724549"/>
          </a:xfrm>
          <a:prstGeom prst="rect">
            <a:avLst/>
          </a:prstGeom>
        </p:spPr>
      </p:pic>
      <p:pic>
        <p:nvPicPr>
          <p:cNvPr id="16" name="Imagen 15">
            <a:extLst>
              <a:ext uri="{FF2B5EF4-FFF2-40B4-BE49-F238E27FC236}">
                <a16:creationId xmlns:a16="http://schemas.microsoft.com/office/drawing/2014/main" id="{EAE61315-F7CB-79CF-82E3-65350BD4CE34}"/>
              </a:ext>
            </a:extLst>
          </p:cNvPr>
          <p:cNvPicPr>
            <a:picLocks noChangeAspect="1"/>
          </p:cNvPicPr>
          <p:nvPr/>
        </p:nvPicPr>
        <p:blipFill>
          <a:blip r:embed="rId5" cstate="print">
            <a:extLst>
              <a:ext uri="{28A0092B-C50C-407E-A947-70E740481C1C}">
                <a14:useLocalDpi xmlns:a14="http://schemas.microsoft.com/office/drawing/2010/main" val="0"/>
              </a:ext>
            </a:extLst>
          </a:blip>
          <a:srcRect b="2034"/>
          <a:stretch/>
        </p:blipFill>
        <p:spPr>
          <a:xfrm>
            <a:off x="8376010" y="304800"/>
            <a:ext cx="751948" cy="736650"/>
          </a:xfrm>
          <a:prstGeom prst="rect">
            <a:avLst/>
          </a:prstGeom>
        </p:spPr>
      </p:pic>
    </p:spTree>
    <p:extLst>
      <p:ext uri="{BB962C8B-B14F-4D97-AF65-F5344CB8AC3E}">
        <p14:creationId xmlns:p14="http://schemas.microsoft.com/office/powerpoint/2010/main" val="401545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4"/>
          <p:cNvSpPr/>
          <p:nvPr/>
        </p:nvSpPr>
        <p:spPr>
          <a:xfrm>
            <a:off x="0" y="5203335"/>
            <a:ext cx="9144000" cy="797416"/>
          </a:xfrm>
          <a:prstGeom prst="rect">
            <a:avLst/>
          </a:prstGeom>
          <a:solidFill>
            <a:srgbClr val="48B281"/>
          </a:solidFill>
        </p:spPr>
      </p:sp>
      <p:sp>
        <p:nvSpPr>
          <p:cNvPr id="28" name="Rectángulo 27">
            <a:extLst>
              <a:ext uri="{FF2B5EF4-FFF2-40B4-BE49-F238E27FC236}">
                <a16:creationId xmlns:a16="http://schemas.microsoft.com/office/drawing/2014/main" id="{37CE94B3-FCFC-1FA9-7993-A1055D5EC9CF}"/>
              </a:ext>
            </a:extLst>
          </p:cNvPr>
          <p:cNvSpPr/>
          <p:nvPr/>
        </p:nvSpPr>
        <p:spPr>
          <a:xfrm>
            <a:off x="660513" y="3942259"/>
            <a:ext cx="7822975" cy="923330"/>
          </a:xfrm>
          <a:prstGeom prst="rect">
            <a:avLst/>
          </a:prstGeom>
          <a:noFill/>
        </p:spPr>
        <p:txBody>
          <a:bodyPr wrap="none" lIns="91440" tIns="45720" rIns="91440" bIns="45720">
            <a:spAutoFit/>
          </a:bodyPr>
          <a:lstStyle/>
          <a:p>
            <a:pPr algn="ctr"/>
            <a:r>
              <a:rPr lang="en-US" sz="5400" b="1" cap="none" spc="3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ntonio Bold"/>
                <a:ea typeface="Antonio Bold"/>
                <a:cs typeface="Antonio Bold"/>
                <a:sym typeface="Antonio Bold"/>
              </a:rPr>
              <a:t>¡Gracias por su atención!</a:t>
            </a:r>
            <a:endParaRPr lang="es-PA" sz="5400" b="1" cap="none" spc="30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9" name="Imagen 28">
            <a:extLst>
              <a:ext uri="{FF2B5EF4-FFF2-40B4-BE49-F238E27FC236}">
                <a16:creationId xmlns:a16="http://schemas.microsoft.com/office/drawing/2014/main" id="{EAA252DA-4475-CC05-F1E9-8D52585B7059}"/>
              </a:ext>
            </a:extLst>
          </p:cNvPr>
          <p:cNvPicPr>
            <a:picLocks noChangeAspect="1"/>
          </p:cNvPicPr>
          <p:nvPr/>
        </p:nvPicPr>
        <p:blipFill>
          <a:blip r:embed="rId2" cstate="print">
            <a:extLst>
              <a:ext uri="{28A0092B-C50C-407E-A947-70E740481C1C}">
                <a14:useLocalDpi xmlns:a14="http://schemas.microsoft.com/office/drawing/2010/main" val="0"/>
              </a:ext>
            </a:extLst>
          </a:blip>
          <a:srcRect b="2034"/>
          <a:stretch/>
        </p:blipFill>
        <p:spPr>
          <a:xfrm>
            <a:off x="3337760" y="1524000"/>
            <a:ext cx="2468479" cy="24182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D1BB1-3041-49AF-A2F1-432862E120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26C99CD-CB63-305D-3A3C-A0E3C73D9A9D}"/>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F40691DE-E0FE-3DD5-21B1-E11273F5E55F}"/>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F7F2CCBA-81EC-9C26-DDE6-0D0B2F27E43F}"/>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84528B05-9745-4C91-6291-56C6AE514556}"/>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4" name="Título 1">
            <a:extLst>
              <a:ext uri="{FF2B5EF4-FFF2-40B4-BE49-F238E27FC236}">
                <a16:creationId xmlns:a16="http://schemas.microsoft.com/office/drawing/2014/main" id="{B47406CE-0B18-D868-C51B-ED95C58A608C}"/>
              </a:ext>
            </a:extLst>
          </p:cNvPr>
          <p:cNvSpPr txBox="1">
            <a:spLocks/>
          </p:cNvSpPr>
          <p:nvPr/>
        </p:nvSpPr>
        <p:spPr>
          <a:xfrm>
            <a:off x="154088" y="232002"/>
            <a:ext cx="2783338" cy="826463"/>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r>
              <a:rPr lang="es-PA" sz="2400" kern="100" dirty="0">
                <a:latin typeface="ADLaM Display" panose="02010000000000000000" pitchFamily="2" charset="0"/>
                <a:ea typeface="ADLaM Display" panose="02010000000000000000" pitchFamily="2" charset="0"/>
                <a:cs typeface="ADLaM Display" panose="02010000000000000000" pitchFamily="2" charset="0"/>
              </a:rPr>
              <a:t>SUSTEN</a:t>
            </a:r>
            <a:r>
              <a:rPr lang="es-PA" sz="2400" kern="100" dirty="0">
                <a:effectLst/>
                <a:latin typeface="ADLaM Display" panose="02010000000000000000" pitchFamily="2" charset="0"/>
                <a:ea typeface="ADLaM Display" panose="02010000000000000000" pitchFamily="2" charset="0"/>
                <a:cs typeface="ADLaM Display" panose="02010000000000000000" pitchFamily="2" charset="0"/>
              </a:rPr>
              <a:t>TACION</a:t>
            </a:r>
            <a:endParaRPr lang="es-PA" sz="24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Marcador de contenido 2">
            <a:extLst>
              <a:ext uri="{FF2B5EF4-FFF2-40B4-BE49-F238E27FC236}">
                <a16:creationId xmlns:a16="http://schemas.microsoft.com/office/drawing/2014/main" id="{02650753-8B47-8D91-A5BC-C7B6FBA6DE6F}"/>
              </a:ext>
            </a:extLst>
          </p:cNvPr>
          <p:cNvSpPr txBox="1">
            <a:spLocks/>
          </p:cNvSpPr>
          <p:nvPr/>
        </p:nvSpPr>
        <p:spPr>
          <a:xfrm>
            <a:off x="491574" y="1826960"/>
            <a:ext cx="8311564" cy="3735640"/>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lgn="just">
              <a:lnSpc>
                <a:spcPct val="107000"/>
              </a:lnSpc>
              <a:spcAft>
                <a:spcPts val="800"/>
              </a:spcAft>
            </a:pPr>
            <a:r>
              <a:rPr lang="es-PA" sz="2000" kern="100" dirty="0">
                <a:latin typeface="Arial" panose="020B0604020202020204" pitchFamily="34" charset="0"/>
                <a:ea typeface="Calibri" panose="020F0502020204030204" pitchFamily="34" charset="0"/>
                <a:cs typeface="Arial" panose="020B0604020202020204" pitchFamily="34" charset="0"/>
              </a:rPr>
              <a:t>Las Enfermeras del país nos mantenemos en la naturaleza de nuestra profesión basándonos en el concepto Salud definido por la OMS como un Estado de completo bienestar físico, mental y social, y no solamente la ausencia de afecciones o enfermedades.</a:t>
            </a:r>
          </a:p>
          <a:p>
            <a:pPr algn="just">
              <a:lnSpc>
                <a:spcPct val="107000"/>
              </a:lnSpc>
              <a:spcAft>
                <a:spcPts val="800"/>
              </a:spcAft>
            </a:pPr>
            <a:endParaRPr lang="es-PA" sz="2000" kern="100" dirty="0">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s-PA" sz="2000" kern="100" dirty="0">
                <a:latin typeface="Arial" panose="020B0604020202020204" pitchFamily="34" charset="0"/>
                <a:ea typeface="Calibri" panose="020F0502020204030204" pitchFamily="34" charset="0"/>
                <a:cs typeface="Arial" panose="020B0604020202020204" pitchFamily="34" charset="0"/>
              </a:rPr>
              <a:t>En asamblea extraordinaria realizada, los miembros de LA ANEP de forma unánime  respaldar la propuesta presentada por CONATO referente a el retorno al </a:t>
            </a:r>
            <a:r>
              <a:rPr lang="es-PA" sz="2000" b="1" kern="100" dirty="0">
                <a:latin typeface="Arial" panose="020B0604020202020204" pitchFamily="34" charset="0"/>
                <a:ea typeface="Calibri" panose="020F0502020204030204" pitchFamily="34" charset="0"/>
                <a:cs typeface="Arial" panose="020B0604020202020204" pitchFamily="34" charset="0"/>
              </a:rPr>
              <a:t>SISTEMA SOLIDARIO</a:t>
            </a:r>
            <a:r>
              <a:rPr lang="es-PA" sz="2000" kern="100" dirty="0">
                <a:latin typeface="Arial" panose="020B0604020202020204" pitchFamily="34" charset="0"/>
                <a:ea typeface="Calibri" panose="020F0502020204030204" pitchFamily="34" charset="0"/>
                <a:cs typeface="Arial" panose="020B0604020202020204" pitchFamily="34" charset="0"/>
              </a:rPr>
              <a:t> y no a las </a:t>
            </a:r>
            <a:r>
              <a:rPr lang="es-PA" sz="2000" b="1" kern="100" dirty="0">
                <a:latin typeface="Arial" panose="020B0604020202020204" pitchFamily="34" charset="0"/>
                <a:ea typeface="Calibri" panose="020F0502020204030204" pitchFamily="34" charset="0"/>
                <a:cs typeface="Arial" panose="020B0604020202020204" pitchFamily="34" charset="0"/>
              </a:rPr>
              <a:t>MEDIDAS PARAMÉTRICAS.</a:t>
            </a:r>
            <a:endParaRPr lang="es-PA" sz="2000" kern="100" dirty="0">
              <a:latin typeface="Arial" panose="020B0604020202020204" pitchFamily="34" charset="0"/>
              <a:ea typeface="Calibri" panose="020F0502020204030204" pitchFamily="34" charset="0"/>
              <a:cs typeface="Arial" panose="020B0604020202020204" pitchFamily="34" charset="0"/>
            </a:endParaRPr>
          </a:p>
          <a:p>
            <a:endParaRPr lang="es-PA" dirty="0"/>
          </a:p>
        </p:txBody>
      </p:sp>
    </p:spTree>
    <p:extLst>
      <p:ext uri="{BB962C8B-B14F-4D97-AF65-F5344CB8AC3E}">
        <p14:creationId xmlns:p14="http://schemas.microsoft.com/office/powerpoint/2010/main" val="226556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4BA07-1004-77EF-016F-F6FEB31592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510B0B-ECA2-BE6C-5551-ECD263562949}"/>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FE939A69-95DC-4BD0-D33D-ED4E6AF41460}"/>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B8147579-A2EF-D44A-EFD5-64E16D46D904}"/>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8CFB4F7C-AF82-9E02-ACCE-F58206140414}"/>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3" name="Marcador de contenido 2">
            <a:extLst>
              <a:ext uri="{FF2B5EF4-FFF2-40B4-BE49-F238E27FC236}">
                <a16:creationId xmlns:a16="http://schemas.microsoft.com/office/drawing/2014/main" id="{61D0770B-E24A-55AB-9AEA-627842D53E40}"/>
              </a:ext>
            </a:extLst>
          </p:cNvPr>
          <p:cNvSpPr txBox="1">
            <a:spLocks/>
          </p:cNvSpPr>
          <p:nvPr/>
        </p:nvSpPr>
        <p:spPr>
          <a:xfrm>
            <a:off x="340862" y="1866712"/>
            <a:ext cx="4231138" cy="4201345"/>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just">
              <a:buFont typeface="Arial" pitchFamily="34" charset="0"/>
              <a:buNone/>
            </a:pPr>
            <a:r>
              <a:rPr lang="es-PA" sz="2000" kern="100" dirty="0">
                <a:latin typeface="Arial" panose="020B0604020202020204" pitchFamily="34" charset="0"/>
                <a:ea typeface="Calibri" panose="020F0502020204030204" pitchFamily="34" charset="0"/>
                <a:cs typeface="Arial" panose="020B0604020202020204" pitchFamily="34" charset="0"/>
              </a:rPr>
              <a:t>        </a:t>
            </a:r>
            <a:r>
              <a:rPr lang="es-PA" sz="2000" b="1" kern="100" dirty="0">
                <a:latin typeface="Arial" panose="020B0604020202020204" pitchFamily="34" charset="0"/>
                <a:ea typeface="Calibri" panose="020F0502020204030204" pitchFamily="34" charset="0"/>
                <a:cs typeface="Arial" panose="020B0604020202020204" pitchFamily="34" charset="0"/>
              </a:rPr>
              <a:t>OBJETIVO DE LA ANEP</a:t>
            </a:r>
          </a:p>
          <a:p>
            <a:pPr algn="just"/>
            <a:r>
              <a:rPr lang="es-PA" sz="2000" kern="100" dirty="0">
                <a:latin typeface="Arial" panose="020B0604020202020204" pitchFamily="34" charset="0"/>
                <a:ea typeface="Calibri" panose="020F0502020204030204" pitchFamily="34" charset="0"/>
                <a:cs typeface="Arial" panose="020B0604020202020204" pitchFamily="34" charset="0"/>
              </a:rPr>
              <a:t>Como objetivos de la Asociación Nacional de Enfermeras de Panamá ANEP está el actuar de manera oportuna ante los cambios en las leyes manteniendo en sus lineamientos interesarse en el bienestar económico, social y la salud de la población en general (Pensionados).</a:t>
            </a:r>
          </a:p>
          <a:p>
            <a:endParaRPr lang="es-PA" dirty="0"/>
          </a:p>
        </p:txBody>
      </p:sp>
      <p:sp>
        <p:nvSpPr>
          <p:cNvPr id="7" name="Marcador de contenido 3">
            <a:extLst>
              <a:ext uri="{FF2B5EF4-FFF2-40B4-BE49-F238E27FC236}">
                <a16:creationId xmlns:a16="http://schemas.microsoft.com/office/drawing/2014/main" id="{F1EB7A28-7555-4629-BC9C-305F513645EE}"/>
              </a:ext>
            </a:extLst>
          </p:cNvPr>
          <p:cNvSpPr txBox="1">
            <a:spLocks/>
          </p:cNvSpPr>
          <p:nvPr/>
        </p:nvSpPr>
        <p:spPr>
          <a:xfrm>
            <a:off x="4739109" y="1846625"/>
            <a:ext cx="4231138" cy="3918236"/>
          </a:xfrm>
          <a:prstGeom prst="rect">
            <a:avLst/>
          </a:prstGeom>
        </p:spPr>
        <p:txBody>
          <a:bodyPr>
            <a:normAutofit fontScale="85000" lnSpcReduction="20000"/>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just">
              <a:buFont typeface="Arial" pitchFamily="34" charset="0"/>
              <a:buNone/>
            </a:pPr>
            <a:r>
              <a:rPr lang="es-PA" sz="2200" b="1" kern="100" dirty="0">
                <a:latin typeface="Arial" panose="020B0604020202020204" pitchFamily="34" charset="0"/>
                <a:ea typeface="Calibri" panose="020F0502020204030204" pitchFamily="34" charset="0"/>
                <a:cs typeface="Arial" panose="020B0604020202020204" pitchFamily="34" charset="0"/>
              </a:rPr>
              <a:t>          OBJETIVO DE LA CSS</a:t>
            </a:r>
          </a:p>
          <a:p>
            <a:pPr algn="just">
              <a:lnSpc>
                <a:spcPct val="120000"/>
              </a:lnSpc>
            </a:pPr>
            <a:r>
              <a:rPr lang="es-PA" sz="2200" kern="100" dirty="0">
                <a:latin typeface="Arial" panose="020B0604020202020204" pitchFamily="34" charset="0"/>
                <a:ea typeface="Calibri" panose="020F0502020204030204" pitchFamily="34" charset="0"/>
                <a:cs typeface="Arial" panose="020B0604020202020204" pitchFamily="34" charset="0"/>
              </a:rPr>
              <a:t>La Caja de Seguro Social tiene por objetivo en su artículo 2 (Ley 51 del 2005) garantizar a los asegurados el derecho a la seguridad de sus medios económicos de subsistencia en todos sus programas con los términos, límites y condiciones establecidos en la Constitución (Articulo 6 )  donde es función esencial del estado en su artículo 109 velar por la salud de la población panameña…… </a:t>
            </a:r>
          </a:p>
          <a:p>
            <a:endParaRPr lang="es-PA" kern="1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es-PA" sz="1800" kern="100" dirty="0">
              <a:latin typeface="Calibri" panose="020F0502020204030204" pitchFamily="34" charset="0"/>
              <a:ea typeface="Calibri" panose="020F0502020204030204" pitchFamily="34" charset="0"/>
              <a:cs typeface="Times New Roman" panose="02020603050405020304" pitchFamily="18" charset="0"/>
            </a:endParaRPr>
          </a:p>
          <a:p>
            <a:endParaRPr lang="es-PA" dirty="0"/>
          </a:p>
        </p:txBody>
      </p:sp>
      <p:sp>
        <p:nvSpPr>
          <p:cNvPr id="9" name="Título 1">
            <a:extLst>
              <a:ext uri="{FF2B5EF4-FFF2-40B4-BE49-F238E27FC236}">
                <a16:creationId xmlns:a16="http://schemas.microsoft.com/office/drawing/2014/main" id="{5ED2F2F7-966F-69F9-332A-AAA3BD17A908}"/>
              </a:ext>
            </a:extLst>
          </p:cNvPr>
          <p:cNvSpPr txBox="1">
            <a:spLocks/>
          </p:cNvSpPr>
          <p:nvPr/>
        </p:nvSpPr>
        <p:spPr>
          <a:xfrm>
            <a:off x="154088" y="232002"/>
            <a:ext cx="2783338" cy="826463"/>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r>
              <a:rPr lang="es-PA" sz="2400" kern="100" dirty="0">
                <a:latin typeface="ADLaM Display" panose="02010000000000000000" pitchFamily="2" charset="0"/>
                <a:ea typeface="ADLaM Display" panose="02010000000000000000" pitchFamily="2" charset="0"/>
                <a:cs typeface="ADLaM Display" panose="02010000000000000000" pitchFamily="2" charset="0"/>
              </a:rPr>
              <a:t>SUSTEN</a:t>
            </a:r>
            <a:r>
              <a:rPr lang="es-PA" sz="2400" kern="100" dirty="0">
                <a:effectLst/>
                <a:latin typeface="ADLaM Display" panose="02010000000000000000" pitchFamily="2" charset="0"/>
                <a:ea typeface="ADLaM Display" panose="02010000000000000000" pitchFamily="2" charset="0"/>
                <a:cs typeface="ADLaM Display" panose="02010000000000000000" pitchFamily="2" charset="0"/>
              </a:rPr>
              <a:t>TACION</a:t>
            </a:r>
            <a:endParaRPr lang="es-PA" sz="24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554676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6E4C6-896A-C27D-6E9E-A160D08906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BFCFF9-8790-453F-11C5-BA330F1D7765}"/>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728C16A8-53C7-C146-7FF8-016F01C8F167}"/>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E1AC0557-6874-6755-42E5-70D840D54C52}"/>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CF6493D4-17E7-3A4E-1ABF-9236C04B0304}"/>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6" name="Marcador de contenido 2">
            <a:extLst>
              <a:ext uri="{FF2B5EF4-FFF2-40B4-BE49-F238E27FC236}">
                <a16:creationId xmlns:a16="http://schemas.microsoft.com/office/drawing/2014/main" id="{96413C9D-57A3-1F01-7D85-C2BA1B6D965D}"/>
              </a:ext>
            </a:extLst>
          </p:cNvPr>
          <p:cNvSpPr txBox="1">
            <a:spLocks/>
          </p:cNvSpPr>
          <p:nvPr/>
        </p:nvSpPr>
        <p:spPr>
          <a:xfrm>
            <a:off x="264662" y="1622109"/>
            <a:ext cx="4307338" cy="4507833"/>
          </a:xfrm>
          <a:prstGeom prst="rect">
            <a:avLst/>
          </a:prstGeom>
        </p:spPr>
        <p:txBody>
          <a:bodyPr>
            <a:no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endParaRPr lang="es-PA" dirty="0"/>
          </a:p>
          <a:p>
            <a:pPr marL="0" indent="0" algn="ctr">
              <a:buNone/>
            </a:pPr>
            <a:r>
              <a:rPr lang="es-PA" sz="2000" b="1" dirty="0">
                <a:latin typeface="Arial" panose="020B0604020202020204" pitchFamily="34" charset="0"/>
                <a:cs typeface="Arial" panose="020B0604020202020204" pitchFamily="34" charset="0"/>
              </a:rPr>
              <a:t>LEY 51 DE LA CSS</a:t>
            </a:r>
          </a:p>
          <a:p>
            <a:pPr marL="0" indent="0" algn="just">
              <a:buFont typeface="Arial" pitchFamily="34" charset="0"/>
              <a:buNone/>
            </a:pPr>
            <a:r>
              <a:rPr lang="es-PA" sz="2000" kern="100" dirty="0">
                <a:latin typeface="Arial" panose="020B0604020202020204" pitchFamily="34" charset="0"/>
                <a:ea typeface="Calibri" panose="020F0502020204030204" pitchFamily="34" charset="0"/>
                <a:cs typeface="Arial" panose="020B0604020202020204" pitchFamily="34" charset="0"/>
              </a:rPr>
              <a:t> Siguiendo la línea de sus objetivos, la Caja de Seguro Social esta comprometida a mantener la estabilidad y sostenibilidad financiera de   los pensionados, </a:t>
            </a:r>
            <a:br>
              <a:rPr lang="es-PA" sz="2000" kern="100" dirty="0">
                <a:latin typeface="Arial" panose="020B0604020202020204" pitchFamily="34" charset="0"/>
                <a:ea typeface="Calibri" panose="020F0502020204030204" pitchFamily="34" charset="0"/>
                <a:cs typeface="Arial" panose="020B0604020202020204" pitchFamily="34" charset="0"/>
              </a:rPr>
            </a:br>
            <a:r>
              <a:rPr lang="es-PA" sz="2000" kern="100" dirty="0">
                <a:latin typeface="Arial" panose="020B0604020202020204" pitchFamily="34" charset="0"/>
                <a:ea typeface="Calibri" panose="020F0502020204030204" pitchFamily="34" charset="0"/>
                <a:cs typeface="Arial" panose="020B0604020202020204" pitchFamily="34" charset="0"/>
              </a:rPr>
              <a:t>donde se regirá por principios incluyendo la solidaridad que reza en la garantía de protección a los asegurados más vulnerables y sus dependientes con el aporte de los contribuyentes a la Caja de Seguro Social para financiar la contingencia prevista en esta ley.</a:t>
            </a:r>
            <a:endParaRPr lang="es-PA" sz="2000" dirty="0">
              <a:latin typeface="Arial" panose="020B0604020202020204" pitchFamily="34" charset="0"/>
              <a:cs typeface="Arial" panose="020B0604020202020204" pitchFamily="34" charset="0"/>
            </a:endParaRPr>
          </a:p>
        </p:txBody>
      </p:sp>
      <p:sp>
        <p:nvSpPr>
          <p:cNvPr id="3" name="Marcador de contenido 3">
            <a:extLst>
              <a:ext uri="{FF2B5EF4-FFF2-40B4-BE49-F238E27FC236}">
                <a16:creationId xmlns:a16="http://schemas.microsoft.com/office/drawing/2014/main" id="{A4D0241F-189D-2930-9909-D1F5F8227678}"/>
              </a:ext>
            </a:extLst>
          </p:cNvPr>
          <p:cNvSpPr txBox="1">
            <a:spLocks/>
          </p:cNvSpPr>
          <p:nvPr/>
        </p:nvSpPr>
        <p:spPr>
          <a:xfrm>
            <a:off x="4953000" y="2025970"/>
            <a:ext cx="3810000" cy="3917629"/>
          </a:xfrm>
          <a:prstGeom prst="rect">
            <a:avLst/>
          </a:prstGeom>
        </p:spPr>
        <p:txBody>
          <a:bodyPr>
            <a:normAutofit fontScale="62500" lnSpcReduction="20000"/>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ctr">
              <a:buNone/>
            </a:pPr>
            <a:r>
              <a:rPr lang="es-PA" sz="3200" b="1" dirty="0">
                <a:latin typeface="Arial" panose="020B0604020202020204" pitchFamily="34" charset="0"/>
                <a:cs typeface="Arial" panose="020B0604020202020204" pitchFamily="34" charset="0"/>
              </a:rPr>
              <a:t>CONSTITUCION DE LA REPUBLICA DE PANAMA</a:t>
            </a:r>
          </a:p>
          <a:p>
            <a:pPr marL="0" indent="0">
              <a:buFont typeface="Arial" pitchFamily="34" charset="0"/>
              <a:buNone/>
            </a:pPr>
            <a:r>
              <a:rPr lang="es-PA" sz="2200" kern="100" dirty="0">
                <a:latin typeface="Arial" panose="020B0604020202020204" pitchFamily="34" charset="0"/>
                <a:ea typeface="Calibri" panose="020F0502020204030204" pitchFamily="34" charset="0"/>
                <a:cs typeface="Arial" panose="020B0604020202020204" pitchFamily="34" charset="0"/>
              </a:rPr>
              <a:t>   </a:t>
            </a:r>
          </a:p>
          <a:p>
            <a:pPr marL="0" indent="0" algn="just">
              <a:lnSpc>
                <a:spcPct val="170000"/>
              </a:lnSpc>
              <a:buFont typeface="Arial" pitchFamily="34" charset="0"/>
              <a:buNone/>
            </a:pPr>
            <a:r>
              <a:rPr lang="es-PA" sz="2900" kern="100" dirty="0">
                <a:latin typeface="Arial" panose="020B0604020202020204" pitchFamily="34" charset="0"/>
                <a:ea typeface="Calibri" panose="020F0502020204030204" pitchFamily="34" charset="0"/>
                <a:cs typeface="Arial" panose="020B0604020202020204" pitchFamily="34" charset="0"/>
              </a:rPr>
              <a:t>El Estado debe atender y garantizar aportes  necesarios a fin de mejorar los servicios de seguridad social en materia de jubilación.</a:t>
            </a:r>
          </a:p>
          <a:p>
            <a:pPr marL="0" indent="0" algn="just">
              <a:buFont typeface="Arial" pitchFamily="34" charset="0"/>
              <a:buNone/>
            </a:pPr>
            <a:endParaRPr lang="es-PA" sz="2600" kern="100" dirty="0">
              <a:latin typeface="Arial" panose="020B0604020202020204" pitchFamily="34" charset="0"/>
              <a:ea typeface="Calibri" panose="020F0502020204030204" pitchFamily="34" charset="0"/>
              <a:cs typeface="Arial" panose="020B0604020202020204" pitchFamily="34" charset="0"/>
            </a:endParaRPr>
          </a:p>
          <a:p>
            <a:pPr marL="0" indent="0" algn="ctr">
              <a:buFont typeface="Arial" pitchFamily="34" charset="0"/>
              <a:buNone/>
            </a:pPr>
            <a:r>
              <a:rPr lang="es-PA" sz="3200" kern="100" dirty="0">
                <a:latin typeface="Arial" panose="020B0604020202020204" pitchFamily="34" charset="0"/>
                <a:ea typeface="Calibri" panose="020F0502020204030204" pitchFamily="34" charset="0"/>
                <a:cs typeface="Arial" panose="020B0604020202020204" pitchFamily="34" charset="0"/>
              </a:rPr>
              <a:t> </a:t>
            </a:r>
            <a:r>
              <a:rPr lang="es-PA" sz="3800" b="1" kern="100" dirty="0">
                <a:latin typeface="Arial" panose="020B0604020202020204" pitchFamily="34" charset="0"/>
                <a:ea typeface="Calibri" panose="020F0502020204030204" pitchFamily="34" charset="0"/>
                <a:cs typeface="Arial" panose="020B0604020202020204" pitchFamily="34" charset="0"/>
              </a:rPr>
              <a:t>NO EMPEORAR</a:t>
            </a:r>
            <a:br>
              <a:rPr lang="es-PA" sz="3000" kern="100" dirty="0">
                <a:ea typeface="Calibri" panose="020F0502020204030204" pitchFamily="34" charset="0"/>
                <a:cs typeface="Times New Roman" panose="02020603050405020304" pitchFamily="18" charset="0"/>
              </a:rPr>
            </a:br>
            <a:endParaRPr lang="es-PA" sz="2400" dirty="0"/>
          </a:p>
          <a:p>
            <a:pPr marL="0" indent="0">
              <a:buFont typeface="Arial" pitchFamily="34" charset="0"/>
              <a:buNone/>
            </a:pPr>
            <a:endParaRPr lang="es-PA" dirty="0"/>
          </a:p>
        </p:txBody>
      </p:sp>
      <p:sp>
        <p:nvSpPr>
          <p:cNvPr id="10" name="Título 1">
            <a:extLst>
              <a:ext uri="{FF2B5EF4-FFF2-40B4-BE49-F238E27FC236}">
                <a16:creationId xmlns:a16="http://schemas.microsoft.com/office/drawing/2014/main" id="{6932F61D-FE1F-4D07-CFB9-5BF2CE815F60}"/>
              </a:ext>
            </a:extLst>
          </p:cNvPr>
          <p:cNvSpPr txBox="1">
            <a:spLocks/>
          </p:cNvSpPr>
          <p:nvPr/>
        </p:nvSpPr>
        <p:spPr>
          <a:xfrm>
            <a:off x="131427" y="242808"/>
            <a:ext cx="2783338" cy="826463"/>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r>
              <a:rPr lang="es-PA" sz="2400" kern="100" dirty="0">
                <a:latin typeface="ADLaM Display" panose="02010000000000000000" pitchFamily="2" charset="0"/>
                <a:ea typeface="ADLaM Display" panose="02010000000000000000" pitchFamily="2" charset="0"/>
                <a:cs typeface="ADLaM Display" panose="02010000000000000000" pitchFamily="2" charset="0"/>
              </a:rPr>
              <a:t>SUSTEN</a:t>
            </a:r>
            <a:r>
              <a:rPr lang="es-PA" sz="2400" kern="100" dirty="0">
                <a:effectLst/>
                <a:latin typeface="ADLaM Display" panose="02010000000000000000" pitchFamily="2" charset="0"/>
                <a:ea typeface="ADLaM Display" panose="02010000000000000000" pitchFamily="2" charset="0"/>
                <a:cs typeface="ADLaM Display" panose="02010000000000000000" pitchFamily="2" charset="0"/>
              </a:rPr>
              <a:t>TACION</a:t>
            </a:r>
            <a:endParaRPr lang="es-PA" sz="24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08544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EA8EF-6D5F-448B-6DF0-9C34866FC4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4109B0-890B-D1EC-AC64-F95E7D74636A}"/>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1712E216-D78C-A3B1-C383-A4E774999514}"/>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69877BC0-A7BC-1001-79C9-435A8543DBAC}"/>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D6221077-04F8-23E0-B9D5-73A5557DCB12}"/>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10" name="Marcador de contenido 2">
            <a:extLst>
              <a:ext uri="{FF2B5EF4-FFF2-40B4-BE49-F238E27FC236}">
                <a16:creationId xmlns:a16="http://schemas.microsoft.com/office/drawing/2014/main" id="{71BE5878-C381-5E21-DE14-0AD1157E3EFA}"/>
              </a:ext>
            </a:extLst>
          </p:cNvPr>
          <p:cNvSpPr txBox="1">
            <a:spLocks/>
          </p:cNvSpPr>
          <p:nvPr/>
        </p:nvSpPr>
        <p:spPr>
          <a:xfrm>
            <a:off x="516754" y="1846625"/>
            <a:ext cx="8229600" cy="4325575"/>
          </a:xfrm>
          <a:prstGeom prst="rect">
            <a:avLst/>
          </a:prstGeom>
        </p:spPr>
        <p:txBody>
          <a:bodyPr>
            <a:norm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lgn="just"/>
            <a:r>
              <a:rPr lang="es-PA" sz="2000" kern="100" dirty="0">
                <a:latin typeface="Arial" panose="020B0604020202020204" pitchFamily="34" charset="0"/>
                <a:ea typeface="Calibri" panose="020F0502020204030204" pitchFamily="34" charset="0"/>
                <a:cs typeface="Arial" panose="020B0604020202020204" pitchFamily="34" charset="0"/>
              </a:rPr>
              <a:t>Según ACODECO, el salario mínimo en el istmo se ubica en un promedio de B/. 636.80  mensuales, mientras el costo máximo de la Canasta Básica Familiar de Alimentos alcanzó en mayo 2024 los B/. 334.80, sin incluir productos de limpieza, cuidado personal y el pago de servicios como agua, electricidad, vivienda, educación o transporte sin tomar en cuenta la recreación </a:t>
            </a:r>
          </a:p>
          <a:p>
            <a:pPr marL="0" indent="0" algn="just">
              <a:buNone/>
            </a:pPr>
            <a:endParaRPr lang="es-PA" sz="2000" kern="100" dirty="0">
              <a:latin typeface="Arial" panose="020B0604020202020204" pitchFamily="34" charset="0"/>
              <a:ea typeface="Calibri" panose="020F0502020204030204" pitchFamily="34" charset="0"/>
              <a:cs typeface="Arial" panose="020B0604020202020204" pitchFamily="34" charset="0"/>
            </a:endParaRPr>
          </a:p>
          <a:p>
            <a:pPr algn="just"/>
            <a:r>
              <a:rPr lang="es-PA" sz="2000" kern="100" dirty="0">
                <a:latin typeface="Arial" panose="020B0604020202020204" pitchFamily="34" charset="0"/>
                <a:ea typeface="Calibri" panose="020F0502020204030204" pitchFamily="34" charset="0"/>
                <a:cs typeface="Arial" panose="020B0604020202020204" pitchFamily="34" charset="0"/>
              </a:rPr>
              <a:t> Si se agregan estos compromisos mensuales, los ingresos de las familias con salario mínimo son insuficientes, pues los panameños gastan entre B/. 274.80 y B/. 334.80  por la compra de la canasta básica, que está limitada a 59 productos esenciales, precisó la entidad pública. </a:t>
            </a:r>
          </a:p>
          <a:p>
            <a:pPr marL="0" indent="0">
              <a:buFont typeface="Arial" pitchFamily="34" charset="0"/>
              <a:buNone/>
            </a:pPr>
            <a:endParaRPr lang="es-PA" dirty="0"/>
          </a:p>
        </p:txBody>
      </p:sp>
      <p:sp>
        <p:nvSpPr>
          <p:cNvPr id="11" name="Título 1">
            <a:extLst>
              <a:ext uri="{FF2B5EF4-FFF2-40B4-BE49-F238E27FC236}">
                <a16:creationId xmlns:a16="http://schemas.microsoft.com/office/drawing/2014/main" id="{65B75597-A23F-D217-7CE7-2C2864884CF3}"/>
              </a:ext>
            </a:extLst>
          </p:cNvPr>
          <p:cNvSpPr txBox="1">
            <a:spLocks/>
          </p:cNvSpPr>
          <p:nvPr/>
        </p:nvSpPr>
        <p:spPr>
          <a:xfrm>
            <a:off x="131427" y="242808"/>
            <a:ext cx="2783338" cy="826463"/>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r>
              <a:rPr lang="es-PA" sz="2400" kern="100" dirty="0">
                <a:latin typeface="ADLaM Display" panose="02010000000000000000" pitchFamily="2" charset="0"/>
                <a:ea typeface="ADLaM Display" panose="02010000000000000000" pitchFamily="2" charset="0"/>
                <a:cs typeface="ADLaM Display" panose="02010000000000000000" pitchFamily="2" charset="0"/>
              </a:rPr>
              <a:t>SUSTEN</a:t>
            </a:r>
            <a:r>
              <a:rPr lang="es-PA" sz="2400" kern="100" dirty="0">
                <a:effectLst/>
                <a:latin typeface="ADLaM Display" panose="02010000000000000000" pitchFamily="2" charset="0"/>
                <a:ea typeface="ADLaM Display" panose="02010000000000000000" pitchFamily="2" charset="0"/>
                <a:cs typeface="ADLaM Display" panose="02010000000000000000" pitchFamily="2" charset="0"/>
              </a:rPr>
              <a:t>TACION</a:t>
            </a:r>
            <a:endParaRPr lang="es-PA" sz="24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91046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C538D-192E-6721-80C4-3B4F0517EE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8BD3D9-5329-23E5-4B5B-BE67B0E76D28}"/>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EBFB52A5-F038-B49F-709D-22D60BB86865}"/>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7B38F294-2B2C-48FA-8BB2-CE20422FAF6C}"/>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D3BF7AFE-FBF3-2AFB-AAFC-CCAC06CA2B8F}"/>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4" name="Título 1">
            <a:extLst>
              <a:ext uri="{FF2B5EF4-FFF2-40B4-BE49-F238E27FC236}">
                <a16:creationId xmlns:a16="http://schemas.microsoft.com/office/drawing/2014/main" id="{B4BA0475-DF96-22F6-50CE-D902539E9D50}"/>
              </a:ext>
            </a:extLst>
          </p:cNvPr>
          <p:cNvSpPr txBox="1">
            <a:spLocks/>
          </p:cNvSpPr>
          <p:nvPr/>
        </p:nvSpPr>
        <p:spPr>
          <a:xfrm>
            <a:off x="-93650" y="232019"/>
            <a:ext cx="3233492" cy="641798"/>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br>
              <a:rPr lang="es-MX" dirty="0"/>
            </a:br>
            <a:r>
              <a:rPr lang="es-MX" dirty="0">
                <a:latin typeface="ADLaM Display" panose="02010000000000000000" pitchFamily="2" charset="0"/>
                <a:ea typeface="ADLaM Display" panose="02010000000000000000" pitchFamily="2" charset="0"/>
                <a:cs typeface="ADLaM Display" panose="02010000000000000000" pitchFamily="2" charset="0"/>
              </a:rPr>
              <a:t> </a:t>
            </a:r>
            <a:r>
              <a:rPr lang="es-PA" dirty="0">
                <a:latin typeface="ADLaM Display" panose="02010000000000000000" pitchFamily="2" charset="0"/>
                <a:ea typeface="ADLaM Display" panose="02010000000000000000" pitchFamily="2" charset="0"/>
                <a:cs typeface="ADLaM Display" panose="02010000000000000000" pitchFamily="2" charset="0"/>
              </a:rPr>
              <a:t>LA DESIGUALDAD</a:t>
            </a:r>
          </a:p>
        </p:txBody>
      </p:sp>
      <p:sp>
        <p:nvSpPr>
          <p:cNvPr id="6" name="Marcador de contenido 2">
            <a:extLst>
              <a:ext uri="{FF2B5EF4-FFF2-40B4-BE49-F238E27FC236}">
                <a16:creationId xmlns:a16="http://schemas.microsoft.com/office/drawing/2014/main" id="{974EAF56-6B9A-1C63-519F-808B3BB0B74E}"/>
              </a:ext>
            </a:extLst>
          </p:cNvPr>
          <p:cNvSpPr txBox="1">
            <a:spLocks/>
          </p:cNvSpPr>
          <p:nvPr/>
        </p:nvSpPr>
        <p:spPr>
          <a:xfrm>
            <a:off x="664538" y="1824502"/>
            <a:ext cx="8022562" cy="4423898"/>
          </a:xfrm>
          <a:prstGeom prst="rect">
            <a:avLst/>
          </a:prstGeom>
        </p:spPr>
        <p:txBody>
          <a:bodyPr>
            <a:normAutofit fontScale="85000" lnSpcReduction="10000"/>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lgn="just"/>
            <a:r>
              <a:rPr lang="es-PA" sz="2300" dirty="0">
                <a:latin typeface="Arial" panose="020B0604020202020204" pitchFamily="34" charset="0"/>
                <a:cs typeface="Arial" panose="020B0604020202020204" pitchFamily="34" charset="0"/>
              </a:rPr>
              <a:t>Panamá es el tercer país  mas desigual del mundo.</a:t>
            </a:r>
          </a:p>
          <a:p>
            <a:pPr algn="just"/>
            <a:endParaRPr lang="es-PA" sz="2300" dirty="0">
              <a:latin typeface="Arial" panose="020B0604020202020204" pitchFamily="34" charset="0"/>
              <a:cs typeface="Arial" panose="020B0604020202020204" pitchFamily="34" charset="0"/>
            </a:endParaRPr>
          </a:p>
          <a:p>
            <a:pPr algn="just"/>
            <a:r>
              <a:rPr lang="es-PA" sz="2300" dirty="0">
                <a:latin typeface="Arial" panose="020B0604020202020204" pitchFamily="34" charset="0"/>
                <a:cs typeface="Arial" panose="020B0604020202020204" pitchFamily="34" charset="0"/>
              </a:rPr>
              <a:t>La desigualdad representa la mayor causa de pobreza en Panamá.</a:t>
            </a:r>
          </a:p>
          <a:p>
            <a:pPr lvl="1" algn="just"/>
            <a:r>
              <a:rPr lang="es-PA" sz="2300" dirty="0">
                <a:latin typeface="Arial" panose="020B0604020202020204" pitchFamily="34" charset="0"/>
                <a:cs typeface="Arial" panose="020B0604020202020204" pitchFamily="34" charset="0"/>
              </a:rPr>
              <a:t>Área  rural 58%</a:t>
            </a:r>
          </a:p>
          <a:p>
            <a:pPr lvl="1" algn="just"/>
            <a:r>
              <a:rPr lang="es-PA" sz="2300" dirty="0">
                <a:latin typeface="Arial" panose="020B0604020202020204" pitchFamily="34" charset="0"/>
                <a:cs typeface="Arial" panose="020B0604020202020204" pitchFamily="34" charset="0"/>
              </a:rPr>
              <a:t>Área urbana 23%</a:t>
            </a:r>
          </a:p>
          <a:p>
            <a:pPr lvl="1" algn="just"/>
            <a:r>
              <a:rPr lang="es-PA" sz="2300" dirty="0">
                <a:latin typeface="Arial" panose="020B0604020202020204" pitchFamily="34" charset="0"/>
                <a:cs typeface="Arial" panose="020B0604020202020204" pitchFamily="34" charset="0"/>
              </a:rPr>
              <a:t>Área indígena 19%.</a:t>
            </a:r>
          </a:p>
          <a:p>
            <a:pPr algn="just"/>
            <a:endParaRPr lang="es-PA" sz="2300" dirty="0">
              <a:latin typeface="Arial" panose="020B0604020202020204" pitchFamily="34" charset="0"/>
              <a:cs typeface="Arial" panose="020B0604020202020204" pitchFamily="34" charset="0"/>
            </a:endParaRPr>
          </a:p>
          <a:p>
            <a:pPr algn="just">
              <a:lnSpc>
                <a:spcPct val="170000"/>
              </a:lnSpc>
            </a:pPr>
            <a:r>
              <a:rPr lang="es-PA" sz="2300" dirty="0">
                <a:latin typeface="Arial" panose="020B0604020202020204" pitchFamily="34" charset="0"/>
                <a:cs typeface="Arial" panose="020B0604020202020204" pitchFamily="34" charset="0"/>
              </a:rPr>
              <a:t>Los países con alto índice de desigualdad sufren mayores problemas sociales, además de la pobreza esta el desempleo, enfermedades mentales , narcotráfico , aumenta la desintegración familiar, aumenta el estrés que conduce a ciclos de violencia.</a:t>
            </a:r>
            <a:endParaRPr lang="es-MX" sz="2300" dirty="0">
              <a:latin typeface="Arial" panose="020B0604020202020204" pitchFamily="34" charset="0"/>
              <a:cs typeface="Arial" panose="020B0604020202020204" pitchFamily="34" charset="0"/>
            </a:endParaRPr>
          </a:p>
          <a:p>
            <a:endParaRPr lang="es-PA" dirty="0"/>
          </a:p>
        </p:txBody>
      </p:sp>
    </p:spTree>
    <p:extLst>
      <p:ext uri="{BB962C8B-B14F-4D97-AF65-F5344CB8AC3E}">
        <p14:creationId xmlns:p14="http://schemas.microsoft.com/office/powerpoint/2010/main" val="144184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EA27-5D43-4BCE-8A46-687F544C12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4E3F513-7F04-93B6-4DE0-45E537819D42}"/>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6F48920A-CC4A-4C0C-8DA2-85E67DAEE24C}"/>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9C81FE7B-1CD9-B4D4-E3C2-695AEA8CB85F}"/>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DD05BEBA-2421-C6BC-F7F1-E2E6AC1D5501}"/>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3" name="Marcador de contenido 2">
            <a:extLst>
              <a:ext uri="{FF2B5EF4-FFF2-40B4-BE49-F238E27FC236}">
                <a16:creationId xmlns:a16="http://schemas.microsoft.com/office/drawing/2014/main" id="{155BCB0B-EC4F-1884-4376-04B432641400}"/>
              </a:ext>
            </a:extLst>
          </p:cNvPr>
          <p:cNvSpPr txBox="1">
            <a:spLocks/>
          </p:cNvSpPr>
          <p:nvPr/>
        </p:nvSpPr>
        <p:spPr>
          <a:xfrm>
            <a:off x="648403" y="2025971"/>
            <a:ext cx="7733598" cy="3450613"/>
          </a:xfrm>
          <a:prstGeom prst="rect">
            <a:avLst/>
          </a:prstGeom>
        </p:spPr>
        <p:txBody>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lgn="just">
              <a:lnSpc>
                <a:spcPct val="107000"/>
              </a:lnSpc>
              <a:spcAft>
                <a:spcPts val="800"/>
              </a:spcAft>
            </a:pPr>
            <a:r>
              <a:rPr lang="es-PA" sz="2000" kern="100" dirty="0">
                <a:latin typeface="Arial" panose="020B0604020202020204" pitchFamily="34" charset="0"/>
                <a:ea typeface="Calibri" panose="020F0502020204030204" pitchFamily="34" charset="0"/>
                <a:cs typeface="Arial" panose="020B0604020202020204" pitchFamily="34" charset="0"/>
              </a:rPr>
              <a:t>La desigualdad representa la mayor causa de pobreza en Panamá tanto es así que mas del 20.2 % de la población es pobre y los pensionados de la Caja de Seguro Social no escapan a esta realidad.</a:t>
            </a:r>
          </a:p>
          <a:p>
            <a:pPr algn="just">
              <a:lnSpc>
                <a:spcPct val="107000"/>
              </a:lnSpc>
              <a:spcAft>
                <a:spcPts val="800"/>
              </a:spcAft>
            </a:pPr>
            <a:endParaRPr lang="es-PA" sz="2000" kern="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PA" sz="2000" kern="100" dirty="0">
                <a:latin typeface="Arial" panose="020B0604020202020204" pitchFamily="34" charset="0"/>
                <a:ea typeface="Calibri" panose="020F0502020204030204" pitchFamily="34" charset="0"/>
                <a:cs typeface="Arial" panose="020B0604020202020204" pitchFamily="34" charset="0"/>
              </a:rPr>
              <a:t>Si el promedio del salario del trabajador panameño es de B/. 750.00 con el subsistema de Beneficio Definido (60%) recibe B/. 450.00, con el subsistema MIXTO recibirán  B/. 300.00 + LO QUE LOGRE AHORRAR.</a:t>
            </a:r>
          </a:p>
          <a:p>
            <a:pPr marL="0" indent="0">
              <a:buFont typeface="Arial" pitchFamily="34" charset="0"/>
              <a:buNone/>
            </a:pPr>
            <a:endParaRPr lang="es-PA" dirty="0"/>
          </a:p>
        </p:txBody>
      </p:sp>
      <p:sp>
        <p:nvSpPr>
          <p:cNvPr id="10" name="Título 1">
            <a:extLst>
              <a:ext uri="{FF2B5EF4-FFF2-40B4-BE49-F238E27FC236}">
                <a16:creationId xmlns:a16="http://schemas.microsoft.com/office/drawing/2014/main" id="{0F82E35A-0CF6-76A3-5114-7198E315C840}"/>
              </a:ext>
            </a:extLst>
          </p:cNvPr>
          <p:cNvSpPr txBox="1">
            <a:spLocks/>
          </p:cNvSpPr>
          <p:nvPr/>
        </p:nvSpPr>
        <p:spPr>
          <a:xfrm>
            <a:off x="-165167" y="289131"/>
            <a:ext cx="3233492" cy="641798"/>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br>
              <a:rPr lang="es-MX" dirty="0"/>
            </a:br>
            <a:r>
              <a:rPr lang="es-MX" dirty="0">
                <a:latin typeface="ADLaM Display" panose="02010000000000000000" pitchFamily="2" charset="0"/>
                <a:ea typeface="ADLaM Display" panose="02010000000000000000" pitchFamily="2" charset="0"/>
                <a:cs typeface="ADLaM Display" panose="02010000000000000000" pitchFamily="2" charset="0"/>
              </a:rPr>
              <a:t> </a:t>
            </a:r>
            <a:r>
              <a:rPr lang="es-PA" dirty="0">
                <a:latin typeface="ADLaM Display" panose="02010000000000000000" pitchFamily="2" charset="0"/>
                <a:ea typeface="ADLaM Display" panose="02010000000000000000" pitchFamily="2" charset="0"/>
                <a:cs typeface="ADLaM Display" panose="02010000000000000000" pitchFamily="2" charset="0"/>
              </a:rPr>
              <a:t>LA DESIGUALDAD</a:t>
            </a:r>
          </a:p>
        </p:txBody>
      </p:sp>
    </p:spTree>
    <p:extLst>
      <p:ext uri="{BB962C8B-B14F-4D97-AF65-F5344CB8AC3E}">
        <p14:creationId xmlns:p14="http://schemas.microsoft.com/office/powerpoint/2010/main" val="32644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BB00-339E-2F9F-B194-2223E53036A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DED47B0-D211-3000-0C61-DFDEE4B8D791}"/>
              </a:ext>
            </a:extLst>
          </p:cNvPr>
          <p:cNvSpPr/>
          <p:nvPr/>
        </p:nvSpPr>
        <p:spPr>
          <a:xfrm>
            <a:off x="6553200" y="5867400"/>
            <a:ext cx="2590800" cy="1000431"/>
          </a:xfrm>
          <a:custGeom>
            <a:avLst/>
            <a:gdLst/>
            <a:ahLst/>
            <a:cxnLst/>
            <a:rect l="l" t="t" r="r" b="b"/>
            <a:pathLst>
              <a:path w="10471590" h="5235795">
                <a:moveTo>
                  <a:pt x="0" y="0"/>
                </a:moveTo>
                <a:lnTo>
                  <a:pt x="10471590" y="0"/>
                </a:lnTo>
                <a:lnTo>
                  <a:pt x="10471590" y="5235795"/>
                </a:lnTo>
                <a:lnTo>
                  <a:pt x="0" y="523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PA" dirty="0"/>
          </a:p>
        </p:txBody>
      </p:sp>
      <p:sp>
        <p:nvSpPr>
          <p:cNvPr id="5" name="AutoShape 5">
            <a:extLst>
              <a:ext uri="{FF2B5EF4-FFF2-40B4-BE49-F238E27FC236}">
                <a16:creationId xmlns:a16="http://schemas.microsoft.com/office/drawing/2014/main" id="{E655CF27-40C0-7C07-2A15-85381E6DCF5B}"/>
              </a:ext>
            </a:extLst>
          </p:cNvPr>
          <p:cNvSpPr/>
          <p:nvPr/>
        </p:nvSpPr>
        <p:spPr>
          <a:xfrm>
            <a:off x="664538" y="789943"/>
            <a:ext cx="1717117" cy="0"/>
          </a:xfrm>
          <a:prstGeom prst="line">
            <a:avLst/>
          </a:prstGeom>
          <a:ln w="1003300" cap="rnd">
            <a:solidFill>
              <a:srgbClr val="68D6A3"/>
            </a:solidFill>
            <a:prstDash val="solid"/>
            <a:headEnd type="none" w="sm" len="sm"/>
            <a:tailEnd type="none" w="sm" len="sm"/>
          </a:ln>
        </p:spPr>
      </p:sp>
      <p:sp>
        <p:nvSpPr>
          <p:cNvPr id="8" name="Freeform 8">
            <a:extLst>
              <a:ext uri="{FF2B5EF4-FFF2-40B4-BE49-F238E27FC236}">
                <a16:creationId xmlns:a16="http://schemas.microsoft.com/office/drawing/2014/main" id="{B0AA6649-5996-2D8E-1822-2ACECF964F09}"/>
              </a:ext>
            </a:extLst>
          </p:cNvPr>
          <p:cNvSpPr/>
          <p:nvPr/>
        </p:nvSpPr>
        <p:spPr>
          <a:xfrm>
            <a:off x="340862" y="1846625"/>
            <a:ext cx="341953" cy="358692"/>
          </a:xfrm>
          <a:custGeom>
            <a:avLst/>
            <a:gdLst/>
            <a:ahLst/>
            <a:cxnLst/>
            <a:rect l="l" t="t" r="r" b="b"/>
            <a:pathLst>
              <a:path w="696514" h="717383">
                <a:moveTo>
                  <a:pt x="0" y="0"/>
                </a:moveTo>
                <a:lnTo>
                  <a:pt x="696513" y="0"/>
                </a:lnTo>
                <a:lnTo>
                  <a:pt x="696513" y="717383"/>
                </a:lnTo>
                <a:lnTo>
                  <a:pt x="0" y="7173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Imagen 11">
            <a:extLst>
              <a:ext uri="{FF2B5EF4-FFF2-40B4-BE49-F238E27FC236}">
                <a16:creationId xmlns:a16="http://schemas.microsoft.com/office/drawing/2014/main" id="{DB51A837-F4A8-DD9E-E645-F41452DC09F2}"/>
              </a:ext>
            </a:extLst>
          </p:cNvPr>
          <p:cNvPicPr>
            <a:picLocks noChangeAspect="1"/>
          </p:cNvPicPr>
          <p:nvPr/>
        </p:nvPicPr>
        <p:blipFill>
          <a:blip r:embed="rId6" cstate="print">
            <a:extLst>
              <a:ext uri="{28A0092B-C50C-407E-A947-70E740481C1C}">
                <a14:useLocalDpi xmlns:a14="http://schemas.microsoft.com/office/drawing/2010/main" val="0"/>
              </a:ext>
            </a:extLst>
          </a:blip>
          <a:srcRect b="2034"/>
          <a:stretch/>
        </p:blipFill>
        <p:spPr>
          <a:xfrm>
            <a:off x="8237964" y="125430"/>
            <a:ext cx="751948" cy="736650"/>
          </a:xfrm>
          <a:prstGeom prst="rect">
            <a:avLst/>
          </a:prstGeom>
        </p:spPr>
      </p:pic>
      <p:sp>
        <p:nvSpPr>
          <p:cNvPr id="6" name="Marcador de contenido 2">
            <a:extLst>
              <a:ext uri="{FF2B5EF4-FFF2-40B4-BE49-F238E27FC236}">
                <a16:creationId xmlns:a16="http://schemas.microsoft.com/office/drawing/2014/main" id="{77B02E0A-3189-A74D-6974-C93D0F6E09B5}"/>
              </a:ext>
            </a:extLst>
          </p:cNvPr>
          <p:cNvSpPr txBox="1">
            <a:spLocks/>
          </p:cNvSpPr>
          <p:nvPr/>
        </p:nvSpPr>
        <p:spPr>
          <a:xfrm>
            <a:off x="626346" y="1846625"/>
            <a:ext cx="7831854" cy="3855366"/>
          </a:xfrm>
          <a:prstGeom prst="rect">
            <a:avLst/>
          </a:prstGeom>
        </p:spPr>
        <p:txBody>
          <a:bodyPr>
            <a:normAutofit fontScale="25000" lnSpcReduction="20000"/>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lgn="just"/>
            <a:r>
              <a:rPr lang="es-PA" sz="8000" dirty="0">
                <a:latin typeface="Arial" panose="020B0604020202020204" pitchFamily="34" charset="0"/>
                <a:cs typeface="Arial" panose="020B0604020202020204" pitchFamily="34" charset="0"/>
              </a:rPr>
              <a:t>La orientación de los sistemas que den las garantías para fomentar el trabajo decente  y la reducción de la pobreza.</a:t>
            </a:r>
          </a:p>
          <a:p>
            <a:pPr lvl="1" algn="just"/>
            <a:r>
              <a:rPr lang="es-PA" sz="8000" dirty="0">
                <a:latin typeface="Arial" panose="020B0604020202020204" pitchFamily="34" charset="0"/>
                <a:cs typeface="Arial" panose="020B0604020202020204" pitchFamily="34" charset="0"/>
              </a:rPr>
              <a:t>Niveles de pobreza en Panamá</a:t>
            </a:r>
          </a:p>
          <a:p>
            <a:pPr lvl="1" algn="just"/>
            <a:r>
              <a:rPr lang="es-PA" sz="8000" dirty="0">
                <a:latin typeface="Arial" panose="020B0604020202020204" pitchFamily="34" charset="0"/>
                <a:cs typeface="Arial" panose="020B0604020202020204" pitchFamily="34" charset="0"/>
              </a:rPr>
              <a:t>Pobreza general       20.2%</a:t>
            </a:r>
          </a:p>
          <a:p>
            <a:pPr lvl="1" algn="just"/>
            <a:r>
              <a:rPr lang="es-PA" sz="8000" dirty="0">
                <a:latin typeface="Arial" panose="020B0604020202020204" pitchFamily="34" charset="0"/>
                <a:cs typeface="Arial" panose="020B0604020202020204" pitchFamily="34" charset="0"/>
              </a:rPr>
              <a:t>Pobreza extrema       42.2%</a:t>
            </a:r>
          </a:p>
          <a:p>
            <a:endParaRPr lang="es-PA" sz="8000" dirty="0">
              <a:latin typeface="Arial" panose="020B0604020202020204" pitchFamily="34" charset="0"/>
              <a:cs typeface="Arial" panose="020B0604020202020204" pitchFamily="34" charset="0"/>
            </a:endParaRPr>
          </a:p>
          <a:p>
            <a:pPr>
              <a:lnSpc>
                <a:spcPct val="120000"/>
              </a:lnSpc>
            </a:pPr>
            <a:r>
              <a:rPr lang="es-PA" sz="8000" dirty="0">
                <a:latin typeface="Arial" panose="020B0604020202020204" pitchFamily="34" charset="0"/>
                <a:cs typeface="Arial" panose="020B0604020202020204" pitchFamily="34" charset="0"/>
              </a:rPr>
              <a:t>La línea de pobreza general.</a:t>
            </a:r>
          </a:p>
          <a:p>
            <a:pPr marL="0" indent="0" algn="just">
              <a:lnSpc>
                <a:spcPct val="120000"/>
              </a:lnSpc>
              <a:buNone/>
            </a:pPr>
            <a:r>
              <a:rPr lang="es-PA" sz="8000" dirty="0">
                <a:latin typeface="Arial" panose="020B0604020202020204" pitchFamily="34" charset="0"/>
                <a:cs typeface="Arial" panose="020B0604020202020204" pitchFamily="34" charset="0"/>
              </a:rPr>
              <a:t>es cuando una persona vive con ingresos menores al mínimo requeridos para adquirir una canasta de alimentos, bienes y servicios básicos.</a:t>
            </a:r>
          </a:p>
          <a:p>
            <a:pPr marL="0" indent="0" algn="just">
              <a:lnSpc>
                <a:spcPct val="170000"/>
              </a:lnSpc>
              <a:buNone/>
            </a:pPr>
            <a:endParaRPr lang="es-PA" sz="8000" dirty="0">
              <a:latin typeface="Arial" panose="020B0604020202020204" pitchFamily="34" charset="0"/>
              <a:cs typeface="Arial" panose="020B0604020202020204" pitchFamily="34" charset="0"/>
            </a:endParaRPr>
          </a:p>
          <a:p>
            <a:pPr algn="just">
              <a:lnSpc>
                <a:spcPct val="170000"/>
              </a:lnSpc>
            </a:pPr>
            <a:r>
              <a:rPr lang="es-PA" sz="8000" dirty="0">
                <a:latin typeface="Arial" panose="020B0604020202020204" pitchFamily="34" charset="0"/>
                <a:cs typeface="Arial" panose="020B0604020202020204" pitchFamily="34" charset="0"/>
              </a:rPr>
              <a:t>En Panamá el promedio es de B/. 3.65 al día y B/. 126.08 al mes.</a:t>
            </a:r>
            <a:endParaRPr lang="es-MX" sz="8000" dirty="0">
              <a:latin typeface="Arial" panose="020B0604020202020204" pitchFamily="34" charset="0"/>
              <a:cs typeface="Arial" panose="020B0604020202020204" pitchFamily="34" charset="0"/>
            </a:endParaRPr>
          </a:p>
          <a:p>
            <a:pPr marL="0" indent="0">
              <a:lnSpc>
                <a:spcPct val="170000"/>
              </a:lnSpc>
              <a:buFont typeface="Arial" pitchFamily="34" charset="0"/>
              <a:buNone/>
            </a:pPr>
            <a:r>
              <a:rPr lang="es-PA" sz="6400" dirty="0"/>
              <a:t> </a:t>
            </a:r>
          </a:p>
          <a:p>
            <a:endParaRPr lang="es-PA" dirty="0"/>
          </a:p>
        </p:txBody>
      </p:sp>
      <p:sp>
        <p:nvSpPr>
          <p:cNvPr id="7" name="Título 1">
            <a:extLst>
              <a:ext uri="{FF2B5EF4-FFF2-40B4-BE49-F238E27FC236}">
                <a16:creationId xmlns:a16="http://schemas.microsoft.com/office/drawing/2014/main" id="{6DD7AE37-157B-7572-C43C-08F0D69E8DA2}"/>
              </a:ext>
            </a:extLst>
          </p:cNvPr>
          <p:cNvSpPr txBox="1">
            <a:spLocks/>
          </p:cNvSpPr>
          <p:nvPr/>
        </p:nvSpPr>
        <p:spPr>
          <a:xfrm>
            <a:off x="-76200" y="226956"/>
            <a:ext cx="3233492" cy="641798"/>
          </a:xfrm>
          <a:prstGeom prst="rect">
            <a:avLst/>
          </a:prstGeom>
        </p:spPr>
        <p:txBody>
          <a:bodyPr/>
          <a:lstStyle>
            <a:lvl1pPr algn="ctr" defTabSz="457200" rtl="0" eaLnBrk="1" latinLnBrk="0" hangingPunct="1">
              <a:spcBef>
                <a:spcPct val="0"/>
              </a:spcBef>
              <a:buNone/>
              <a:defRPr sz="2200" kern="1200">
                <a:solidFill>
                  <a:schemeClr val="tx1"/>
                </a:solidFill>
                <a:latin typeface="+mj-lt"/>
                <a:ea typeface="+mj-ea"/>
                <a:cs typeface="+mj-cs"/>
              </a:defRPr>
            </a:lvl1pPr>
          </a:lstStyle>
          <a:p>
            <a:r>
              <a:rPr lang="es-MX" dirty="0"/>
              <a:t>                         </a:t>
            </a:r>
            <a:br>
              <a:rPr lang="es-MX" dirty="0"/>
            </a:br>
            <a:r>
              <a:rPr lang="es-MX" dirty="0">
                <a:latin typeface="ADLaM Display" panose="02010000000000000000" pitchFamily="2" charset="0"/>
                <a:ea typeface="ADLaM Display" panose="02010000000000000000" pitchFamily="2" charset="0"/>
                <a:cs typeface="ADLaM Display" panose="02010000000000000000" pitchFamily="2" charset="0"/>
              </a:rPr>
              <a:t> </a:t>
            </a:r>
            <a:r>
              <a:rPr lang="es-PA" dirty="0">
                <a:latin typeface="ADLaM Display" panose="02010000000000000000" pitchFamily="2" charset="0"/>
                <a:ea typeface="ADLaM Display" panose="02010000000000000000" pitchFamily="2" charset="0"/>
                <a:cs typeface="ADLaM Display" panose="02010000000000000000" pitchFamily="2" charset="0"/>
              </a:rPr>
              <a:t>LA DESIGUALDAD</a:t>
            </a:r>
          </a:p>
        </p:txBody>
      </p:sp>
    </p:spTree>
    <p:extLst>
      <p:ext uri="{BB962C8B-B14F-4D97-AF65-F5344CB8AC3E}">
        <p14:creationId xmlns:p14="http://schemas.microsoft.com/office/powerpoint/2010/main" val="2238466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1217</Words>
  <Application>Microsoft Office PowerPoint</Application>
  <PresentationFormat>Carta (216 x 279 mm)</PresentationFormat>
  <Paragraphs>92</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ADLaM Display</vt:lpstr>
      <vt:lpstr>Calibri</vt:lpstr>
      <vt:lpstr>Antonio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Verde Blanco Y Negro Formas Geométricas Corporativa Plan de Negocio Presentación Empresarial</dc:title>
  <dc:creator>Administración</dc:creator>
  <cp:lastModifiedBy>Anep Panama</cp:lastModifiedBy>
  <cp:revision>7</cp:revision>
  <dcterms:created xsi:type="dcterms:W3CDTF">2006-08-16T00:00:00Z</dcterms:created>
  <dcterms:modified xsi:type="dcterms:W3CDTF">2024-10-07T13:31:37Z</dcterms:modified>
  <dc:identifier>DAGSpYCAw90</dc:identifier>
</cp:coreProperties>
</file>