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1" r:id="rId5"/>
    <p:sldId id="262" r:id="rId6"/>
    <p:sldId id="265" r:id="rId7"/>
    <p:sldId id="264" r:id="rId8"/>
    <p:sldId id="266" r:id="rId9"/>
    <p:sldId id="267" r:id="rId10"/>
    <p:sldId id="268" r:id="rId11"/>
    <p:sldId id="269" r:id="rId12"/>
    <p:sldId id="286" r:id="rId13"/>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74AFB0-8B19-4E84-B3BC-E87E4F15DA4B}" v="1" dt="2024-10-01T16:35:03.35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94"/>
  </p:normalViewPr>
  <p:slideViewPr>
    <p:cSldViewPr snapToGrid="0">
      <p:cViewPr varScale="1">
        <p:scale>
          <a:sx n="121" d="100"/>
          <a:sy n="121"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A"/>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665912-C383-4679-9B00-B26263427F78}" type="datetimeFigureOut">
              <a:rPr lang="es-PA" smtClean="0"/>
              <a:t>10/02/24</a:t>
            </a:fld>
            <a:endParaRPr lang="es-PA"/>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A"/>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A"/>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F945D-C7F8-45D6-BC43-ACD36D8F0E9C}" type="slidenum">
              <a:rPr lang="es-PA" smtClean="0"/>
              <a:t>‹#›</a:t>
            </a:fld>
            <a:endParaRPr lang="es-PA"/>
          </a:p>
        </p:txBody>
      </p:sp>
    </p:spTree>
    <p:extLst>
      <p:ext uri="{BB962C8B-B14F-4D97-AF65-F5344CB8AC3E}">
        <p14:creationId xmlns:p14="http://schemas.microsoft.com/office/powerpoint/2010/main" val="94298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A" dirty="0"/>
          </a:p>
        </p:txBody>
      </p:sp>
      <p:sp>
        <p:nvSpPr>
          <p:cNvPr id="4" name="Marcador de número de diapositiva 3"/>
          <p:cNvSpPr>
            <a:spLocks noGrp="1"/>
          </p:cNvSpPr>
          <p:nvPr>
            <p:ph type="sldNum" sz="quarter" idx="5"/>
          </p:nvPr>
        </p:nvSpPr>
        <p:spPr/>
        <p:txBody>
          <a:bodyPr/>
          <a:lstStyle/>
          <a:p>
            <a:fld id="{661F945D-C7F8-45D6-BC43-ACD36D8F0E9C}" type="slidenum">
              <a:rPr lang="es-PA" smtClean="0"/>
              <a:t>12</a:t>
            </a:fld>
            <a:endParaRPr lang="es-PA"/>
          </a:p>
        </p:txBody>
      </p:sp>
    </p:spTree>
    <p:extLst>
      <p:ext uri="{BB962C8B-B14F-4D97-AF65-F5344CB8AC3E}">
        <p14:creationId xmlns:p14="http://schemas.microsoft.com/office/powerpoint/2010/main" val="3374541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9BA9D4-795E-C0BF-CAA3-9E5864963FAE}"/>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PA"/>
          </a:p>
        </p:txBody>
      </p:sp>
      <p:sp>
        <p:nvSpPr>
          <p:cNvPr id="3" name="Subtítulo 2">
            <a:extLst>
              <a:ext uri="{FF2B5EF4-FFF2-40B4-BE49-F238E27FC236}">
                <a16:creationId xmlns:a16="http://schemas.microsoft.com/office/drawing/2014/main" id="{89607850-0558-BEE1-8AEF-31D60E129C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PA"/>
          </a:p>
        </p:txBody>
      </p:sp>
      <p:sp>
        <p:nvSpPr>
          <p:cNvPr id="4" name="Marcador de fecha 3">
            <a:extLst>
              <a:ext uri="{FF2B5EF4-FFF2-40B4-BE49-F238E27FC236}">
                <a16:creationId xmlns:a16="http://schemas.microsoft.com/office/drawing/2014/main" id="{290A4246-AABC-BEDF-D5AF-CE11BA48E9AB}"/>
              </a:ext>
            </a:extLst>
          </p:cNvPr>
          <p:cNvSpPr>
            <a:spLocks noGrp="1"/>
          </p:cNvSpPr>
          <p:nvPr>
            <p:ph type="dt" sz="half" idx="10"/>
          </p:nvPr>
        </p:nvSpPr>
        <p:spPr/>
        <p:txBody>
          <a:bodyPr/>
          <a:lstStyle/>
          <a:p>
            <a:fld id="{D275C97D-0A0B-43C7-9D19-8A55217170CE}" type="datetime1">
              <a:rPr lang="es-PA" smtClean="0"/>
              <a:t>10/02/24</a:t>
            </a:fld>
            <a:endParaRPr lang="es-PA"/>
          </a:p>
        </p:txBody>
      </p:sp>
      <p:sp>
        <p:nvSpPr>
          <p:cNvPr id="5" name="Marcador de pie de página 4">
            <a:extLst>
              <a:ext uri="{FF2B5EF4-FFF2-40B4-BE49-F238E27FC236}">
                <a16:creationId xmlns:a16="http://schemas.microsoft.com/office/drawing/2014/main" id="{75592B05-6699-80F8-96B2-4E2B6587E1D6}"/>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ADE809DB-5C22-9EE8-56DD-A618BE42E8BA}"/>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2790993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48DA16-E5F2-1C4A-10D7-1D1D1673724B}"/>
              </a:ext>
            </a:extLst>
          </p:cNvPr>
          <p:cNvSpPr>
            <a:spLocks noGrp="1"/>
          </p:cNvSpPr>
          <p:nvPr>
            <p:ph type="title"/>
          </p:nvPr>
        </p:nvSpPr>
        <p:spPr/>
        <p:txBody>
          <a:bodyPr/>
          <a:lstStyle/>
          <a:p>
            <a:r>
              <a:rPr lang="es-MX"/>
              <a:t>Haz clic para modificar el estilo de título del patrón</a:t>
            </a:r>
            <a:endParaRPr lang="es-PA"/>
          </a:p>
        </p:txBody>
      </p:sp>
      <p:sp>
        <p:nvSpPr>
          <p:cNvPr id="3" name="Marcador de texto vertical 2">
            <a:extLst>
              <a:ext uri="{FF2B5EF4-FFF2-40B4-BE49-F238E27FC236}">
                <a16:creationId xmlns:a16="http://schemas.microsoft.com/office/drawing/2014/main" id="{8291F211-51EE-289E-61C7-5AA0C50CF845}"/>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fecha 3">
            <a:extLst>
              <a:ext uri="{FF2B5EF4-FFF2-40B4-BE49-F238E27FC236}">
                <a16:creationId xmlns:a16="http://schemas.microsoft.com/office/drawing/2014/main" id="{83546F69-3B66-1D46-F7A1-00F7404B4592}"/>
              </a:ext>
            </a:extLst>
          </p:cNvPr>
          <p:cNvSpPr>
            <a:spLocks noGrp="1"/>
          </p:cNvSpPr>
          <p:nvPr>
            <p:ph type="dt" sz="half" idx="10"/>
          </p:nvPr>
        </p:nvSpPr>
        <p:spPr/>
        <p:txBody>
          <a:bodyPr/>
          <a:lstStyle/>
          <a:p>
            <a:fld id="{5F70CCC8-D772-46D6-A9DB-F5AD8F7EC456}" type="datetime1">
              <a:rPr lang="es-PA" smtClean="0"/>
              <a:t>10/02/24</a:t>
            </a:fld>
            <a:endParaRPr lang="es-PA"/>
          </a:p>
        </p:txBody>
      </p:sp>
      <p:sp>
        <p:nvSpPr>
          <p:cNvPr id="5" name="Marcador de pie de página 4">
            <a:extLst>
              <a:ext uri="{FF2B5EF4-FFF2-40B4-BE49-F238E27FC236}">
                <a16:creationId xmlns:a16="http://schemas.microsoft.com/office/drawing/2014/main" id="{452E028E-A249-0483-0A49-B19304376C91}"/>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E58E86C4-2DE2-523E-8713-30499D9EB98E}"/>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44850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EE04C43-70CE-609A-B823-371A604E4283}"/>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PA"/>
          </a:p>
        </p:txBody>
      </p:sp>
      <p:sp>
        <p:nvSpPr>
          <p:cNvPr id="3" name="Marcador de texto vertical 2">
            <a:extLst>
              <a:ext uri="{FF2B5EF4-FFF2-40B4-BE49-F238E27FC236}">
                <a16:creationId xmlns:a16="http://schemas.microsoft.com/office/drawing/2014/main" id="{5048A95D-D740-884A-D5E2-CC708A1E0DBA}"/>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fecha 3">
            <a:extLst>
              <a:ext uri="{FF2B5EF4-FFF2-40B4-BE49-F238E27FC236}">
                <a16:creationId xmlns:a16="http://schemas.microsoft.com/office/drawing/2014/main" id="{1EC5B523-5175-E173-E011-C6430F0B1AA2}"/>
              </a:ext>
            </a:extLst>
          </p:cNvPr>
          <p:cNvSpPr>
            <a:spLocks noGrp="1"/>
          </p:cNvSpPr>
          <p:nvPr>
            <p:ph type="dt" sz="half" idx="10"/>
          </p:nvPr>
        </p:nvSpPr>
        <p:spPr/>
        <p:txBody>
          <a:bodyPr/>
          <a:lstStyle/>
          <a:p>
            <a:fld id="{9B4DCC3D-82CA-42F6-AF0D-7E11D00C794B}" type="datetime1">
              <a:rPr lang="es-PA" smtClean="0"/>
              <a:t>10/02/24</a:t>
            </a:fld>
            <a:endParaRPr lang="es-PA"/>
          </a:p>
        </p:txBody>
      </p:sp>
      <p:sp>
        <p:nvSpPr>
          <p:cNvPr id="5" name="Marcador de pie de página 4">
            <a:extLst>
              <a:ext uri="{FF2B5EF4-FFF2-40B4-BE49-F238E27FC236}">
                <a16:creationId xmlns:a16="http://schemas.microsoft.com/office/drawing/2014/main" id="{D1EBFF7A-6D1D-0A31-B424-53E2C75769E7}"/>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C60A9EE4-10DE-460B-B4E1-9D19C772B4DC}"/>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275893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8A4B13-E3EA-A845-2AD5-227F8EEB895E}"/>
              </a:ext>
            </a:extLst>
          </p:cNvPr>
          <p:cNvSpPr>
            <a:spLocks noGrp="1"/>
          </p:cNvSpPr>
          <p:nvPr>
            <p:ph type="title"/>
          </p:nvPr>
        </p:nvSpPr>
        <p:spPr/>
        <p:txBody>
          <a:bodyPr/>
          <a:lstStyle/>
          <a:p>
            <a:r>
              <a:rPr lang="es-MX"/>
              <a:t>Haz clic para modificar el estilo de título del patrón</a:t>
            </a:r>
            <a:endParaRPr lang="es-PA"/>
          </a:p>
        </p:txBody>
      </p:sp>
      <p:sp>
        <p:nvSpPr>
          <p:cNvPr id="3" name="Marcador de contenido 2">
            <a:extLst>
              <a:ext uri="{FF2B5EF4-FFF2-40B4-BE49-F238E27FC236}">
                <a16:creationId xmlns:a16="http://schemas.microsoft.com/office/drawing/2014/main" id="{EA3FC485-0353-A534-0701-C140F92B56C2}"/>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fecha 3">
            <a:extLst>
              <a:ext uri="{FF2B5EF4-FFF2-40B4-BE49-F238E27FC236}">
                <a16:creationId xmlns:a16="http://schemas.microsoft.com/office/drawing/2014/main" id="{9CA219BA-2E88-9A7E-48CC-9B71EC6ED3D1}"/>
              </a:ext>
            </a:extLst>
          </p:cNvPr>
          <p:cNvSpPr>
            <a:spLocks noGrp="1"/>
          </p:cNvSpPr>
          <p:nvPr>
            <p:ph type="dt" sz="half" idx="10"/>
          </p:nvPr>
        </p:nvSpPr>
        <p:spPr/>
        <p:txBody>
          <a:bodyPr/>
          <a:lstStyle/>
          <a:p>
            <a:fld id="{5E5ED05E-D065-4CD1-8044-928428E4A0E0}" type="datetime1">
              <a:rPr lang="es-PA" smtClean="0"/>
              <a:t>10/02/24</a:t>
            </a:fld>
            <a:endParaRPr lang="es-PA"/>
          </a:p>
        </p:txBody>
      </p:sp>
      <p:sp>
        <p:nvSpPr>
          <p:cNvPr id="5" name="Marcador de pie de página 4">
            <a:extLst>
              <a:ext uri="{FF2B5EF4-FFF2-40B4-BE49-F238E27FC236}">
                <a16:creationId xmlns:a16="http://schemas.microsoft.com/office/drawing/2014/main" id="{F1A4D6C2-EF68-B135-41E0-75ABFEC0E0CD}"/>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B8D18601-3BC7-8ECD-E77D-F749AD260FDF}"/>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333897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D3AA7-D4DC-8BB0-F1BD-FA546C3E5700}"/>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PA"/>
          </a:p>
        </p:txBody>
      </p:sp>
      <p:sp>
        <p:nvSpPr>
          <p:cNvPr id="3" name="Marcador de texto 2">
            <a:extLst>
              <a:ext uri="{FF2B5EF4-FFF2-40B4-BE49-F238E27FC236}">
                <a16:creationId xmlns:a16="http://schemas.microsoft.com/office/drawing/2014/main" id="{DC845332-CC2B-D529-6A45-691023F8604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AA77F743-A788-26D3-8E01-E6E723B7808E}"/>
              </a:ext>
            </a:extLst>
          </p:cNvPr>
          <p:cNvSpPr>
            <a:spLocks noGrp="1"/>
          </p:cNvSpPr>
          <p:nvPr>
            <p:ph type="dt" sz="half" idx="10"/>
          </p:nvPr>
        </p:nvSpPr>
        <p:spPr/>
        <p:txBody>
          <a:bodyPr/>
          <a:lstStyle/>
          <a:p>
            <a:fld id="{2735A007-6169-4E43-9658-F8D125A87B00}" type="datetime1">
              <a:rPr lang="es-PA" smtClean="0"/>
              <a:t>10/02/24</a:t>
            </a:fld>
            <a:endParaRPr lang="es-PA"/>
          </a:p>
        </p:txBody>
      </p:sp>
      <p:sp>
        <p:nvSpPr>
          <p:cNvPr id="5" name="Marcador de pie de página 4">
            <a:extLst>
              <a:ext uri="{FF2B5EF4-FFF2-40B4-BE49-F238E27FC236}">
                <a16:creationId xmlns:a16="http://schemas.microsoft.com/office/drawing/2014/main" id="{5FDFAC22-ED82-520B-AC67-12FB219FB7AF}"/>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29107150-5ED3-FB7F-332A-230D33FD8D1E}"/>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4076165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8F2985-7FE5-90D8-F9FA-E023ECA0B343}"/>
              </a:ext>
            </a:extLst>
          </p:cNvPr>
          <p:cNvSpPr>
            <a:spLocks noGrp="1"/>
          </p:cNvSpPr>
          <p:nvPr>
            <p:ph type="title"/>
          </p:nvPr>
        </p:nvSpPr>
        <p:spPr/>
        <p:txBody>
          <a:bodyPr/>
          <a:lstStyle/>
          <a:p>
            <a:r>
              <a:rPr lang="es-MX"/>
              <a:t>Haz clic para modificar el estilo de título del patrón</a:t>
            </a:r>
            <a:endParaRPr lang="es-PA"/>
          </a:p>
        </p:txBody>
      </p:sp>
      <p:sp>
        <p:nvSpPr>
          <p:cNvPr id="3" name="Marcador de contenido 2">
            <a:extLst>
              <a:ext uri="{FF2B5EF4-FFF2-40B4-BE49-F238E27FC236}">
                <a16:creationId xmlns:a16="http://schemas.microsoft.com/office/drawing/2014/main" id="{28E3542F-4937-7C6A-F0D6-9DD97B35D8FE}"/>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contenido 3">
            <a:extLst>
              <a:ext uri="{FF2B5EF4-FFF2-40B4-BE49-F238E27FC236}">
                <a16:creationId xmlns:a16="http://schemas.microsoft.com/office/drawing/2014/main" id="{BA11EA7B-F71C-17E2-C625-1BFF77C1E733}"/>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5" name="Marcador de fecha 4">
            <a:extLst>
              <a:ext uri="{FF2B5EF4-FFF2-40B4-BE49-F238E27FC236}">
                <a16:creationId xmlns:a16="http://schemas.microsoft.com/office/drawing/2014/main" id="{9676AC07-A732-0ED4-2E33-023ECE1AEEB1}"/>
              </a:ext>
            </a:extLst>
          </p:cNvPr>
          <p:cNvSpPr>
            <a:spLocks noGrp="1"/>
          </p:cNvSpPr>
          <p:nvPr>
            <p:ph type="dt" sz="half" idx="10"/>
          </p:nvPr>
        </p:nvSpPr>
        <p:spPr/>
        <p:txBody>
          <a:bodyPr/>
          <a:lstStyle/>
          <a:p>
            <a:fld id="{64343C4D-7840-4653-82A2-5BF535F532E4}" type="datetime1">
              <a:rPr lang="es-PA" smtClean="0"/>
              <a:t>10/02/24</a:t>
            </a:fld>
            <a:endParaRPr lang="es-PA"/>
          </a:p>
        </p:txBody>
      </p:sp>
      <p:sp>
        <p:nvSpPr>
          <p:cNvPr id="6" name="Marcador de pie de página 5">
            <a:extLst>
              <a:ext uri="{FF2B5EF4-FFF2-40B4-BE49-F238E27FC236}">
                <a16:creationId xmlns:a16="http://schemas.microsoft.com/office/drawing/2014/main" id="{3577271E-6BFD-2D8F-A734-CCC79E780293}"/>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FCBB9105-32AF-64AC-58B8-214BD2E9B2C2}"/>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409783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18F88F-7508-CF26-7286-802B72CE38ED}"/>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PA"/>
          </a:p>
        </p:txBody>
      </p:sp>
      <p:sp>
        <p:nvSpPr>
          <p:cNvPr id="3" name="Marcador de texto 2">
            <a:extLst>
              <a:ext uri="{FF2B5EF4-FFF2-40B4-BE49-F238E27FC236}">
                <a16:creationId xmlns:a16="http://schemas.microsoft.com/office/drawing/2014/main" id="{08497AAC-A3D4-1235-C202-85B0DC6BDB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E4754F8F-F796-897E-FD60-3558FB9BB6E6}"/>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5" name="Marcador de texto 4">
            <a:extLst>
              <a:ext uri="{FF2B5EF4-FFF2-40B4-BE49-F238E27FC236}">
                <a16:creationId xmlns:a16="http://schemas.microsoft.com/office/drawing/2014/main" id="{3028C78F-0711-5CBD-7423-21D006F366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83CEEF60-F158-736E-5655-548A9B1AD8E6}"/>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7" name="Marcador de fecha 6">
            <a:extLst>
              <a:ext uri="{FF2B5EF4-FFF2-40B4-BE49-F238E27FC236}">
                <a16:creationId xmlns:a16="http://schemas.microsoft.com/office/drawing/2014/main" id="{6F8A51AB-8806-2EDF-4034-A71BF6C6B9E0}"/>
              </a:ext>
            </a:extLst>
          </p:cNvPr>
          <p:cNvSpPr>
            <a:spLocks noGrp="1"/>
          </p:cNvSpPr>
          <p:nvPr>
            <p:ph type="dt" sz="half" idx="10"/>
          </p:nvPr>
        </p:nvSpPr>
        <p:spPr/>
        <p:txBody>
          <a:bodyPr/>
          <a:lstStyle/>
          <a:p>
            <a:fld id="{B4C8F104-E0CB-4F21-BD73-9E9237FAA104}" type="datetime1">
              <a:rPr lang="es-PA" smtClean="0"/>
              <a:t>10/02/24</a:t>
            </a:fld>
            <a:endParaRPr lang="es-PA"/>
          </a:p>
        </p:txBody>
      </p:sp>
      <p:sp>
        <p:nvSpPr>
          <p:cNvPr id="8" name="Marcador de pie de página 7">
            <a:extLst>
              <a:ext uri="{FF2B5EF4-FFF2-40B4-BE49-F238E27FC236}">
                <a16:creationId xmlns:a16="http://schemas.microsoft.com/office/drawing/2014/main" id="{E423DB26-0EE6-9FFA-2C0C-21A80DC47AEA}"/>
              </a:ext>
            </a:extLst>
          </p:cNvPr>
          <p:cNvSpPr>
            <a:spLocks noGrp="1"/>
          </p:cNvSpPr>
          <p:nvPr>
            <p:ph type="ftr" sz="quarter" idx="11"/>
          </p:nvPr>
        </p:nvSpPr>
        <p:spPr/>
        <p:txBody>
          <a:bodyPr/>
          <a:lstStyle/>
          <a:p>
            <a:endParaRPr lang="es-PA"/>
          </a:p>
        </p:txBody>
      </p:sp>
      <p:sp>
        <p:nvSpPr>
          <p:cNvPr id="9" name="Marcador de número de diapositiva 8">
            <a:extLst>
              <a:ext uri="{FF2B5EF4-FFF2-40B4-BE49-F238E27FC236}">
                <a16:creationId xmlns:a16="http://schemas.microsoft.com/office/drawing/2014/main" id="{A2F9C7B7-2B3E-E7E9-7B78-7E349A8A6041}"/>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32268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D2D478-B687-0E84-3756-954EE93BA1AC}"/>
              </a:ext>
            </a:extLst>
          </p:cNvPr>
          <p:cNvSpPr>
            <a:spLocks noGrp="1"/>
          </p:cNvSpPr>
          <p:nvPr>
            <p:ph type="title"/>
          </p:nvPr>
        </p:nvSpPr>
        <p:spPr/>
        <p:txBody>
          <a:bodyPr/>
          <a:lstStyle/>
          <a:p>
            <a:r>
              <a:rPr lang="es-MX"/>
              <a:t>Haz clic para modificar el estilo de título del patrón</a:t>
            </a:r>
            <a:endParaRPr lang="es-PA"/>
          </a:p>
        </p:txBody>
      </p:sp>
      <p:sp>
        <p:nvSpPr>
          <p:cNvPr id="3" name="Marcador de fecha 2">
            <a:extLst>
              <a:ext uri="{FF2B5EF4-FFF2-40B4-BE49-F238E27FC236}">
                <a16:creationId xmlns:a16="http://schemas.microsoft.com/office/drawing/2014/main" id="{22E49632-D05B-0CBF-EBC0-8115ED4FE37A}"/>
              </a:ext>
            </a:extLst>
          </p:cNvPr>
          <p:cNvSpPr>
            <a:spLocks noGrp="1"/>
          </p:cNvSpPr>
          <p:nvPr>
            <p:ph type="dt" sz="half" idx="10"/>
          </p:nvPr>
        </p:nvSpPr>
        <p:spPr/>
        <p:txBody>
          <a:bodyPr/>
          <a:lstStyle/>
          <a:p>
            <a:fld id="{D7622884-DA05-4D9E-BCF5-528D303F244A}" type="datetime1">
              <a:rPr lang="es-PA" smtClean="0"/>
              <a:t>10/02/24</a:t>
            </a:fld>
            <a:endParaRPr lang="es-PA"/>
          </a:p>
        </p:txBody>
      </p:sp>
      <p:sp>
        <p:nvSpPr>
          <p:cNvPr id="4" name="Marcador de pie de página 3">
            <a:extLst>
              <a:ext uri="{FF2B5EF4-FFF2-40B4-BE49-F238E27FC236}">
                <a16:creationId xmlns:a16="http://schemas.microsoft.com/office/drawing/2014/main" id="{F70D1809-FC06-2423-9722-990889FF0993}"/>
              </a:ext>
            </a:extLst>
          </p:cNvPr>
          <p:cNvSpPr>
            <a:spLocks noGrp="1"/>
          </p:cNvSpPr>
          <p:nvPr>
            <p:ph type="ftr" sz="quarter" idx="11"/>
          </p:nvPr>
        </p:nvSpPr>
        <p:spPr/>
        <p:txBody>
          <a:bodyPr/>
          <a:lstStyle/>
          <a:p>
            <a:endParaRPr lang="es-PA"/>
          </a:p>
        </p:txBody>
      </p:sp>
      <p:sp>
        <p:nvSpPr>
          <p:cNvPr id="5" name="Marcador de número de diapositiva 4">
            <a:extLst>
              <a:ext uri="{FF2B5EF4-FFF2-40B4-BE49-F238E27FC236}">
                <a16:creationId xmlns:a16="http://schemas.microsoft.com/office/drawing/2014/main" id="{4AFDB6C2-7406-6EA3-5096-6DB41E2EFF4B}"/>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389816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8864340-B89C-28C9-5854-E2C4174E192B}"/>
              </a:ext>
            </a:extLst>
          </p:cNvPr>
          <p:cNvSpPr>
            <a:spLocks noGrp="1"/>
          </p:cNvSpPr>
          <p:nvPr>
            <p:ph type="dt" sz="half" idx="10"/>
          </p:nvPr>
        </p:nvSpPr>
        <p:spPr/>
        <p:txBody>
          <a:bodyPr/>
          <a:lstStyle/>
          <a:p>
            <a:fld id="{5A3A0A72-7B25-4589-BF38-2A203A0D9770}" type="datetime1">
              <a:rPr lang="es-PA" smtClean="0"/>
              <a:t>10/02/24</a:t>
            </a:fld>
            <a:endParaRPr lang="es-PA"/>
          </a:p>
        </p:txBody>
      </p:sp>
      <p:sp>
        <p:nvSpPr>
          <p:cNvPr id="3" name="Marcador de pie de página 2">
            <a:extLst>
              <a:ext uri="{FF2B5EF4-FFF2-40B4-BE49-F238E27FC236}">
                <a16:creationId xmlns:a16="http://schemas.microsoft.com/office/drawing/2014/main" id="{EA3F303F-5571-01BA-1AF2-E0A6A8DD8F2A}"/>
              </a:ext>
            </a:extLst>
          </p:cNvPr>
          <p:cNvSpPr>
            <a:spLocks noGrp="1"/>
          </p:cNvSpPr>
          <p:nvPr>
            <p:ph type="ftr" sz="quarter" idx="11"/>
          </p:nvPr>
        </p:nvSpPr>
        <p:spPr/>
        <p:txBody>
          <a:bodyPr/>
          <a:lstStyle/>
          <a:p>
            <a:endParaRPr lang="es-PA"/>
          </a:p>
        </p:txBody>
      </p:sp>
      <p:sp>
        <p:nvSpPr>
          <p:cNvPr id="4" name="Marcador de número de diapositiva 3">
            <a:extLst>
              <a:ext uri="{FF2B5EF4-FFF2-40B4-BE49-F238E27FC236}">
                <a16:creationId xmlns:a16="http://schemas.microsoft.com/office/drawing/2014/main" id="{DC36B9E1-FF9A-2C5D-01D0-599D4D7C91B4}"/>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2234240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59409-0743-2E49-52CE-AF494CD87BF5}"/>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PA"/>
          </a:p>
        </p:txBody>
      </p:sp>
      <p:sp>
        <p:nvSpPr>
          <p:cNvPr id="3" name="Marcador de contenido 2">
            <a:extLst>
              <a:ext uri="{FF2B5EF4-FFF2-40B4-BE49-F238E27FC236}">
                <a16:creationId xmlns:a16="http://schemas.microsoft.com/office/drawing/2014/main" id="{C560A84F-1DC0-6AEE-D65D-5202E1C35B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texto 3">
            <a:extLst>
              <a:ext uri="{FF2B5EF4-FFF2-40B4-BE49-F238E27FC236}">
                <a16:creationId xmlns:a16="http://schemas.microsoft.com/office/drawing/2014/main" id="{179FA330-16BA-FD69-CF94-E86D68899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BD4BC4D-7F2E-7ED6-0D7F-9B749A1B4D1C}"/>
              </a:ext>
            </a:extLst>
          </p:cNvPr>
          <p:cNvSpPr>
            <a:spLocks noGrp="1"/>
          </p:cNvSpPr>
          <p:nvPr>
            <p:ph type="dt" sz="half" idx="10"/>
          </p:nvPr>
        </p:nvSpPr>
        <p:spPr/>
        <p:txBody>
          <a:bodyPr/>
          <a:lstStyle/>
          <a:p>
            <a:fld id="{CB589E0E-0E64-40D5-83E2-17F3ABE62724}" type="datetime1">
              <a:rPr lang="es-PA" smtClean="0"/>
              <a:t>10/02/24</a:t>
            </a:fld>
            <a:endParaRPr lang="es-PA"/>
          </a:p>
        </p:txBody>
      </p:sp>
      <p:sp>
        <p:nvSpPr>
          <p:cNvPr id="6" name="Marcador de pie de página 5">
            <a:extLst>
              <a:ext uri="{FF2B5EF4-FFF2-40B4-BE49-F238E27FC236}">
                <a16:creationId xmlns:a16="http://schemas.microsoft.com/office/drawing/2014/main" id="{2B88FF9F-C33D-11CD-59E4-3B07C2A169B6}"/>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FB28CD1D-62F8-851E-867D-C303E69848B0}"/>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186021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7B42AD-7A25-98A8-551B-3D3DCC1F64B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PA"/>
          </a:p>
        </p:txBody>
      </p:sp>
      <p:sp>
        <p:nvSpPr>
          <p:cNvPr id="3" name="Marcador de posición de imagen 2">
            <a:extLst>
              <a:ext uri="{FF2B5EF4-FFF2-40B4-BE49-F238E27FC236}">
                <a16:creationId xmlns:a16="http://schemas.microsoft.com/office/drawing/2014/main" id="{3829B383-E7D7-290C-85D7-93ADC62318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a:extLst>
              <a:ext uri="{FF2B5EF4-FFF2-40B4-BE49-F238E27FC236}">
                <a16:creationId xmlns:a16="http://schemas.microsoft.com/office/drawing/2014/main" id="{4621FF76-020B-9558-CD77-7CDE862A3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7CB3C7D4-9C02-12FA-C2E4-C89C0DBF67BB}"/>
              </a:ext>
            </a:extLst>
          </p:cNvPr>
          <p:cNvSpPr>
            <a:spLocks noGrp="1"/>
          </p:cNvSpPr>
          <p:nvPr>
            <p:ph type="dt" sz="half" idx="10"/>
          </p:nvPr>
        </p:nvSpPr>
        <p:spPr/>
        <p:txBody>
          <a:bodyPr/>
          <a:lstStyle/>
          <a:p>
            <a:fld id="{D3877161-A958-4A80-A4F9-E6A260FC1F8B}" type="datetime1">
              <a:rPr lang="es-PA" smtClean="0"/>
              <a:t>10/02/24</a:t>
            </a:fld>
            <a:endParaRPr lang="es-PA"/>
          </a:p>
        </p:txBody>
      </p:sp>
      <p:sp>
        <p:nvSpPr>
          <p:cNvPr id="6" name="Marcador de pie de página 5">
            <a:extLst>
              <a:ext uri="{FF2B5EF4-FFF2-40B4-BE49-F238E27FC236}">
                <a16:creationId xmlns:a16="http://schemas.microsoft.com/office/drawing/2014/main" id="{DFFAA189-08DC-BABD-29A5-042DBE4CFA2D}"/>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091B50B4-70C3-9C28-0270-DFE7E165AC82}"/>
              </a:ext>
            </a:extLst>
          </p:cNvPr>
          <p:cNvSpPr>
            <a:spLocks noGrp="1"/>
          </p:cNvSpPr>
          <p:nvPr>
            <p:ph type="sldNum" sz="quarter" idx="12"/>
          </p:nvPr>
        </p:nvSpPr>
        <p:spPr/>
        <p:txBody>
          <a:bodyPr/>
          <a:lstStyle/>
          <a:p>
            <a:fld id="{1DD664DC-2E5A-46B3-9BAE-569ED0904510}" type="slidenum">
              <a:rPr lang="es-PA" smtClean="0"/>
              <a:t>‹#›</a:t>
            </a:fld>
            <a:endParaRPr lang="es-PA"/>
          </a:p>
        </p:txBody>
      </p:sp>
    </p:spTree>
    <p:extLst>
      <p:ext uri="{BB962C8B-B14F-4D97-AF65-F5344CB8AC3E}">
        <p14:creationId xmlns:p14="http://schemas.microsoft.com/office/powerpoint/2010/main" val="2486295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3DD41D7-95E8-14AA-BBAC-E067ABA9E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PA"/>
          </a:p>
        </p:txBody>
      </p:sp>
      <p:sp>
        <p:nvSpPr>
          <p:cNvPr id="3" name="Marcador de texto 2">
            <a:extLst>
              <a:ext uri="{FF2B5EF4-FFF2-40B4-BE49-F238E27FC236}">
                <a16:creationId xmlns:a16="http://schemas.microsoft.com/office/drawing/2014/main" id="{F5219703-D779-3D9F-71EA-92A301367D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PA"/>
          </a:p>
        </p:txBody>
      </p:sp>
      <p:sp>
        <p:nvSpPr>
          <p:cNvPr id="4" name="Marcador de fecha 3">
            <a:extLst>
              <a:ext uri="{FF2B5EF4-FFF2-40B4-BE49-F238E27FC236}">
                <a16:creationId xmlns:a16="http://schemas.microsoft.com/office/drawing/2014/main" id="{F6A7CF82-CB4F-AAE8-CFB9-2DD0347350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055E77-AAC7-4475-988C-6C09891CBBD2}" type="datetime1">
              <a:rPr lang="es-PA" smtClean="0"/>
              <a:t>10/02/24</a:t>
            </a:fld>
            <a:endParaRPr lang="es-PA"/>
          </a:p>
        </p:txBody>
      </p:sp>
      <p:sp>
        <p:nvSpPr>
          <p:cNvPr id="5" name="Marcador de pie de página 4">
            <a:extLst>
              <a:ext uri="{FF2B5EF4-FFF2-40B4-BE49-F238E27FC236}">
                <a16:creationId xmlns:a16="http://schemas.microsoft.com/office/drawing/2014/main" id="{A251883D-6238-D893-9EF5-628732CDB3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A"/>
          </a:p>
        </p:txBody>
      </p:sp>
      <p:sp>
        <p:nvSpPr>
          <p:cNvPr id="6" name="Marcador de número de diapositiva 5">
            <a:extLst>
              <a:ext uri="{FF2B5EF4-FFF2-40B4-BE49-F238E27FC236}">
                <a16:creationId xmlns:a16="http://schemas.microsoft.com/office/drawing/2014/main" id="{EDB0A22D-8F81-961F-C19B-826E5153E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D664DC-2E5A-46B3-9BAE-569ED0904510}" type="slidenum">
              <a:rPr lang="es-PA" smtClean="0"/>
              <a:t>‹#›</a:t>
            </a:fld>
            <a:endParaRPr lang="es-PA"/>
          </a:p>
        </p:txBody>
      </p:sp>
    </p:spTree>
    <p:extLst>
      <p:ext uri="{BB962C8B-B14F-4D97-AF65-F5344CB8AC3E}">
        <p14:creationId xmlns:p14="http://schemas.microsoft.com/office/powerpoint/2010/main" val="4221161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s.wikipedia.org/wiki/Corrupci%C3%B3n_pol%C3%ADtic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8631B4-2A7D-3807-A3C6-F5AFFB15B34F}"/>
              </a:ext>
            </a:extLst>
          </p:cNvPr>
          <p:cNvSpPr>
            <a:spLocks noGrp="1"/>
          </p:cNvSpPr>
          <p:nvPr>
            <p:ph type="ctrTitle"/>
          </p:nvPr>
        </p:nvSpPr>
        <p:spPr>
          <a:xfrm>
            <a:off x="389594" y="372967"/>
            <a:ext cx="11412812" cy="2163977"/>
          </a:xfrm>
        </p:spPr>
        <p:txBody>
          <a:bodyPr anchor="ctr" anchorCtr="0">
            <a:normAutofit/>
          </a:bodyPr>
          <a:lstStyle/>
          <a:p>
            <a:pPr algn="just"/>
            <a:r>
              <a:rPr lang="es-PA" sz="3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PROPUESTA DE REFORMA DE LA LEY 51 DEL 27 DE DICIEMBRE DE 2005 DE LA CAJA DE SEGURO SOCIAL DE LOS GREMIOS MAGISTERIALES</a:t>
            </a:r>
            <a:endParaRPr lang="es-PA" sz="8800" dirty="0">
              <a:solidFill>
                <a:srgbClr val="002060"/>
              </a:solidFill>
              <a:latin typeface="Arial" panose="020B0604020202020204" pitchFamily="34" charset="0"/>
              <a:cs typeface="Arial" panose="020B0604020202020204" pitchFamily="34" charset="0"/>
            </a:endParaRPr>
          </a:p>
        </p:txBody>
      </p:sp>
      <p:pic>
        <p:nvPicPr>
          <p:cNvPr id="4" name="Imagen 3" descr="Logotipo&#10;&#10;Descripción generada automáticamente">
            <a:extLst>
              <a:ext uri="{FF2B5EF4-FFF2-40B4-BE49-F238E27FC236}">
                <a16:creationId xmlns:a16="http://schemas.microsoft.com/office/drawing/2014/main" id="{1674C598-668A-1D64-126E-0434E1DA368F}"/>
              </a:ext>
            </a:extLst>
          </p:cNvPr>
          <p:cNvPicPr>
            <a:picLocks noChangeAspect="1"/>
          </p:cNvPicPr>
          <p:nvPr/>
        </p:nvPicPr>
        <p:blipFill rotWithShape="1">
          <a:blip r:embed="rId2">
            <a:extLst>
              <a:ext uri="{28A0092B-C50C-407E-A947-70E740481C1C}">
                <a14:useLocalDpi xmlns:a14="http://schemas.microsoft.com/office/drawing/2010/main" val="0"/>
              </a:ext>
            </a:extLst>
          </a:blip>
          <a:srcRect b="3514"/>
          <a:stretch/>
        </p:blipFill>
        <p:spPr bwMode="auto">
          <a:xfrm>
            <a:off x="2172340" y="3262000"/>
            <a:ext cx="1604645" cy="1438910"/>
          </a:xfrm>
          <a:prstGeom prst="rect">
            <a:avLst/>
          </a:prstGeom>
          <a:ln w="127000" cap="sq" cmpd="sng" algn="ctr">
            <a:solidFill>
              <a:srgbClr val="000000"/>
            </a:solidFill>
            <a:prstDash val="solid"/>
            <a:miter lim="800000"/>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a:outerShdw blurRad="57150" dist="50800" dir="2700000" algn="tl" rotWithShape="0">
              <a:srgbClr val="000000">
                <a:alpha val="40000"/>
              </a:srgbClr>
            </a:outerShdw>
          </a:effectLst>
          <a:extLst>
            <a:ext uri="{53640926-AAD7-44D8-BBD7-CCE9431645EC}">
              <a14:shadowObscured xmlns:a14="http://schemas.microsoft.com/office/drawing/2010/main"/>
            </a:ext>
          </a:extLst>
        </p:spPr>
      </p:pic>
      <p:pic>
        <p:nvPicPr>
          <p:cNvPr id="5" name="Imagen 4" descr="Imagen que contiene Círculo&#10;&#10;Descripción generada automáticamente">
            <a:extLst>
              <a:ext uri="{FF2B5EF4-FFF2-40B4-BE49-F238E27FC236}">
                <a16:creationId xmlns:a16="http://schemas.microsoft.com/office/drawing/2014/main" id="{0A24D409-43C0-71F7-84EB-B0270F56915F}"/>
              </a:ext>
            </a:extLst>
          </p:cNvPr>
          <p:cNvPicPr>
            <a:picLocks noChangeAspect="1"/>
          </p:cNvPicPr>
          <p:nvPr/>
        </p:nvPicPr>
        <p:blipFill>
          <a:blip r:embed="rId3" cstate="print">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5110025" y="3051012"/>
            <a:ext cx="1861415" cy="1861415"/>
          </a:xfrm>
          <a:prstGeom prst="rect">
            <a:avLst/>
          </a:prstGeom>
          <a:noFill/>
          <a:ln>
            <a:noFill/>
          </a:ln>
        </p:spPr>
      </p:pic>
      <p:pic>
        <p:nvPicPr>
          <p:cNvPr id="6" name="Imagen 5">
            <a:extLst>
              <a:ext uri="{FF2B5EF4-FFF2-40B4-BE49-F238E27FC236}">
                <a16:creationId xmlns:a16="http://schemas.microsoft.com/office/drawing/2014/main" id="{8A0DFC90-CE36-F9E0-8D4E-0F5D219855F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07782" y="3139506"/>
            <a:ext cx="1758950" cy="1765935"/>
          </a:xfrm>
          <a:prstGeom prst="rect">
            <a:avLst/>
          </a:prstGeom>
          <a:noFill/>
          <a:ln>
            <a:noFill/>
          </a:ln>
        </p:spPr>
      </p:pic>
      <p:sp>
        <p:nvSpPr>
          <p:cNvPr id="7" name="CuadroTexto 6">
            <a:extLst>
              <a:ext uri="{FF2B5EF4-FFF2-40B4-BE49-F238E27FC236}">
                <a16:creationId xmlns:a16="http://schemas.microsoft.com/office/drawing/2014/main" id="{63D9F58C-7872-2E24-F4EB-0FF505AEAA03}"/>
              </a:ext>
            </a:extLst>
          </p:cNvPr>
          <p:cNvSpPr txBox="1"/>
          <p:nvPr/>
        </p:nvSpPr>
        <p:spPr>
          <a:xfrm>
            <a:off x="5817625" y="6020010"/>
            <a:ext cx="8140890" cy="646331"/>
          </a:xfrm>
          <a:prstGeom prst="rect">
            <a:avLst/>
          </a:prstGeom>
          <a:noFill/>
        </p:spPr>
        <p:txBody>
          <a:bodyPr wrap="square" rtlCol="0">
            <a:spAutoFit/>
          </a:bodyPr>
          <a:lstStyle/>
          <a:p>
            <a:pPr algn="ctr"/>
            <a:r>
              <a:rPr lang="es-PA" sz="1800" b="1" dirty="0">
                <a:effectLst/>
                <a:latin typeface="Arial" panose="020B0604020202020204" pitchFamily="34" charset="0"/>
                <a:ea typeface="Aptos" panose="020B0004020202020204" pitchFamily="34" charset="0"/>
                <a:cs typeface="Times New Roman" panose="02020603050405020304" pitchFamily="18" charset="0"/>
              </a:rPr>
              <a:t>Profesor Luis </a:t>
            </a:r>
            <a:r>
              <a:rPr lang="es-PA" b="1" dirty="0">
                <a:latin typeface="Arial" panose="020B0604020202020204" pitchFamily="34" charset="0"/>
                <a:ea typeface="Aptos" panose="020B0004020202020204" pitchFamily="34" charset="0"/>
                <a:cs typeface="Times New Roman" panose="02020603050405020304" pitchFamily="18" charset="0"/>
              </a:rPr>
              <a:t>Sánchez</a:t>
            </a:r>
            <a:endParaRPr lang="es-PA" sz="1800" b="1" dirty="0">
              <a:effectLst/>
              <a:latin typeface="Arial" panose="020B0604020202020204" pitchFamily="34" charset="0"/>
              <a:ea typeface="Aptos" panose="020B0004020202020204" pitchFamily="34" charset="0"/>
              <a:cs typeface="Times New Roman" panose="02020603050405020304" pitchFamily="18" charset="0"/>
            </a:endParaRPr>
          </a:p>
          <a:p>
            <a:pPr algn="ctr"/>
            <a:r>
              <a:rPr lang="es-PA" sz="1800" dirty="0">
                <a:effectLst/>
                <a:latin typeface="Arial" panose="020B0604020202020204" pitchFamily="34" charset="0"/>
                <a:ea typeface="Aptos" panose="020B0004020202020204" pitchFamily="34" charset="0"/>
                <a:cs typeface="Times New Roman" panose="02020603050405020304" pitchFamily="18" charset="0"/>
              </a:rPr>
              <a:t>Panamá, 2 de octubre de 2024</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9479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84794" y="1429235"/>
            <a:ext cx="11878606" cy="4927607"/>
          </a:xfrm>
        </p:spPr>
        <p:txBody>
          <a:bodyPr>
            <a:noAutofit/>
          </a:bodyPr>
          <a:lstStyle/>
          <a:p>
            <a:pPr marL="342900" lvl="0" indent="-342900" algn="just">
              <a:lnSpc>
                <a:spcPct val="100000"/>
              </a:lnSpc>
              <a:spcBef>
                <a:spcPts val="0"/>
              </a:spcBef>
              <a:spcAft>
                <a:spcPts val="1800"/>
              </a:spcAft>
              <a:buFont typeface="+mj-lt"/>
              <a:buAutoNum type="arabicPeriod" startAt="6"/>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Evaluación y Maximización de Activos de la CSS:</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0000"/>
              </a:lnSpc>
              <a:spcBef>
                <a:spcPts val="0"/>
              </a:spcBef>
              <a:spcAft>
                <a:spcPts val="1800"/>
              </a:spcAft>
              <a:buFont typeface="Arial" panose="020B0604020202020204" pitchFamily="34" charset="0"/>
              <a:buChar char="­"/>
            </a:pPr>
            <a:r>
              <a:rPr lang="es-PA" sz="1800" dirty="0">
                <a:effectLst/>
                <a:latin typeface="Arial" panose="020B0604020202020204" pitchFamily="34" charset="0"/>
                <a:ea typeface="Aptos" panose="020B0004020202020204" pitchFamily="34" charset="0"/>
                <a:cs typeface="Times New Roman" panose="02020603050405020304" pitchFamily="18" charset="0"/>
              </a:rPr>
              <a:t>Realizar una auditoría exhaustiva de los activos y la cartera de inversiones de la CSS.</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0000"/>
              </a:lnSpc>
              <a:spcBef>
                <a:spcPts val="0"/>
              </a:spcBef>
              <a:spcAft>
                <a:spcPts val="1800"/>
              </a:spcAft>
              <a:buFont typeface="Arial" panose="020B0604020202020204" pitchFamily="34" charset="0"/>
              <a:buChar char="­"/>
            </a:pPr>
            <a:r>
              <a:rPr lang="es-PA" sz="1800" dirty="0">
                <a:effectLst/>
                <a:latin typeface="Arial" panose="020B0604020202020204" pitchFamily="34" charset="0"/>
                <a:ea typeface="Aptos" panose="020B0004020202020204" pitchFamily="34" charset="0"/>
                <a:cs typeface="Times New Roman" panose="02020603050405020304" pitchFamily="18" charset="0"/>
              </a:rPr>
              <a:t>Optimizar el uso de los activos, incluyendo la venta de propiedades no estratégicas y el arrendamiento de inmuebles para generar ingresos adicionales.</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800"/>
              </a:spcAft>
              <a:buFont typeface="+mj-lt"/>
              <a:buAutoNum type="arabicPeriod" startAt="6"/>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Creación de un Fondo Permanente</a:t>
            </a:r>
            <a:r>
              <a:rPr lang="es-PA" sz="1800" dirty="0">
                <a:effectLst/>
                <a:latin typeface="Arial" panose="020B0604020202020204" pitchFamily="34" charset="0"/>
                <a:ea typeface="Aptos" panose="020B0004020202020204" pitchFamily="34" charset="0"/>
                <a:cs typeface="Times New Roman" panose="02020603050405020304" pitchFamily="18" charset="0"/>
              </a:rPr>
              <a:t>: Establecer un fondo permanente para fortalecer el programa de IVM.</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800"/>
              </a:spcAft>
              <a:buFont typeface="+mj-lt"/>
              <a:buAutoNum type="arabicPeriod" startAt="6"/>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Jubilación Basada en el Último Salario</a:t>
            </a:r>
            <a:r>
              <a:rPr lang="es-PA" sz="1800" dirty="0">
                <a:effectLst/>
                <a:latin typeface="Arial" panose="020B0604020202020204" pitchFamily="34" charset="0"/>
                <a:ea typeface="Aptos" panose="020B0004020202020204" pitchFamily="34" charset="0"/>
                <a:cs typeface="Times New Roman" panose="02020603050405020304" pitchFamily="18" charset="0"/>
              </a:rPr>
              <a:t>: Garantizar la jubilación basada en el último salario para </a:t>
            </a:r>
            <a:r>
              <a:rPr lang="es-PA" sz="1800">
                <a:effectLst/>
                <a:latin typeface="Arial" panose="020B0604020202020204" pitchFamily="34" charset="0"/>
                <a:ea typeface="Aptos" panose="020B0004020202020204" pitchFamily="34" charset="0"/>
                <a:cs typeface="Times New Roman" panose="02020603050405020304" pitchFamily="18" charset="0"/>
              </a:rPr>
              <a:t>los trabajadores, </a:t>
            </a:r>
            <a:r>
              <a:rPr lang="es-PA" sz="1800" dirty="0">
                <a:effectLst/>
                <a:latin typeface="Arial" panose="020B0604020202020204" pitchFamily="34" charset="0"/>
                <a:ea typeface="Aptos" panose="020B0004020202020204" pitchFamily="34" charset="0"/>
                <a:cs typeface="Times New Roman" panose="02020603050405020304" pitchFamily="18" charset="0"/>
              </a:rPr>
              <a:t>alineándose con el costo de la canasta ampliada, con ajustes anuales según el costo de vida.</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800"/>
              </a:spcAft>
              <a:buFont typeface="+mj-lt"/>
              <a:buAutoNum type="arabicPeriod" startAt="6"/>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Transferencia de Superávits</a:t>
            </a:r>
            <a:r>
              <a:rPr lang="es-PA" sz="1800" dirty="0">
                <a:effectLst/>
                <a:latin typeface="Arial" panose="020B0604020202020204" pitchFamily="34" charset="0"/>
                <a:ea typeface="Aptos" panose="020B0004020202020204" pitchFamily="34" charset="0"/>
                <a:cs typeface="Times New Roman" panose="02020603050405020304" pitchFamily="18" charset="0"/>
              </a:rPr>
              <a:t>: Permitir la transferencia de superávits de cualquiera de los programas de la CSS para apoyar el programa de IVM.</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800"/>
              </a:spcAft>
              <a:buFont typeface="+mj-lt"/>
              <a:buAutoNum type="arabicPeriod" startAt="6"/>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Sanciones Severas por Evasión y Morosidad</a:t>
            </a:r>
            <a:r>
              <a:rPr lang="es-PA" sz="1800" dirty="0">
                <a:effectLst/>
                <a:latin typeface="Arial" panose="020B0604020202020204" pitchFamily="34" charset="0"/>
                <a:ea typeface="Aptos" panose="020B0004020202020204" pitchFamily="34" charset="0"/>
                <a:cs typeface="Times New Roman" panose="02020603050405020304" pitchFamily="18" charset="0"/>
              </a:rPr>
              <a:t>: Implementar sanciones estrictas para las empresas que evadan o demoren las contribuciones.</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84794" y="192860"/>
            <a:ext cx="11952229" cy="762522"/>
          </a:xfrm>
        </p:spPr>
        <p:txBody>
          <a:bodyPr>
            <a:noAutofit/>
          </a:bodyPr>
          <a:lstStyle/>
          <a:p>
            <a:pPr>
              <a:lnSpc>
                <a:spcPct val="100000"/>
              </a:lnSpc>
              <a:spcBef>
                <a:spcPts val="0"/>
              </a:spcBef>
            </a:pPr>
            <a:r>
              <a:rPr lang="es-PA" sz="2800" b="1" dirty="0">
                <a:effectLst/>
                <a:latin typeface="Arial" panose="020B0604020202020204" pitchFamily="34" charset="0"/>
                <a:ea typeface="Aptos" panose="020B0004020202020204" pitchFamily="34" charset="0"/>
                <a:cs typeface="Times New Roman" panose="02020603050405020304" pitchFamily="18" charset="0"/>
              </a:rPr>
              <a:t>PROPUESTAS UNIFICADA DE LOS GREMIOS MAGISTERIALES</a:t>
            </a:r>
            <a:br>
              <a:rPr lang="es-PA" sz="2800" b="1" dirty="0">
                <a:effectLst/>
                <a:latin typeface="Arial" panose="020B0604020202020204" pitchFamily="34" charset="0"/>
                <a:ea typeface="Aptos" panose="020B0004020202020204" pitchFamily="34" charset="0"/>
                <a:cs typeface="Times New Roman" panose="02020603050405020304" pitchFamily="18" charset="0"/>
              </a:rPr>
            </a:br>
            <a:r>
              <a:rPr lang="es-PA" sz="2800" dirty="0">
                <a:effectLst/>
                <a:latin typeface="Arial" panose="020B0604020202020204" pitchFamily="34" charset="0"/>
                <a:ea typeface="Aptos" panose="020B0004020202020204" pitchFamily="34" charset="0"/>
                <a:cs typeface="Times New Roman" panose="02020603050405020304" pitchFamily="18" charset="0"/>
              </a:rPr>
              <a:t>Propuesta Unificada para salvar la Caja de Seguro Social (CSS)</a:t>
            </a:r>
            <a:endParaRPr lang="es-PA" sz="28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35092" y="1069682"/>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51143" y="6471142"/>
            <a:ext cx="456063" cy="365125"/>
          </a:xfrm>
        </p:spPr>
        <p:txBody>
          <a:bodyPr/>
          <a:lstStyle/>
          <a:p>
            <a:fld id="{1DD664DC-2E5A-46B3-9BAE-569ED0904510}" type="slidenum">
              <a:rPr lang="es-PA" smtClean="0"/>
              <a:t>10</a:t>
            </a:fld>
            <a:endParaRPr lang="es-PA"/>
          </a:p>
        </p:txBody>
      </p:sp>
    </p:spTree>
    <p:extLst>
      <p:ext uri="{BB962C8B-B14F-4D97-AF65-F5344CB8AC3E}">
        <p14:creationId xmlns:p14="http://schemas.microsoft.com/office/powerpoint/2010/main" val="59975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149107" y="1473646"/>
            <a:ext cx="11823602" cy="5180058"/>
          </a:xfrm>
        </p:spPr>
        <p:txBody>
          <a:bodyPr>
            <a:noAutofit/>
          </a:bodyPr>
          <a:lstStyle/>
          <a:p>
            <a:pPr marL="449263" lvl="0" indent="-449263" algn="just">
              <a:lnSpc>
                <a:spcPct val="100000"/>
              </a:lnSpc>
              <a:spcBef>
                <a:spcPts val="0"/>
              </a:spcBef>
              <a:spcAft>
                <a:spcPts val="1800"/>
              </a:spcAft>
              <a:buFont typeface="+mj-lt"/>
              <a:buAutoNum type="arabicPeriod" startAt="11"/>
              <a:tabLst>
                <a:tab pos="457200" algn="l"/>
              </a:tabLst>
            </a:pPr>
            <a:r>
              <a:rPr lang="es-PA" sz="2000" b="1" dirty="0">
                <a:effectLst/>
                <a:latin typeface="Arial" panose="020B0604020202020204" pitchFamily="34" charset="0"/>
                <a:ea typeface="Aptos" panose="020B0004020202020204" pitchFamily="34" charset="0"/>
                <a:cs typeface="Times New Roman" panose="02020603050405020304" pitchFamily="18" charset="0"/>
              </a:rPr>
              <a:t>Reestructuración del Modelo Económico</a:t>
            </a:r>
            <a:r>
              <a:rPr lang="es-PA" sz="2000" dirty="0">
                <a:effectLst/>
                <a:latin typeface="Arial" panose="020B0604020202020204" pitchFamily="34" charset="0"/>
                <a:ea typeface="Aptos" panose="020B0004020202020204" pitchFamily="34" charset="0"/>
                <a:cs typeface="Times New Roman" panose="02020603050405020304" pitchFamily="18" charset="0"/>
              </a:rPr>
              <a:t>: Promover empleos permanentes y salarios que cubran las necesidades familiares, lo que requiere una reestructuración del modelo económico actual a mediano plazo, iniciando con evitar la flexibilización laboral.</a:t>
            </a:r>
            <a:endParaRPr lang="es-PA" sz="2000" dirty="0">
              <a:effectLst/>
              <a:latin typeface="Aptos" panose="020B0004020202020204" pitchFamily="34" charset="0"/>
              <a:ea typeface="Aptos" panose="020B0004020202020204" pitchFamily="34" charset="0"/>
              <a:cs typeface="Times New Roman" panose="02020603050405020304" pitchFamily="18" charset="0"/>
            </a:endParaRPr>
          </a:p>
          <a:p>
            <a:pPr marL="449263" lvl="0" indent="-449263" algn="just">
              <a:lnSpc>
                <a:spcPct val="100000"/>
              </a:lnSpc>
              <a:spcBef>
                <a:spcPts val="0"/>
              </a:spcBef>
              <a:spcAft>
                <a:spcPts val="1800"/>
              </a:spcAft>
              <a:buFont typeface="+mj-lt"/>
              <a:buAutoNum type="arabicPeriod" startAt="11"/>
              <a:tabLst>
                <a:tab pos="457200" algn="l"/>
              </a:tabLst>
            </a:pPr>
            <a:r>
              <a:rPr lang="es-PA" sz="2000" b="1" dirty="0">
                <a:effectLst/>
                <a:latin typeface="Arial" panose="020B0604020202020204" pitchFamily="34" charset="0"/>
                <a:ea typeface="Aptos" panose="020B0004020202020204" pitchFamily="34" charset="0"/>
                <a:cs typeface="Times New Roman" panose="02020603050405020304" pitchFamily="18" charset="0"/>
              </a:rPr>
              <a:t>Aumento de Aportes del Gobierno y Sector Privado</a:t>
            </a:r>
            <a:r>
              <a:rPr lang="es-PA" sz="2000" dirty="0">
                <a:effectLst/>
                <a:latin typeface="Arial" panose="020B0604020202020204" pitchFamily="34" charset="0"/>
                <a:ea typeface="Aptos" panose="020B0004020202020204" pitchFamily="34" charset="0"/>
                <a:cs typeface="Times New Roman" panose="02020603050405020304" pitchFamily="18" charset="0"/>
              </a:rPr>
              <a:t>: Tanto el sector patronal privado como el gobierno deben aumentar sus aportes a la CSS.</a:t>
            </a:r>
            <a:endParaRPr lang="es-PA" sz="2000" dirty="0">
              <a:effectLst/>
              <a:latin typeface="Aptos" panose="020B0004020202020204" pitchFamily="34" charset="0"/>
              <a:ea typeface="Aptos" panose="020B0004020202020204" pitchFamily="34" charset="0"/>
              <a:cs typeface="Times New Roman" panose="02020603050405020304" pitchFamily="18" charset="0"/>
            </a:endParaRPr>
          </a:p>
          <a:p>
            <a:pPr marL="449263" lvl="0" indent="-449263" algn="just">
              <a:lnSpc>
                <a:spcPct val="100000"/>
              </a:lnSpc>
              <a:spcBef>
                <a:spcPts val="0"/>
              </a:spcBef>
              <a:spcAft>
                <a:spcPts val="1800"/>
              </a:spcAft>
              <a:buFont typeface="+mj-lt"/>
              <a:buAutoNum type="arabicPeriod" startAt="11"/>
              <a:tabLst>
                <a:tab pos="457200" algn="l"/>
              </a:tabLst>
            </a:pPr>
            <a:r>
              <a:rPr lang="es-PA" sz="2000" b="1" dirty="0">
                <a:effectLst/>
                <a:latin typeface="Arial" panose="020B0604020202020204" pitchFamily="34" charset="0"/>
                <a:ea typeface="Aptos" panose="020B0004020202020204" pitchFamily="34" charset="0"/>
                <a:cs typeface="Times New Roman" panose="02020603050405020304" pitchFamily="18" charset="0"/>
              </a:rPr>
              <a:t>Responsabilidad del Gobierno por los Déficits</a:t>
            </a:r>
            <a:r>
              <a:rPr lang="es-PA" sz="2000" dirty="0">
                <a:effectLst/>
                <a:latin typeface="Arial" panose="020B0604020202020204" pitchFamily="34" charset="0"/>
                <a:ea typeface="Aptos" panose="020B0004020202020204" pitchFamily="34" charset="0"/>
                <a:cs typeface="Times New Roman" panose="02020603050405020304" pitchFamily="18" charset="0"/>
              </a:rPr>
              <a:t>: El gobierno debe cubrir los déficits del programa, especialmente porque fue responsable de la separación de los programas en 2005, y todas las políticas impuestas contrarias a la eficiencia, autonomía y rendimiento de la CSS.</a:t>
            </a:r>
            <a:endParaRPr lang="es-PA" sz="2000" dirty="0">
              <a:effectLst/>
              <a:latin typeface="Aptos" panose="020B0004020202020204" pitchFamily="34" charset="0"/>
              <a:ea typeface="Aptos" panose="020B0004020202020204" pitchFamily="34" charset="0"/>
              <a:cs typeface="Times New Roman" panose="02020603050405020304" pitchFamily="18" charset="0"/>
            </a:endParaRPr>
          </a:p>
          <a:p>
            <a:pPr marL="449263" lvl="0" indent="-449263" algn="just">
              <a:lnSpc>
                <a:spcPct val="100000"/>
              </a:lnSpc>
              <a:spcBef>
                <a:spcPts val="0"/>
              </a:spcBef>
              <a:spcAft>
                <a:spcPts val="1800"/>
              </a:spcAft>
              <a:buFont typeface="+mj-lt"/>
              <a:buAutoNum type="arabicPeriod" startAt="11"/>
              <a:tabLst>
                <a:tab pos="457200" algn="l"/>
              </a:tabLst>
            </a:pPr>
            <a:r>
              <a:rPr lang="es-PA" sz="2000" b="1" dirty="0">
                <a:effectLst/>
                <a:latin typeface="Arial" panose="020B0604020202020204" pitchFamily="34" charset="0"/>
                <a:ea typeface="Aptos" panose="020B0004020202020204" pitchFamily="34" charset="0"/>
                <a:cs typeface="Times New Roman" panose="02020603050405020304" pitchFamily="18" charset="0"/>
              </a:rPr>
              <a:t>Uso Productivo de las Reservas</a:t>
            </a:r>
            <a:r>
              <a:rPr lang="es-PA" sz="2000" dirty="0">
                <a:effectLst/>
                <a:latin typeface="Arial" panose="020B0604020202020204" pitchFamily="34" charset="0"/>
                <a:ea typeface="Aptos" panose="020B0004020202020204" pitchFamily="34" charset="0"/>
                <a:cs typeface="Times New Roman" panose="02020603050405020304" pitchFamily="18" charset="0"/>
              </a:rPr>
              <a:t>: Redirigir las reservas de la CSS hacia inversiones productivas en lugar de especulativas.</a:t>
            </a:r>
            <a:endParaRPr lang="es-PA" sz="2000" dirty="0">
              <a:effectLst/>
              <a:latin typeface="Aptos" panose="020B0004020202020204" pitchFamily="34" charset="0"/>
              <a:ea typeface="Aptos" panose="020B0004020202020204" pitchFamily="34" charset="0"/>
              <a:cs typeface="Times New Roman" panose="02020603050405020304" pitchFamily="18" charset="0"/>
            </a:endParaRPr>
          </a:p>
          <a:p>
            <a:pPr marL="449263" lvl="0" indent="-449263" algn="just">
              <a:lnSpc>
                <a:spcPct val="100000"/>
              </a:lnSpc>
              <a:spcBef>
                <a:spcPts val="0"/>
              </a:spcBef>
              <a:spcAft>
                <a:spcPts val="1800"/>
              </a:spcAft>
              <a:buFont typeface="+mj-lt"/>
              <a:buAutoNum type="arabicPeriod" startAt="11"/>
              <a:tabLst>
                <a:tab pos="457200" algn="l"/>
              </a:tabLst>
            </a:pPr>
            <a:r>
              <a:rPr lang="es-PA" sz="2000" b="1" dirty="0">
                <a:effectLst/>
                <a:latin typeface="Arial" panose="020B0604020202020204" pitchFamily="34" charset="0"/>
                <a:ea typeface="Aptos" panose="020B0004020202020204" pitchFamily="34" charset="0"/>
                <a:cs typeface="Times New Roman" panose="02020603050405020304" pitchFamily="18" charset="0"/>
              </a:rPr>
              <a:t>Medidas Anticorrupción</a:t>
            </a:r>
            <a:r>
              <a:rPr lang="es-PA" sz="2000" dirty="0">
                <a:effectLst/>
                <a:latin typeface="Arial" panose="020B0604020202020204" pitchFamily="34" charset="0"/>
                <a:ea typeface="Aptos" panose="020B0004020202020204" pitchFamily="34" charset="0"/>
                <a:cs typeface="Times New Roman" panose="02020603050405020304" pitchFamily="18" charset="0"/>
              </a:rPr>
              <a:t>: Implementar mecanismos eficaces para combatir la corrupción y la evasión dentro del sistema.</a:t>
            </a:r>
            <a:endParaRPr lang="es-PA" sz="20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gn="just">
              <a:lnSpc>
                <a:spcPct val="100000"/>
              </a:lnSpc>
              <a:spcBef>
                <a:spcPts val="0"/>
              </a:spcBef>
              <a:spcAft>
                <a:spcPts val="1800"/>
              </a:spcAft>
              <a:buNone/>
              <a:tabLst>
                <a:tab pos="457200" algn="l"/>
              </a:tabLst>
            </a:pPr>
            <a:endParaRPr lang="es-PA" sz="2000" b="1"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84793" y="204296"/>
            <a:ext cx="11952229" cy="762522"/>
          </a:xfrm>
        </p:spPr>
        <p:txBody>
          <a:bodyPr>
            <a:noAutofit/>
          </a:bodyPr>
          <a:lstStyle/>
          <a:p>
            <a:pPr>
              <a:lnSpc>
                <a:spcPct val="100000"/>
              </a:lnSpc>
              <a:spcBef>
                <a:spcPts val="0"/>
              </a:spcBef>
            </a:pPr>
            <a:r>
              <a:rPr lang="es-PA" sz="2800" b="1" dirty="0">
                <a:effectLst/>
                <a:latin typeface="Arial" panose="020B0604020202020204" pitchFamily="34" charset="0"/>
                <a:ea typeface="Aptos" panose="020B0004020202020204" pitchFamily="34" charset="0"/>
                <a:cs typeface="Times New Roman" panose="02020603050405020304" pitchFamily="18" charset="0"/>
              </a:rPr>
              <a:t>PROPUESTAS UNIFICADA DE LOS GREMIOS MAGISTERIALES</a:t>
            </a:r>
            <a:br>
              <a:rPr lang="es-PA" sz="2800" b="1" dirty="0">
                <a:effectLst/>
                <a:latin typeface="Arial" panose="020B0604020202020204" pitchFamily="34" charset="0"/>
                <a:ea typeface="Aptos" panose="020B0004020202020204" pitchFamily="34" charset="0"/>
                <a:cs typeface="Times New Roman" panose="02020603050405020304" pitchFamily="18" charset="0"/>
              </a:rPr>
            </a:br>
            <a:r>
              <a:rPr lang="es-PA" sz="2800" dirty="0">
                <a:effectLst/>
                <a:latin typeface="Arial" panose="020B0604020202020204" pitchFamily="34" charset="0"/>
                <a:ea typeface="Aptos" panose="020B0004020202020204" pitchFamily="34" charset="0"/>
                <a:cs typeface="Times New Roman" panose="02020603050405020304" pitchFamily="18" charset="0"/>
              </a:rPr>
              <a:t>Propuesta Unificada para salvar la Caja de Seguro Social (CSS)</a:t>
            </a:r>
            <a:endParaRPr lang="es-PA" sz="28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0" y="1072514"/>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51143" y="6471142"/>
            <a:ext cx="456063" cy="365125"/>
          </a:xfrm>
        </p:spPr>
        <p:txBody>
          <a:bodyPr/>
          <a:lstStyle/>
          <a:p>
            <a:fld id="{1DD664DC-2E5A-46B3-9BAE-569ED0904510}" type="slidenum">
              <a:rPr lang="es-PA" smtClean="0"/>
              <a:t>11</a:t>
            </a:fld>
            <a:endParaRPr lang="es-PA"/>
          </a:p>
        </p:txBody>
      </p:sp>
    </p:spTree>
    <p:extLst>
      <p:ext uri="{BB962C8B-B14F-4D97-AF65-F5344CB8AC3E}">
        <p14:creationId xmlns:p14="http://schemas.microsoft.com/office/powerpoint/2010/main" val="4001603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8631B4-2A7D-3807-A3C6-F5AFFB15B34F}"/>
              </a:ext>
            </a:extLst>
          </p:cNvPr>
          <p:cNvSpPr>
            <a:spLocks noGrp="1"/>
          </p:cNvSpPr>
          <p:nvPr>
            <p:ph type="ctrTitle"/>
          </p:nvPr>
        </p:nvSpPr>
        <p:spPr>
          <a:xfrm>
            <a:off x="389594" y="372967"/>
            <a:ext cx="11412812" cy="2163977"/>
          </a:xfrm>
        </p:spPr>
        <p:txBody>
          <a:bodyPr anchor="ctr" anchorCtr="0">
            <a:normAutofit/>
          </a:bodyPr>
          <a:lstStyle/>
          <a:p>
            <a:pPr algn="just"/>
            <a:r>
              <a:rPr lang="es-PA" sz="36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PROPUESTA DE REFORMA DE LA LEY 51 DEL 27 DE DICIEMBRE DE 2005 DE LA CAJA DE SEGURO SOCIAL DE LOS GREMIOS MAGISTERIALES</a:t>
            </a:r>
            <a:endParaRPr lang="es-PA" sz="8800" dirty="0">
              <a:solidFill>
                <a:srgbClr val="002060"/>
              </a:solidFill>
              <a:latin typeface="Arial" panose="020B0604020202020204" pitchFamily="34" charset="0"/>
              <a:cs typeface="Arial" panose="020B0604020202020204" pitchFamily="34" charset="0"/>
            </a:endParaRPr>
          </a:p>
        </p:txBody>
      </p:sp>
      <p:pic>
        <p:nvPicPr>
          <p:cNvPr id="4" name="Imagen 3" descr="Logotipo&#10;&#10;Descripción generada automáticamente">
            <a:extLst>
              <a:ext uri="{FF2B5EF4-FFF2-40B4-BE49-F238E27FC236}">
                <a16:creationId xmlns:a16="http://schemas.microsoft.com/office/drawing/2014/main" id="{1674C598-668A-1D64-126E-0434E1DA368F}"/>
              </a:ext>
            </a:extLst>
          </p:cNvPr>
          <p:cNvPicPr>
            <a:picLocks noChangeAspect="1"/>
          </p:cNvPicPr>
          <p:nvPr/>
        </p:nvPicPr>
        <p:blipFill rotWithShape="1">
          <a:blip r:embed="rId3">
            <a:extLst>
              <a:ext uri="{28A0092B-C50C-407E-A947-70E740481C1C}">
                <a14:useLocalDpi xmlns:a14="http://schemas.microsoft.com/office/drawing/2010/main" val="0"/>
              </a:ext>
            </a:extLst>
          </a:blip>
          <a:srcRect b="3514"/>
          <a:stretch/>
        </p:blipFill>
        <p:spPr bwMode="auto">
          <a:xfrm>
            <a:off x="2172340" y="3262000"/>
            <a:ext cx="1604645" cy="1438910"/>
          </a:xfrm>
          <a:prstGeom prst="rect">
            <a:avLst/>
          </a:prstGeom>
          <a:ln w="127000" cap="sq" cmpd="sng" algn="ctr">
            <a:solidFill>
              <a:srgbClr val="000000"/>
            </a:solidFill>
            <a:prstDash val="solid"/>
            <a:miter lim="800000"/>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a:outerShdw blurRad="57150" dist="50800" dir="2700000" algn="tl" rotWithShape="0">
              <a:srgbClr val="000000">
                <a:alpha val="40000"/>
              </a:srgbClr>
            </a:outerShdw>
          </a:effectLst>
          <a:extLst>
            <a:ext uri="{53640926-AAD7-44D8-BBD7-CCE9431645EC}">
              <a14:shadowObscured xmlns:a14="http://schemas.microsoft.com/office/drawing/2010/main"/>
            </a:ext>
          </a:extLst>
        </p:spPr>
      </p:pic>
      <p:pic>
        <p:nvPicPr>
          <p:cNvPr id="5" name="Imagen 4" descr="Imagen que contiene Círculo&#10;&#10;Descripción generada automáticamente">
            <a:extLst>
              <a:ext uri="{FF2B5EF4-FFF2-40B4-BE49-F238E27FC236}">
                <a16:creationId xmlns:a16="http://schemas.microsoft.com/office/drawing/2014/main" id="{0A24D409-43C0-71F7-84EB-B0270F56915F}"/>
              </a:ext>
            </a:extLst>
          </p:cNvPr>
          <p:cNvPicPr>
            <a:picLocks noChangeAspect="1"/>
          </p:cNvPicPr>
          <p:nvPr/>
        </p:nvPicPr>
        <p:blipFill>
          <a:blip r:embed="rId4" cstate="print">
            <a:clrChange>
              <a:clrFrom>
                <a:srgbClr val="F7F7F7"/>
              </a:clrFrom>
              <a:clrTo>
                <a:srgbClr val="F7F7F7">
                  <a:alpha val="0"/>
                </a:srgbClr>
              </a:clrTo>
            </a:clrChange>
            <a:extLst>
              <a:ext uri="{28A0092B-C50C-407E-A947-70E740481C1C}">
                <a14:useLocalDpi xmlns:a14="http://schemas.microsoft.com/office/drawing/2010/main" val="0"/>
              </a:ext>
            </a:extLst>
          </a:blip>
          <a:srcRect/>
          <a:stretch>
            <a:fillRect/>
          </a:stretch>
        </p:blipFill>
        <p:spPr bwMode="auto">
          <a:xfrm>
            <a:off x="5110025" y="3051012"/>
            <a:ext cx="1861415" cy="1861415"/>
          </a:xfrm>
          <a:prstGeom prst="rect">
            <a:avLst/>
          </a:prstGeom>
          <a:noFill/>
          <a:ln>
            <a:noFill/>
          </a:ln>
        </p:spPr>
      </p:pic>
      <p:pic>
        <p:nvPicPr>
          <p:cNvPr id="6" name="Imagen 5">
            <a:extLst>
              <a:ext uri="{FF2B5EF4-FFF2-40B4-BE49-F238E27FC236}">
                <a16:creationId xmlns:a16="http://schemas.microsoft.com/office/drawing/2014/main" id="{8A0DFC90-CE36-F9E0-8D4E-0F5D219855F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207782" y="3139506"/>
            <a:ext cx="1758950" cy="1765935"/>
          </a:xfrm>
          <a:prstGeom prst="rect">
            <a:avLst/>
          </a:prstGeom>
          <a:noFill/>
          <a:ln>
            <a:noFill/>
          </a:ln>
        </p:spPr>
      </p:pic>
      <p:sp>
        <p:nvSpPr>
          <p:cNvPr id="7" name="CuadroTexto 6">
            <a:extLst>
              <a:ext uri="{FF2B5EF4-FFF2-40B4-BE49-F238E27FC236}">
                <a16:creationId xmlns:a16="http://schemas.microsoft.com/office/drawing/2014/main" id="{63D9F58C-7872-2E24-F4EB-0FF505AEAA03}"/>
              </a:ext>
            </a:extLst>
          </p:cNvPr>
          <p:cNvSpPr txBox="1"/>
          <p:nvPr/>
        </p:nvSpPr>
        <p:spPr>
          <a:xfrm>
            <a:off x="2025555" y="5831751"/>
            <a:ext cx="8140890" cy="646331"/>
          </a:xfrm>
          <a:prstGeom prst="rect">
            <a:avLst/>
          </a:prstGeom>
          <a:noFill/>
        </p:spPr>
        <p:txBody>
          <a:bodyPr wrap="square" rtlCol="0">
            <a:spAutoFit/>
          </a:bodyPr>
          <a:lstStyle/>
          <a:p>
            <a:pPr algn="ctr"/>
            <a:r>
              <a:rPr lang="es-PA" sz="1800" b="1" dirty="0">
                <a:effectLst/>
                <a:latin typeface="Arial" panose="020B0604020202020204" pitchFamily="34" charset="0"/>
                <a:ea typeface="Aptos" panose="020B0004020202020204" pitchFamily="34" charset="0"/>
                <a:cs typeface="Times New Roman" panose="02020603050405020304" pitchFamily="18" charset="0"/>
              </a:rPr>
              <a:t>Profesor Luis </a:t>
            </a:r>
            <a:r>
              <a:rPr lang="es-PA" b="1" dirty="0">
                <a:latin typeface="Arial" panose="020B0604020202020204" pitchFamily="34" charset="0"/>
                <a:ea typeface="Aptos" panose="020B0004020202020204" pitchFamily="34" charset="0"/>
                <a:cs typeface="Times New Roman" panose="02020603050405020304" pitchFamily="18" charset="0"/>
              </a:rPr>
              <a:t>Sánchez</a:t>
            </a:r>
            <a:endParaRPr lang="es-PA" sz="1800" b="1" dirty="0">
              <a:effectLst/>
              <a:latin typeface="Arial" panose="020B0604020202020204" pitchFamily="34" charset="0"/>
              <a:ea typeface="Aptos" panose="020B0004020202020204" pitchFamily="34" charset="0"/>
              <a:cs typeface="Times New Roman" panose="02020603050405020304" pitchFamily="18" charset="0"/>
            </a:endParaRPr>
          </a:p>
          <a:p>
            <a:pPr algn="ctr"/>
            <a:r>
              <a:rPr lang="es-PA" sz="1800" dirty="0">
                <a:effectLst/>
                <a:latin typeface="Arial" panose="020B0604020202020204" pitchFamily="34" charset="0"/>
                <a:ea typeface="Aptos" panose="020B0004020202020204" pitchFamily="34" charset="0"/>
                <a:cs typeface="Times New Roman" panose="02020603050405020304" pitchFamily="18" charset="0"/>
              </a:rPr>
              <a:t>Panamá, 2 de octubre de 2024</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89628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F66B00-2C3D-23B9-F2F3-589F6D12419A}"/>
              </a:ext>
            </a:extLst>
          </p:cNvPr>
          <p:cNvSpPr>
            <a:spLocks noGrp="1"/>
          </p:cNvSpPr>
          <p:nvPr>
            <p:ph type="title"/>
          </p:nvPr>
        </p:nvSpPr>
        <p:spPr>
          <a:xfrm>
            <a:off x="169588" y="103868"/>
            <a:ext cx="11852824" cy="1078665"/>
          </a:xfrm>
        </p:spPr>
        <p:txBody>
          <a:bodyPr>
            <a:noAutofit/>
          </a:bodyPr>
          <a:lstStyle/>
          <a:p>
            <a:pPr marL="0" indent="0" algn="just">
              <a:lnSpc>
                <a:spcPct val="100000"/>
              </a:lnSpc>
              <a:spcBef>
                <a:spcPts val="0"/>
              </a:spcBef>
              <a:buNone/>
            </a:pPr>
            <a:r>
              <a:rPr lang="es-ES" sz="2000" b="1" dirty="0">
                <a:effectLst/>
                <a:latin typeface="Arial" panose="020B0604020202020204" pitchFamily="34" charset="0"/>
                <a:ea typeface="Aptos" panose="020B0004020202020204" pitchFamily="34" charset="0"/>
                <a:cs typeface="Times New Roman" panose="02020603050405020304" pitchFamily="18" charset="0"/>
              </a:rPr>
              <a:t>NUESTRA PROPUESTA SE ENMARCA EN LOS SIGUIENTES PRINCIPIOS DE LA SEGURIDAD SOCIAL PARA RESOLVER LA SITUACIÓN DE LA CAJA DE SEGURO SOCIAL Y SU APLICACIÓN AL SER HUMANO, A LAS NECESIDADES DE LOS ASEGURADOS Y DEPENDIENTES</a:t>
            </a:r>
          </a:p>
        </p:txBody>
      </p:sp>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169588" y="1636295"/>
            <a:ext cx="11687819" cy="4867633"/>
          </a:xfrm>
        </p:spPr>
        <p:txBody>
          <a:bodyPr>
            <a:noAutofit/>
          </a:bodyPr>
          <a:lstStyle/>
          <a:p>
            <a:pPr marL="0" lvl="0" indent="-342900">
              <a:lnSpc>
                <a:spcPct val="100000"/>
              </a:lnSpc>
              <a:spcBef>
                <a:spcPts val="0"/>
              </a:spcBef>
              <a:buFont typeface="+mj-lt"/>
              <a:buAutoNum type="arabicPeriod"/>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Solidaridad</a:t>
            </a:r>
            <a:r>
              <a:rPr lang="es-PA" sz="1800" dirty="0">
                <a:effectLst/>
                <a:latin typeface="Arial" panose="020B0604020202020204" pitchFamily="34" charset="0"/>
                <a:ea typeface="Aptos" panose="020B0004020202020204" pitchFamily="34" charset="0"/>
                <a:cs typeface="Times New Roman" panose="02020603050405020304" pitchFamily="18" charset="0"/>
              </a:rPr>
              <a:t>:</a:t>
            </a:r>
          </a:p>
          <a:p>
            <a:pPr marL="0" lvl="0" indent="0">
              <a:lnSpc>
                <a:spcPct val="100000"/>
              </a:lnSpc>
              <a:spcBef>
                <a:spcPts val="0"/>
              </a:spcBef>
              <a:buNone/>
              <a:tabLst>
                <a:tab pos="457200" algn="l"/>
              </a:tabLst>
            </a:pP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536575" lvl="3" indent="-179388" algn="just">
              <a:lnSpc>
                <a:spcPct val="100000"/>
              </a:lnSpc>
              <a:spcBef>
                <a:spcPts val="0"/>
              </a:spcBef>
              <a:buFontTx/>
              <a:buChar char="­"/>
            </a:pPr>
            <a:r>
              <a:rPr lang="es-PA" b="1" dirty="0">
                <a:effectLst/>
                <a:latin typeface="Arial" panose="020B0604020202020204" pitchFamily="34" charset="0"/>
                <a:ea typeface="Aptos" panose="020B0004020202020204" pitchFamily="34" charset="0"/>
                <a:cs typeface="Times New Roman" panose="02020603050405020304" pitchFamily="18" charset="0"/>
              </a:rPr>
              <a:t>Descripción</a:t>
            </a:r>
            <a:r>
              <a:rPr lang="es-PA" dirty="0">
                <a:effectLst/>
                <a:latin typeface="Arial" panose="020B0604020202020204" pitchFamily="34" charset="0"/>
                <a:ea typeface="Aptos" panose="020B0004020202020204" pitchFamily="34" charset="0"/>
                <a:cs typeface="Times New Roman" panose="02020603050405020304" pitchFamily="18" charset="0"/>
              </a:rPr>
              <a:t>: La solidaridad es el pilar central de nuestro sistema de seguridad social. Se basa en la cooperación mutua y en el compromiso de los más fuertes para apoyar a los más vulnerables.</a:t>
            </a:r>
            <a:endParaRPr lang="es-PA" dirty="0">
              <a:effectLst/>
              <a:latin typeface="Aptos" panose="020B0004020202020204" pitchFamily="34" charset="0"/>
              <a:ea typeface="Aptos" panose="020B0004020202020204" pitchFamily="34" charset="0"/>
              <a:cs typeface="Times New Roman" panose="02020603050405020304" pitchFamily="18" charset="0"/>
            </a:endParaRPr>
          </a:p>
          <a:p>
            <a:pPr marL="536575" lvl="3" indent="-179388" algn="just">
              <a:lnSpc>
                <a:spcPct val="100000"/>
              </a:lnSpc>
              <a:spcBef>
                <a:spcPts val="0"/>
              </a:spcBef>
              <a:buFontTx/>
              <a:buChar char="­"/>
            </a:pPr>
            <a:r>
              <a:rPr lang="es-PA" b="1" dirty="0">
                <a:effectLst/>
                <a:latin typeface="Arial" panose="020B0604020202020204" pitchFamily="34" charset="0"/>
                <a:ea typeface="Aptos" panose="020B0004020202020204" pitchFamily="34" charset="0"/>
                <a:cs typeface="Times New Roman" panose="02020603050405020304" pitchFamily="18" charset="0"/>
              </a:rPr>
              <a:t>Aplicación en la Propuesta</a:t>
            </a:r>
            <a:r>
              <a:rPr lang="es-PA" dirty="0">
                <a:effectLst/>
                <a:latin typeface="Arial" panose="020B0604020202020204" pitchFamily="34" charset="0"/>
                <a:ea typeface="Aptos" panose="020B0004020202020204" pitchFamily="34" charset="0"/>
                <a:cs typeface="Times New Roman" panose="02020603050405020304" pitchFamily="18" charset="0"/>
              </a:rPr>
              <a:t>: Proponemos el regreso a un sistema solidario en el que todos los sectores contribuyan equitativamente. La solidaridad se traduce en una responsabilidad compartida entre el Estado, el sector privado y los trabajadores, asegurando que los recursos sean gestionados para el beneficio colectivo.</a:t>
            </a:r>
          </a:p>
          <a:p>
            <a:pPr marL="357187" lvl="3" indent="0" algn="just">
              <a:lnSpc>
                <a:spcPct val="100000"/>
              </a:lnSpc>
              <a:spcBef>
                <a:spcPts val="0"/>
              </a:spcBef>
              <a:buNone/>
            </a:pPr>
            <a:endParaRPr lang="es-PA" dirty="0">
              <a:effectLst/>
              <a:latin typeface="Aptos" panose="020B0004020202020204" pitchFamily="34" charset="0"/>
              <a:ea typeface="Aptos" panose="020B0004020202020204" pitchFamily="34" charset="0"/>
              <a:cs typeface="Times New Roman" panose="02020603050405020304" pitchFamily="18" charset="0"/>
            </a:endParaRPr>
          </a:p>
          <a:p>
            <a:pPr marL="0" lvl="0" indent="-342900" algn="just">
              <a:lnSpc>
                <a:spcPct val="100000"/>
              </a:lnSpc>
              <a:spcBef>
                <a:spcPts val="0"/>
              </a:spcBef>
              <a:buFont typeface="+mj-lt"/>
              <a:buAutoNum type="arabicPeriod" startAt="2"/>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Carácter Público</a:t>
            </a:r>
            <a:r>
              <a:rPr lang="es-PA" sz="1800" dirty="0">
                <a:effectLst/>
                <a:latin typeface="Arial" panose="020B0604020202020204" pitchFamily="34" charset="0"/>
                <a:ea typeface="Aptos" panose="020B0004020202020204" pitchFamily="34" charset="0"/>
                <a:cs typeface="Times New Roman" panose="02020603050405020304" pitchFamily="18" charset="0"/>
              </a:rPr>
              <a:t>:</a:t>
            </a:r>
          </a:p>
          <a:p>
            <a:pPr marL="0" lvl="0" indent="-342900" algn="just">
              <a:lnSpc>
                <a:spcPct val="100000"/>
              </a:lnSpc>
              <a:spcBef>
                <a:spcPts val="0"/>
              </a:spcBef>
              <a:buFont typeface="+mj-lt"/>
              <a:buAutoNum type="arabicPeriod" startAt="2"/>
              <a:tabLst>
                <a:tab pos="457200" algn="l"/>
              </a:tabLst>
            </a:pP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625475" lvl="3" indent="-268288" algn="just">
              <a:lnSpc>
                <a:spcPct val="100000"/>
              </a:lnSpc>
              <a:spcBef>
                <a:spcPts val="0"/>
              </a:spcBef>
              <a:buFontTx/>
              <a:buChar char="­"/>
            </a:pPr>
            <a:r>
              <a:rPr lang="es-PA" b="1" dirty="0">
                <a:effectLst/>
                <a:latin typeface="Arial" panose="020B0604020202020204" pitchFamily="34" charset="0"/>
                <a:ea typeface="Aptos" panose="020B0004020202020204" pitchFamily="34" charset="0"/>
                <a:cs typeface="Times New Roman" panose="02020603050405020304" pitchFamily="18" charset="0"/>
              </a:rPr>
              <a:t>Descripción</a:t>
            </a:r>
            <a:r>
              <a:rPr lang="es-PA" dirty="0">
                <a:effectLst/>
                <a:latin typeface="Arial" panose="020B0604020202020204" pitchFamily="34" charset="0"/>
                <a:ea typeface="Aptos" panose="020B0004020202020204" pitchFamily="34" charset="0"/>
                <a:cs typeface="Times New Roman" panose="02020603050405020304" pitchFamily="18" charset="0"/>
              </a:rPr>
              <a:t>: La CSS debe mantenerse como una institución pública, libre de privatizaciones que pongan en riesgo su misión fundamental de proteger a todos los ciudadanos sin ánimo de lucro.</a:t>
            </a:r>
            <a:endParaRPr lang="es-PA" dirty="0">
              <a:effectLst/>
              <a:latin typeface="Aptos" panose="020B0004020202020204" pitchFamily="34" charset="0"/>
              <a:ea typeface="Aptos" panose="020B0004020202020204" pitchFamily="34" charset="0"/>
              <a:cs typeface="Times New Roman" panose="02020603050405020304" pitchFamily="18" charset="0"/>
            </a:endParaRPr>
          </a:p>
          <a:p>
            <a:pPr marL="625475" lvl="3" indent="-268288" algn="just">
              <a:lnSpc>
                <a:spcPct val="100000"/>
              </a:lnSpc>
              <a:spcBef>
                <a:spcPts val="0"/>
              </a:spcBef>
              <a:buFontTx/>
              <a:buChar char="­"/>
            </a:pPr>
            <a:r>
              <a:rPr lang="es-PA" b="1" dirty="0">
                <a:effectLst/>
                <a:latin typeface="Arial" panose="020B0604020202020204" pitchFamily="34" charset="0"/>
                <a:ea typeface="Aptos" panose="020B0004020202020204" pitchFamily="34" charset="0"/>
                <a:cs typeface="Times New Roman" panose="02020603050405020304" pitchFamily="18" charset="0"/>
              </a:rPr>
              <a:t>Aplicación en la Propuesta</a:t>
            </a:r>
            <a:r>
              <a:rPr lang="es-PA" dirty="0">
                <a:effectLst/>
                <a:latin typeface="Arial" panose="020B0604020202020204" pitchFamily="34" charset="0"/>
                <a:ea typeface="Aptos" panose="020B0004020202020204" pitchFamily="34" charset="0"/>
                <a:cs typeface="Times New Roman" panose="02020603050405020304" pitchFamily="18" charset="0"/>
              </a:rPr>
              <a:t>: Rechazamos cualquier intento de privatización de los recursos de la CSS. Exigimos que los fondos de pensiones se manejen con transparencia y responsabilidad, centrados en inversiones seguras y productivas para el bienestar común.</a:t>
            </a:r>
            <a:endParaRPr lang="es-PA"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5" name="Conector recto 4">
            <a:extLst>
              <a:ext uri="{FF2B5EF4-FFF2-40B4-BE49-F238E27FC236}">
                <a16:creationId xmlns:a16="http://schemas.microsoft.com/office/drawing/2014/main" id="{A3674E79-5C28-5F5D-4D99-C1D15ADC36BE}"/>
              </a:ext>
            </a:extLst>
          </p:cNvPr>
          <p:cNvCxnSpPr>
            <a:cxnSpLocks/>
          </p:cNvCxnSpPr>
          <p:nvPr/>
        </p:nvCxnSpPr>
        <p:spPr>
          <a:xfrm flipV="1">
            <a:off x="2" y="1238688"/>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8" name="Marcador de número de diapositiva 9">
            <a:extLst>
              <a:ext uri="{FF2B5EF4-FFF2-40B4-BE49-F238E27FC236}">
                <a16:creationId xmlns:a16="http://schemas.microsoft.com/office/drawing/2014/main" id="{9CAF4665-6A6A-9216-C409-FCF830EAB9DC}"/>
              </a:ext>
            </a:extLst>
          </p:cNvPr>
          <p:cNvSpPr>
            <a:spLocks noGrp="1"/>
          </p:cNvSpPr>
          <p:nvPr>
            <p:ph type="sldNum" sz="quarter" idx="12"/>
          </p:nvPr>
        </p:nvSpPr>
        <p:spPr>
          <a:xfrm>
            <a:off x="11668204" y="6389007"/>
            <a:ext cx="456063" cy="365125"/>
          </a:xfrm>
        </p:spPr>
        <p:txBody>
          <a:bodyPr/>
          <a:lstStyle/>
          <a:p>
            <a:fld id="{1DD664DC-2E5A-46B3-9BAE-569ED0904510}" type="slidenum">
              <a:rPr lang="es-PA" smtClean="0"/>
              <a:t>2</a:t>
            </a:fld>
            <a:endParaRPr lang="es-PA"/>
          </a:p>
        </p:txBody>
      </p:sp>
    </p:spTree>
    <p:extLst>
      <p:ext uri="{BB962C8B-B14F-4D97-AF65-F5344CB8AC3E}">
        <p14:creationId xmlns:p14="http://schemas.microsoft.com/office/powerpoint/2010/main" val="245076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0" y="1522479"/>
            <a:ext cx="12022412" cy="4757680"/>
          </a:xfrm>
        </p:spPr>
        <p:txBody>
          <a:bodyPr>
            <a:noAutofit/>
          </a:bodyPr>
          <a:lstStyle/>
          <a:p>
            <a:pPr marL="0" lvl="0" indent="-342900" algn="just">
              <a:lnSpc>
                <a:spcPct val="100000"/>
              </a:lnSpc>
              <a:spcBef>
                <a:spcPts val="0"/>
              </a:spcBef>
              <a:buFont typeface="+mj-lt"/>
              <a:buAutoNum type="arabicPeriod" startAt="3"/>
              <a:tabLst>
                <a:tab pos="457200" algn="l"/>
              </a:tabLst>
            </a:pPr>
            <a:r>
              <a:rPr lang="es-PA" sz="1800" b="1" dirty="0">
                <a:effectLst/>
                <a:latin typeface="Arial" panose="020B0604020202020204" pitchFamily="34" charset="0"/>
                <a:ea typeface="Aptos" panose="020B0004020202020204" pitchFamily="34" charset="0"/>
                <a:cs typeface="Times New Roman" panose="02020603050405020304" pitchFamily="18" charset="0"/>
              </a:rPr>
              <a:t>Universalidad</a:t>
            </a:r>
            <a:r>
              <a:rPr lang="es-PA" sz="1800" dirty="0">
                <a:effectLst/>
                <a:latin typeface="Arial" panose="020B0604020202020204" pitchFamily="34" charset="0"/>
                <a:ea typeface="Aptos" panose="020B0004020202020204" pitchFamily="34" charset="0"/>
                <a:cs typeface="Times New Roman" panose="02020603050405020304" pitchFamily="18" charset="0"/>
              </a:rPr>
              <a:t>:</a:t>
            </a:r>
          </a:p>
          <a:p>
            <a:pPr marL="0" lvl="0" indent="-342900" algn="just">
              <a:lnSpc>
                <a:spcPct val="100000"/>
              </a:lnSpc>
              <a:spcBef>
                <a:spcPts val="0"/>
              </a:spcBef>
              <a:buFont typeface="+mj-lt"/>
              <a:buAutoNum type="arabicPeriod" startAt="3"/>
              <a:tabLst>
                <a:tab pos="457200" algn="l"/>
              </a:tabLst>
            </a:pP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625475" lvl="2" indent="-268288" algn="just">
              <a:lnSpc>
                <a:spcPct val="100000"/>
              </a:lnSpc>
              <a:spcBef>
                <a:spcPts val="0"/>
              </a:spcBef>
              <a:buFontTx/>
              <a:buChar char="­"/>
            </a:pPr>
            <a:r>
              <a:rPr lang="es-PA" sz="1800" b="1" dirty="0">
                <a:effectLst/>
                <a:latin typeface="Arial" panose="020B0604020202020204" pitchFamily="34" charset="0"/>
                <a:ea typeface="Aptos" panose="020B0004020202020204" pitchFamily="34" charset="0"/>
                <a:cs typeface="Times New Roman" panose="02020603050405020304" pitchFamily="18" charset="0"/>
              </a:rPr>
              <a:t>Descripción</a:t>
            </a:r>
            <a:r>
              <a:rPr lang="es-PA" sz="1800" dirty="0">
                <a:effectLst/>
                <a:latin typeface="Arial" panose="020B0604020202020204" pitchFamily="34" charset="0"/>
                <a:ea typeface="Aptos" panose="020B0004020202020204" pitchFamily="34" charset="0"/>
                <a:cs typeface="Times New Roman" panose="02020603050405020304" pitchFamily="18" charset="0"/>
              </a:rPr>
              <a:t>: La seguridad social debe ser accesible para todas las personas, sin discriminación por género, edad, condición económica o laboral. Este principio garantiza que todos los ciudadanos tengan derecho a la protección social.</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625475" lvl="2" indent="-268288" algn="just">
              <a:lnSpc>
                <a:spcPct val="100000"/>
              </a:lnSpc>
              <a:spcBef>
                <a:spcPts val="0"/>
              </a:spcBef>
              <a:buFontTx/>
              <a:buChar char="­"/>
            </a:pPr>
            <a:r>
              <a:rPr lang="es-PA" sz="1800" b="1" dirty="0">
                <a:effectLst/>
                <a:latin typeface="Arial" panose="020B0604020202020204" pitchFamily="34" charset="0"/>
                <a:ea typeface="Aptos" panose="020B0004020202020204" pitchFamily="34" charset="0"/>
                <a:cs typeface="Times New Roman" panose="02020603050405020304" pitchFamily="18" charset="0"/>
              </a:rPr>
              <a:t>Aplicación en la Propuesta</a:t>
            </a:r>
            <a:r>
              <a:rPr lang="es-PA" sz="1800" dirty="0">
                <a:effectLst/>
                <a:latin typeface="Arial" panose="020B0604020202020204" pitchFamily="34" charset="0"/>
                <a:ea typeface="Aptos" panose="020B0004020202020204" pitchFamily="34" charset="0"/>
                <a:cs typeface="Times New Roman" panose="02020603050405020304" pitchFamily="18" charset="0"/>
              </a:rPr>
              <a:t>: Defendemos la ampliación y el fortalecimiento del acceso a los servicios de la CSS para todos los panameños. Esto incluye la eliminación de barreras y la extensión de la cobertura a grupos actualmente desprotegidos, asegurando un sistema inclusivo y equitativo.</a:t>
            </a:r>
          </a:p>
          <a:p>
            <a:pPr marL="625475" lvl="2" indent="-268288" algn="just">
              <a:lnSpc>
                <a:spcPct val="100000"/>
              </a:lnSpc>
              <a:spcBef>
                <a:spcPts val="0"/>
              </a:spcBef>
              <a:buFontTx/>
              <a:buChar char="­"/>
            </a:pP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114300" indent="-342900" algn="just">
              <a:lnSpc>
                <a:spcPct val="100000"/>
              </a:lnSpc>
              <a:spcBef>
                <a:spcPts val="0"/>
              </a:spcBef>
              <a:buFont typeface="+mj-lt"/>
              <a:buAutoNum type="arabicPeriod" startAt="4"/>
            </a:pPr>
            <a:r>
              <a:rPr lang="es-PA" sz="1800" dirty="0">
                <a:effectLst/>
                <a:latin typeface="Arial" panose="020B0604020202020204" pitchFamily="34" charset="0"/>
                <a:ea typeface="Aptos" panose="020B0004020202020204" pitchFamily="34" charset="0"/>
                <a:cs typeface="Times New Roman" panose="02020603050405020304" pitchFamily="18" charset="0"/>
              </a:rPr>
              <a:t> </a:t>
            </a:r>
            <a:r>
              <a:rPr lang="es-PA" sz="1800" b="1" dirty="0">
                <a:effectLst/>
                <a:latin typeface="Arial" panose="020B0604020202020204" pitchFamily="34" charset="0"/>
                <a:ea typeface="Aptos" panose="020B0004020202020204" pitchFamily="34" charset="0"/>
                <a:cs typeface="Times New Roman" panose="02020603050405020304" pitchFamily="18" charset="0"/>
              </a:rPr>
              <a:t>Subsidiaridad</a:t>
            </a:r>
            <a:r>
              <a:rPr lang="es-PA" sz="1800" dirty="0">
                <a:effectLst/>
                <a:latin typeface="Arial" panose="020B0604020202020204" pitchFamily="34" charset="0"/>
                <a:ea typeface="Aptos" panose="020B0004020202020204" pitchFamily="34" charset="0"/>
                <a:cs typeface="Times New Roman" panose="02020603050405020304" pitchFamily="18" charset="0"/>
              </a:rPr>
              <a:t>:</a:t>
            </a:r>
          </a:p>
          <a:p>
            <a:pPr marL="0" indent="0" algn="just">
              <a:lnSpc>
                <a:spcPct val="100000"/>
              </a:lnSpc>
              <a:spcBef>
                <a:spcPts val="0"/>
              </a:spcBef>
              <a:buNone/>
            </a:pP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625475" lvl="2" indent="-268288" algn="just">
              <a:lnSpc>
                <a:spcPct val="100000"/>
              </a:lnSpc>
              <a:spcBef>
                <a:spcPts val="0"/>
              </a:spcBef>
              <a:buFontTx/>
              <a:buChar char="­"/>
            </a:pPr>
            <a:r>
              <a:rPr lang="es-PA" sz="1800" b="1" dirty="0">
                <a:effectLst/>
                <a:latin typeface="Arial" panose="020B0604020202020204" pitchFamily="34" charset="0"/>
                <a:ea typeface="Aptos" panose="020B0004020202020204" pitchFamily="34" charset="0"/>
                <a:cs typeface="Times New Roman" panose="02020603050405020304" pitchFamily="18" charset="0"/>
              </a:rPr>
              <a:t>Descripción</a:t>
            </a:r>
            <a:r>
              <a:rPr lang="es-PA" sz="1800" dirty="0">
                <a:effectLst/>
                <a:latin typeface="Arial" panose="020B0604020202020204" pitchFamily="34" charset="0"/>
                <a:ea typeface="Aptos" panose="020B0004020202020204" pitchFamily="34" charset="0"/>
                <a:cs typeface="Times New Roman" panose="02020603050405020304" pitchFamily="18" charset="0"/>
              </a:rPr>
              <a:t>: La subsidiaridad implica que las decisiones se tomen en el nivel más cercano posible a los ciudadanos, con el apoyo del Estado solo cuando es necesario, respetando la autonomía de los trabajadores y las organizaciones sociales.</a:t>
            </a:r>
            <a:endParaRPr lang="es-PA" sz="1800" dirty="0">
              <a:effectLst/>
              <a:latin typeface="Aptos" panose="020B0004020202020204" pitchFamily="34" charset="0"/>
              <a:ea typeface="Aptos" panose="020B0004020202020204" pitchFamily="34" charset="0"/>
              <a:cs typeface="Times New Roman" panose="02020603050405020304" pitchFamily="18" charset="0"/>
            </a:endParaRPr>
          </a:p>
          <a:p>
            <a:pPr marL="625475" lvl="2" indent="-268288" algn="just">
              <a:lnSpc>
                <a:spcPct val="100000"/>
              </a:lnSpc>
              <a:spcBef>
                <a:spcPts val="0"/>
              </a:spcBef>
              <a:buFontTx/>
              <a:buChar char="­"/>
            </a:pPr>
            <a:r>
              <a:rPr lang="es-PA" sz="1800" b="1" dirty="0">
                <a:effectLst/>
                <a:latin typeface="Arial" panose="020B0604020202020204" pitchFamily="34" charset="0"/>
                <a:ea typeface="Aptos" panose="020B0004020202020204" pitchFamily="34" charset="0"/>
                <a:cs typeface="Times New Roman" panose="02020603050405020304" pitchFamily="18" charset="0"/>
              </a:rPr>
              <a:t>Aplicación en la Propuesta</a:t>
            </a:r>
            <a:r>
              <a:rPr lang="es-PA" sz="1800" dirty="0">
                <a:effectLst/>
                <a:latin typeface="Arial" panose="020B0604020202020204" pitchFamily="34" charset="0"/>
                <a:ea typeface="Aptos" panose="020B0004020202020204" pitchFamily="34" charset="0"/>
                <a:cs typeface="Times New Roman" panose="02020603050405020304" pitchFamily="18" charset="0"/>
              </a:rPr>
              <a:t>: Proponemos mecanismos que permitan a la CSS actuar con mayor autonomía en la toma de decisiones administrativas y financieras, respaldando una gestión eficiente y cercana a las necesidades reales de la población. Además, se debe garantizar que las responsabilidades estatales se cumplan plenamente, especialmente en la cobertura de déficits.</a:t>
            </a:r>
            <a:endParaRPr lang="es-PA" sz="1800" dirty="0"/>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169588" y="103868"/>
            <a:ext cx="11852824" cy="1078665"/>
          </a:xfrm>
        </p:spPr>
        <p:txBody>
          <a:bodyPr>
            <a:noAutofit/>
          </a:bodyPr>
          <a:lstStyle/>
          <a:p>
            <a:pPr marL="0" indent="0" algn="just">
              <a:lnSpc>
                <a:spcPct val="100000"/>
              </a:lnSpc>
              <a:spcBef>
                <a:spcPts val="0"/>
              </a:spcBef>
              <a:buNone/>
            </a:pPr>
            <a:r>
              <a:rPr lang="es-ES" sz="2000" b="1" dirty="0">
                <a:effectLst/>
                <a:latin typeface="Arial" panose="020B0604020202020204" pitchFamily="34" charset="0"/>
                <a:ea typeface="Aptos" panose="020B0004020202020204" pitchFamily="34" charset="0"/>
                <a:cs typeface="Times New Roman" panose="02020603050405020304" pitchFamily="18" charset="0"/>
              </a:rPr>
              <a:t>NUESTRA PROPUESTA SE ENMARCA EN LOS SIGUIENTES PRINCIPIOS DE LA SEGURIDAD SOCIAL PARA RESOLVER LA SITUACIÓN DE LA CAJA DE SEGURO SOCIAL Y SU APLICACIÓN AL SER HUMANO, A LAS NECESIDADES DE LOS ASEGURADOS Y DEPENDIENTES</a:t>
            </a: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2" y="1238688"/>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34083" y="6412139"/>
            <a:ext cx="456063" cy="365125"/>
          </a:xfrm>
        </p:spPr>
        <p:txBody>
          <a:bodyPr/>
          <a:lstStyle/>
          <a:p>
            <a:fld id="{1DD664DC-2E5A-46B3-9BAE-569ED0904510}" type="slidenum">
              <a:rPr lang="es-PA" smtClean="0"/>
              <a:t>3</a:t>
            </a:fld>
            <a:endParaRPr lang="es-PA"/>
          </a:p>
        </p:txBody>
      </p:sp>
    </p:spTree>
    <p:extLst>
      <p:ext uri="{BB962C8B-B14F-4D97-AF65-F5344CB8AC3E}">
        <p14:creationId xmlns:p14="http://schemas.microsoft.com/office/powerpoint/2010/main" val="49518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84794" y="38509"/>
            <a:ext cx="11852824" cy="952754"/>
          </a:xfrm>
        </p:spPr>
        <p:txBody>
          <a:bodyPr>
            <a:noAutofit/>
          </a:bodyPr>
          <a:lstStyle/>
          <a:p>
            <a:pPr marL="0" algn="just">
              <a:lnSpc>
                <a:spcPct val="100000"/>
              </a:lnSpc>
              <a:spcBef>
                <a:spcPts val="0"/>
              </a:spcBef>
            </a:pPr>
            <a:r>
              <a:rPr lang="es-PA" sz="2400" b="1" dirty="0">
                <a:effectLst/>
                <a:latin typeface="Arial" panose="020B0604020202020204" pitchFamily="34" charset="0"/>
                <a:ea typeface="Aptos" panose="020B0004020202020204" pitchFamily="34" charset="0"/>
                <a:cs typeface="Times New Roman" panose="02020603050405020304" pitchFamily="18" charset="0"/>
              </a:rPr>
              <a:t>PRINCIPIOS RELACIONADOS A LA ORGANIZACIÓN, GESTIÓN Y EJECUCIÓN DE UNA ENTIDAD DE CARÁCTER PÚBLICO COMO LO ES LA CSS</a:t>
            </a:r>
            <a:endParaRPr lang="es-PA" sz="2000" b="1"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0" y="923090"/>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709584" y="6454366"/>
            <a:ext cx="456063" cy="365125"/>
          </a:xfrm>
        </p:spPr>
        <p:txBody>
          <a:bodyPr/>
          <a:lstStyle/>
          <a:p>
            <a:fld id="{1DD664DC-2E5A-46B3-9BAE-569ED0904510}" type="slidenum">
              <a:rPr lang="es-PA" smtClean="0"/>
              <a:t>4</a:t>
            </a:fld>
            <a:endParaRPr lang="es-PA"/>
          </a:p>
        </p:txBody>
      </p:sp>
      <p:sp>
        <p:nvSpPr>
          <p:cNvPr id="4" name="CuadroTexto 3">
            <a:extLst>
              <a:ext uri="{FF2B5EF4-FFF2-40B4-BE49-F238E27FC236}">
                <a16:creationId xmlns:a16="http://schemas.microsoft.com/office/drawing/2014/main" id="{75BA0CB8-5E86-4363-6524-E79469CBFA9C}"/>
              </a:ext>
            </a:extLst>
          </p:cNvPr>
          <p:cNvSpPr txBox="1"/>
          <p:nvPr/>
        </p:nvSpPr>
        <p:spPr>
          <a:xfrm>
            <a:off x="169585" y="2344087"/>
            <a:ext cx="11768030" cy="2169825"/>
          </a:xfrm>
          <a:prstGeom prst="rect">
            <a:avLst/>
          </a:prstGeom>
          <a:noFill/>
        </p:spPr>
        <p:txBody>
          <a:bodyPr wrap="square">
            <a:spAutoFit/>
          </a:bodyPr>
          <a:lstStyle/>
          <a:p>
            <a:pPr marL="0" indent="0" algn="just">
              <a:lnSpc>
                <a:spcPct val="100000"/>
              </a:lnSpc>
              <a:spcBef>
                <a:spcPts val="0"/>
              </a:spcBef>
              <a:buNone/>
            </a:pPr>
            <a:r>
              <a:rPr lang="es-PA" sz="1500" b="1" dirty="0">
                <a:effectLst/>
                <a:latin typeface="Arial" panose="020B0604020202020204" pitchFamily="34" charset="0"/>
                <a:ea typeface="Aptos" panose="020B0004020202020204" pitchFamily="34" charset="0"/>
                <a:cs typeface="Arial" panose="020B0604020202020204" pitchFamily="34" charset="0"/>
              </a:rPr>
              <a:t>Consideramos que la CSS debe fijarse la Misión, por un lado, en materia de salud: de mantener sana a las fuerzas productivas del país; y, por otro, en materia económica: asegurar al trabajador pasivo un ingreso lo más cercano posible al que percibía durante su vida activa, con ajustes periódicos de acuerdo con el índice inflacionario de la economía.</a:t>
            </a:r>
          </a:p>
          <a:p>
            <a:pPr marL="0" indent="0" algn="just">
              <a:lnSpc>
                <a:spcPct val="100000"/>
              </a:lnSpc>
              <a:spcBef>
                <a:spcPts val="0"/>
              </a:spcBef>
              <a:buNone/>
            </a:pPr>
            <a:endParaRPr lang="es-PA" sz="1500" b="1" dirty="0">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PA" sz="1500" b="1" dirty="0">
                <a:effectLst/>
                <a:latin typeface="Arial" panose="020B0604020202020204" pitchFamily="34" charset="0"/>
                <a:ea typeface="Aptos" panose="020B0004020202020204" pitchFamily="34" charset="0"/>
                <a:cs typeface="Arial" panose="020B0604020202020204" pitchFamily="34" charset="0"/>
              </a:rPr>
              <a:t>Para lograr esta Misión la Institución debe demandar el cumplimiento de lo establecido en la Ley Orgánica de la Caja de Seguro Social, la Ley 51, estipula que:</a:t>
            </a:r>
          </a:p>
          <a:p>
            <a:pPr marL="0" indent="0" algn="just">
              <a:lnSpc>
                <a:spcPct val="100000"/>
              </a:lnSpc>
              <a:spcBef>
                <a:spcPts val="0"/>
              </a:spcBef>
              <a:buNone/>
            </a:pPr>
            <a:endParaRPr lang="es-PA" sz="1500" b="1" dirty="0">
              <a:effectLst/>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PA" sz="1500" b="1" dirty="0">
                <a:effectLst/>
                <a:latin typeface="Arial" panose="020B0604020202020204" pitchFamily="34" charset="0"/>
                <a:ea typeface="Aptos" panose="020B0004020202020204" pitchFamily="34" charset="0"/>
                <a:cs typeface="Arial" panose="020B0604020202020204" pitchFamily="34" charset="0"/>
              </a:rPr>
              <a:t>“…es una entidad de Derecho Público, autónoma del Estado, en lo administrativo, funcional, económico y financiero; con personería jurídica y patrimonio propio.”</a:t>
            </a:r>
          </a:p>
        </p:txBody>
      </p:sp>
    </p:spTree>
    <p:extLst>
      <p:ext uri="{BB962C8B-B14F-4D97-AF65-F5344CB8AC3E}">
        <p14:creationId xmlns:p14="http://schemas.microsoft.com/office/powerpoint/2010/main" val="1644236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143932" y="1292555"/>
            <a:ext cx="11735242" cy="4810962"/>
          </a:xfrm>
        </p:spPr>
        <p:txBody>
          <a:bodyPr>
            <a:noAutofit/>
          </a:bodyPr>
          <a:lstStyle/>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Lograr se respete </a:t>
            </a:r>
            <a:r>
              <a:rPr lang="es-PA" sz="1600" b="1" dirty="0">
                <a:effectLst/>
                <a:latin typeface="Arial" panose="020B0604020202020204" pitchFamily="34" charset="0"/>
                <a:ea typeface="Aptos" panose="020B0004020202020204" pitchFamily="34" charset="0"/>
                <a:cs typeface="Arial" panose="020B0604020202020204" pitchFamily="34" charset="0"/>
              </a:rPr>
              <a:t>la Autonomía de la CSS</a:t>
            </a:r>
            <a:r>
              <a:rPr lang="es-PA" sz="1600" dirty="0">
                <a:effectLst/>
                <a:latin typeface="Arial" panose="020B0604020202020204" pitchFamily="34" charset="0"/>
                <a:ea typeface="Aptos" panose="020B0004020202020204" pitchFamily="34" charset="0"/>
                <a:cs typeface="Arial" panose="020B0604020202020204" pitchFamily="34" charset="0"/>
              </a:rPr>
              <a:t>, alejar los criterios de la política partidistas y la injerencia del poder político en la toma de decisiones, procurando velar más por los intereses de todos los asegurados donde se permita que la gestión como función pública, sea un modelo de garantía de la imparcialidad y objetividad en sus actuaciones.</a:t>
            </a:r>
          </a:p>
          <a:p>
            <a:pPr marL="0" indent="0" algn="just">
              <a:lnSpc>
                <a:spcPct val="100000"/>
              </a:lnSpc>
              <a:spcBef>
                <a:spcPts val="0"/>
              </a:spcBef>
              <a:buNone/>
            </a:pPr>
            <a:endParaRPr lang="es-PA" sz="1600" dirty="0">
              <a:effectLst/>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Asimismo, el modelo de </a:t>
            </a:r>
            <a:r>
              <a:rPr lang="es-PA" sz="1600" b="1" dirty="0">
                <a:effectLst/>
                <a:latin typeface="Arial" panose="020B0604020202020204" pitchFamily="34" charset="0"/>
                <a:ea typeface="Aptos" panose="020B0004020202020204" pitchFamily="34" charset="0"/>
                <a:cs typeface="Arial" panose="020B0604020202020204" pitchFamily="34" charset="0"/>
              </a:rPr>
              <a:t>gestión pública </a:t>
            </a:r>
            <a:r>
              <a:rPr lang="es-PA" sz="1600" dirty="0">
                <a:effectLst/>
                <a:latin typeface="Arial" panose="020B0604020202020204" pitchFamily="34" charset="0"/>
                <a:ea typeface="Aptos" panose="020B0004020202020204" pitchFamily="34" charset="0"/>
                <a:cs typeface="Arial" panose="020B0604020202020204" pitchFamily="34" charset="0"/>
              </a:rPr>
              <a:t>propuesto para la CSS; su base de administración, funcionamiento y actuación deben estar amparada en los principios antes mencionados, de </a:t>
            </a:r>
            <a:r>
              <a:rPr lang="es-PA" sz="1600" i="1" dirty="0">
                <a:effectLst/>
                <a:latin typeface="Arial" panose="020B0604020202020204" pitchFamily="34" charset="0"/>
                <a:ea typeface="Aptos" panose="020B0004020202020204" pitchFamily="34" charset="0"/>
                <a:cs typeface="Arial" panose="020B0604020202020204" pitchFamily="34" charset="0"/>
              </a:rPr>
              <a:t>la eficiencia, la transparencia y la modernización. </a:t>
            </a:r>
            <a:endParaRPr lang="es-PA" sz="1600" dirty="0">
              <a:effectLst/>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 </a:t>
            </a: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Entiéndase, cuando proponemos una gestión pública basada en </a:t>
            </a:r>
            <a:r>
              <a:rPr lang="es-PA" sz="1600" b="1" dirty="0">
                <a:effectLst/>
                <a:latin typeface="Arial" panose="020B0604020202020204" pitchFamily="34" charset="0"/>
                <a:ea typeface="Aptos" panose="020B0004020202020204" pitchFamily="34" charset="0"/>
                <a:cs typeface="Arial" panose="020B0604020202020204" pitchFamily="34" charset="0"/>
              </a:rPr>
              <a:t>la</a:t>
            </a:r>
            <a:r>
              <a:rPr lang="es-PA" sz="1600" b="1" i="1" dirty="0">
                <a:effectLst/>
                <a:latin typeface="Arial" panose="020B0604020202020204" pitchFamily="34" charset="0"/>
                <a:ea typeface="Aptos" panose="020B0004020202020204" pitchFamily="34" charset="0"/>
                <a:cs typeface="Arial" panose="020B0604020202020204" pitchFamily="34" charset="0"/>
              </a:rPr>
              <a:t> eficiencia</a:t>
            </a:r>
            <a:r>
              <a:rPr lang="es-PA" sz="1600" i="1" dirty="0">
                <a:effectLst/>
                <a:latin typeface="Arial" panose="020B0604020202020204" pitchFamily="34" charset="0"/>
                <a:ea typeface="Aptos" panose="020B0004020202020204" pitchFamily="34" charset="0"/>
                <a:cs typeface="Arial" panose="020B0604020202020204" pitchFamily="34" charset="0"/>
              </a:rPr>
              <a:t>, </a:t>
            </a:r>
            <a:r>
              <a:rPr lang="es-PA" sz="1600" dirty="0">
                <a:effectLst/>
                <a:latin typeface="Arial" panose="020B0604020202020204" pitchFamily="34" charset="0"/>
                <a:ea typeface="Aptos" panose="020B0004020202020204" pitchFamily="34" charset="0"/>
                <a:cs typeface="Arial" panose="020B0604020202020204" pitchFamily="34" charset="0"/>
              </a:rPr>
              <a:t>nos referimos a la relación entre los logros conseguidos con un proyecto y los recursos utilizados en el mismo. Es decir, la eficiencia se da cuando se utilizan menos recursos para lograr un mismo objetivo o, al contrario, cuando se logran más objetivos con los mismos o menos recursos.  </a:t>
            </a: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 </a:t>
            </a: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Mientras, </a:t>
            </a:r>
            <a:r>
              <a:rPr lang="es-PA" sz="1600" i="1" dirty="0">
                <a:effectLst/>
                <a:latin typeface="Arial" panose="020B0604020202020204" pitchFamily="34" charset="0"/>
                <a:ea typeface="Aptos" panose="020B0004020202020204" pitchFamily="34" charset="0"/>
                <a:cs typeface="Arial" panose="020B0604020202020204" pitchFamily="34" charset="0"/>
              </a:rPr>
              <a:t>la </a:t>
            </a:r>
            <a:r>
              <a:rPr lang="es-PA" sz="1600" b="1" i="1" dirty="0">
                <a:effectLst/>
                <a:latin typeface="Arial" panose="020B0604020202020204" pitchFamily="34" charset="0"/>
                <a:ea typeface="Aptos" panose="020B0004020202020204" pitchFamily="34" charset="0"/>
                <a:cs typeface="Arial" panose="020B0604020202020204" pitchFamily="34" charset="0"/>
              </a:rPr>
              <a:t>transparencia</a:t>
            </a:r>
            <a:r>
              <a:rPr lang="es-PA" sz="1600" i="1" dirty="0">
                <a:effectLst/>
                <a:latin typeface="Arial" panose="020B0604020202020204" pitchFamily="34" charset="0"/>
                <a:ea typeface="Aptos" panose="020B0004020202020204" pitchFamily="34" charset="0"/>
                <a:cs typeface="Arial" panose="020B0604020202020204" pitchFamily="34" charset="0"/>
              </a:rPr>
              <a:t> </a:t>
            </a:r>
            <a:r>
              <a:rPr lang="es-PA" sz="1600" dirty="0">
                <a:effectLst/>
                <a:latin typeface="Arial" panose="020B0604020202020204" pitchFamily="34" charset="0"/>
                <a:ea typeface="Aptos" panose="020B0004020202020204" pitchFamily="34" charset="0"/>
                <a:cs typeface="Arial" panose="020B0604020202020204" pitchFamily="34" charset="0"/>
              </a:rPr>
              <a:t>consiste en la apertura y a la divulgación de información acerca de su gestión. Así como también, de dar rendición de cuentas a la ciudadanía de todos sus actos, especialmente del origen y el destino de los recursos, y así prevenir, detectar y sancionar los casos de incompetencia y de </a:t>
            </a:r>
            <a:r>
              <a:rPr lang="es-PA" sz="1600" u="sng" dirty="0">
                <a:effectLst/>
                <a:latin typeface="Arial" panose="020B0604020202020204" pitchFamily="34" charset="0"/>
                <a:ea typeface="Aptos" panose="020B0004020202020204" pitchFamily="34" charset="0"/>
                <a:cs typeface="Arial" panose="020B0604020202020204" pitchFamily="34" charset="0"/>
                <a:hlinkClick r:id="rId2" tooltip="Corrupción política">
                  <a:extLst>
                    <a:ext uri="{A12FA001-AC4F-418D-AE19-62706E023703}">
                      <ahyp:hlinkClr xmlns:ahyp="http://schemas.microsoft.com/office/drawing/2018/hyperlinkcolor" val="tx"/>
                    </a:ext>
                  </a:extLst>
                </a:hlinkClick>
              </a:rPr>
              <a:t>corrupción.</a:t>
            </a:r>
            <a:endParaRPr lang="es-PA" sz="1600" u="sng" dirty="0">
              <a:effectLst/>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endParaRPr lang="es-PA" sz="1600" u="sng" dirty="0">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PA" sz="1600" dirty="0">
                <a:effectLst/>
                <a:latin typeface="Arial" panose="020B0604020202020204" pitchFamily="34" charset="0"/>
                <a:ea typeface="Aptos" panose="020B0004020202020204" pitchFamily="34" charset="0"/>
                <a:cs typeface="Arial" panose="020B0604020202020204" pitchFamily="34" charset="0"/>
              </a:rPr>
              <a:t>Y en cuanto, a </a:t>
            </a:r>
            <a:r>
              <a:rPr lang="es-PA" sz="1600" i="1" dirty="0">
                <a:effectLst/>
                <a:latin typeface="Arial" panose="020B0604020202020204" pitchFamily="34" charset="0"/>
                <a:ea typeface="Aptos" panose="020B0004020202020204" pitchFamily="34" charset="0"/>
                <a:cs typeface="Arial" panose="020B0604020202020204" pitchFamily="34" charset="0"/>
              </a:rPr>
              <a:t>la</a:t>
            </a:r>
            <a:r>
              <a:rPr lang="es-PA" sz="1600" b="1" i="1" dirty="0">
                <a:effectLst/>
                <a:latin typeface="Arial" panose="020B0604020202020204" pitchFamily="34" charset="0"/>
                <a:ea typeface="Aptos" panose="020B0004020202020204" pitchFamily="34" charset="0"/>
                <a:cs typeface="Arial" panose="020B0604020202020204" pitchFamily="34" charset="0"/>
              </a:rPr>
              <a:t> modernización</a:t>
            </a:r>
            <a:r>
              <a:rPr lang="es-PA" sz="1600" dirty="0">
                <a:effectLst/>
                <a:latin typeface="Arial" panose="020B0604020202020204" pitchFamily="34" charset="0"/>
                <a:ea typeface="Aptos" panose="020B0004020202020204" pitchFamily="34" charset="0"/>
                <a:cs typeface="Arial" panose="020B0604020202020204" pitchFamily="34" charset="0"/>
              </a:rPr>
              <a:t>, en términos administrativos, está referida al esfuerzo permanente de adaptación estructural y funcional de la administración en diferentes ámbitos, respecto a circunstancias sociales y económicas determinadas.  Lo moderno se expresa en la búsqueda constante de mejorar y cambiar todo aquello que sea necesario, porque debe entenderse como un proceso que nos lleve a mejores servicios públicos, con mayor alcance y accesibilidad, con más capacidad de resolución, en los tiempos en que debe resolverse o proveerse y con ciudadanos más satisfechos.</a:t>
            </a: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143932" y="38508"/>
            <a:ext cx="11895668" cy="1078665"/>
          </a:xfrm>
        </p:spPr>
        <p:txBody>
          <a:bodyPr>
            <a:noAutofit/>
          </a:bodyPr>
          <a:lstStyle/>
          <a:p>
            <a:pPr marL="0" algn="just">
              <a:lnSpc>
                <a:spcPct val="100000"/>
              </a:lnSpc>
              <a:spcBef>
                <a:spcPts val="0"/>
              </a:spcBef>
            </a:pPr>
            <a:r>
              <a:rPr lang="es-PA" sz="2400" b="1" dirty="0">
                <a:effectLst/>
                <a:latin typeface="Arial" panose="020B0604020202020204" pitchFamily="34" charset="0"/>
                <a:ea typeface="Aptos" panose="020B0004020202020204" pitchFamily="34" charset="0"/>
                <a:cs typeface="Times New Roman" panose="02020603050405020304" pitchFamily="18" charset="0"/>
              </a:rPr>
              <a:t>PRINCIPIOS RELACIONADOS A LA ORGANIZACIÓN, GESTIÓN Y EJECUCIÓN DE UNA ENTIDAD DE CARÁCTER PÚBLICO COMO LO ES LA CSS</a:t>
            </a:r>
            <a:endParaRPr lang="es-PA" sz="2000" b="1"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4234" y="972990"/>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51142" y="6458192"/>
            <a:ext cx="456063" cy="365125"/>
          </a:xfrm>
        </p:spPr>
        <p:txBody>
          <a:bodyPr/>
          <a:lstStyle/>
          <a:p>
            <a:fld id="{1DD664DC-2E5A-46B3-9BAE-569ED0904510}" type="slidenum">
              <a:rPr lang="es-PA" smtClean="0"/>
              <a:t>5</a:t>
            </a:fld>
            <a:endParaRPr lang="es-PA"/>
          </a:p>
        </p:txBody>
      </p:sp>
    </p:spTree>
    <p:extLst>
      <p:ext uri="{BB962C8B-B14F-4D97-AF65-F5344CB8AC3E}">
        <p14:creationId xmlns:p14="http://schemas.microsoft.com/office/powerpoint/2010/main" val="333647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143932" y="1568690"/>
            <a:ext cx="11777134" cy="4810962"/>
          </a:xfrm>
        </p:spPr>
        <p:txBody>
          <a:bodyPr>
            <a:noAutofit/>
          </a:bodyPr>
          <a:lstStyle/>
          <a:p>
            <a:pPr marL="0" indent="0" algn="just">
              <a:lnSpc>
                <a:spcPct val="100000"/>
              </a:lnSpc>
              <a:spcBef>
                <a:spcPts val="0"/>
              </a:spcBef>
              <a:buNone/>
            </a:pPr>
            <a:r>
              <a:rPr lang="es-MX" sz="2400" dirty="0">
                <a:effectLst/>
                <a:latin typeface="Arial" panose="020B0604020202020204" pitchFamily="34" charset="0"/>
                <a:ea typeface="Aptos" panose="020B0004020202020204" pitchFamily="34" charset="0"/>
                <a:cs typeface="Arial" panose="020B0604020202020204" pitchFamily="34" charset="0"/>
              </a:rPr>
              <a:t>Entendido así, lo que </a:t>
            </a:r>
            <a:r>
              <a:rPr lang="es-MX" sz="2400" b="1" dirty="0">
                <a:effectLst/>
                <a:latin typeface="Arial" panose="020B0604020202020204" pitchFamily="34" charset="0"/>
                <a:ea typeface="Aptos" panose="020B0004020202020204" pitchFamily="34" charset="0"/>
                <a:cs typeface="Arial" panose="020B0604020202020204" pitchFamily="34" charset="0"/>
              </a:rPr>
              <a:t>proponemos en la CSS como modelo de gestión pública autónoma, eficiente, moderna y transparente</a:t>
            </a:r>
            <a:r>
              <a:rPr lang="es-MX" sz="2400" dirty="0">
                <a:effectLst/>
                <a:latin typeface="Arial" panose="020B0604020202020204" pitchFamily="34" charset="0"/>
                <a:ea typeface="Aptos" panose="020B0004020202020204" pitchFamily="34" charset="0"/>
                <a:cs typeface="Arial" panose="020B0604020202020204" pitchFamily="34" charset="0"/>
              </a:rPr>
              <a:t>, deberá evaluar la factibilidad de implementar una reingeniería administrativa que conlleve no sólo el mejorar los procesos sino a reinventar formas innovadoras que respondan a ¿Por qué hacemos lo que hacemos? y ¿Por qué lo hacemos como lo hacemos? con el fin de crear ventajas funcionales de trabajo en la manera de hacer las cosas.</a:t>
            </a:r>
          </a:p>
          <a:p>
            <a:pPr marL="0" indent="0" algn="just">
              <a:lnSpc>
                <a:spcPct val="100000"/>
              </a:lnSpc>
              <a:spcBef>
                <a:spcPts val="0"/>
              </a:spcBef>
              <a:buNone/>
            </a:pPr>
            <a:endParaRPr lang="es-MX" sz="2400" dirty="0">
              <a:effectLst/>
              <a:latin typeface="Arial" panose="020B0604020202020204" pitchFamily="34" charset="0"/>
              <a:ea typeface="Aptos" panose="020B0004020202020204" pitchFamily="34" charset="0"/>
              <a:cs typeface="Arial" panose="020B0604020202020204" pitchFamily="34" charset="0"/>
            </a:endParaRPr>
          </a:p>
          <a:p>
            <a:pPr marL="0" indent="0" algn="just">
              <a:lnSpc>
                <a:spcPct val="100000"/>
              </a:lnSpc>
              <a:spcBef>
                <a:spcPts val="0"/>
              </a:spcBef>
              <a:buNone/>
            </a:pPr>
            <a:r>
              <a:rPr lang="es-MX" sz="2400" dirty="0">
                <a:effectLst/>
                <a:latin typeface="Arial" panose="020B0604020202020204" pitchFamily="34" charset="0"/>
                <a:ea typeface="Aptos" panose="020B0004020202020204" pitchFamily="34" charset="0"/>
                <a:cs typeface="Arial" panose="020B0604020202020204" pitchFamily="34" charset="0"/>
              </a:rPr>
              <a:t>Todo esto encaminado a una Evaluación Pública continuada mediante auditorías técnicas operativas y de gestión que estudien los recursos con los que cuenta y el grado de eficiencia a la hora de utilizarlos, con el objetivo de recuperar algo muy valioso: la confianza de los asegurados y los ciudadanos en la Caja de Seguro Social.</a:t>
            </a: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63501" y="50373"/>
            <a:ext cx="11895668" cy="1078665"/>
          </a:xfrm>
        </p:spPr>
        <p:txBody>
          <a:bodyPr>
            <a:noAutofit/>
          </a:bodyPr>
          <a:lstStyle/>
          <a:p>
            <a:pPr marL="0" algn="just">
              <a:lnSpc>
                <a:spcPct val="100000"/>
              </a:lnSpc>
              <a:spcBef>
                <a:spcPts val="0"/>
              </a:spcBef>
            </a:pPr>
            <a:r>
              <a:rPr lang="es-PA" sz="2400" b="1" dirty="0">
                <a:effectLst/>
                <a:latin typeface="Arial" panose="020B0604020202020204" pitchFamily="34" charset="0"/>
                <a:ea typeface="Aptos" panose="020B0004020202020204" pitchFamily="34" charset="0"/>
                <a:cs typeface="Times New Roman" panose="02020603050405020304" pitchFamily="18" charset="0"/>
              </a:rPr>
              <a:t>PRINCIPIOS RELACIONADOS A LA ORGANIZACIÓN, GESTIÓN Y EJECUCIÓN DE UNA ENTIDAD DE CARÁCTER PÚBLICO COMO LO ES LA CSS</a:t>
            </a:r>
            <a:endParaRPr lang="es-PA" sz="2000" b="1"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38100" y="1117173"/>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93034" y="6467902"/>
            <a:ext cx="456063" cy="365125"/>
          </a:xfrm>
        </p:spPr>
        <p:txBody>
          <a:bodyPr/>
          <a:lstStyle/>
          <a:p>
            <a:fld id="{1DD664DC-2E5A-46B3-9BAE-569ED0904510}" type="slidenum">
              <a:rPr lang="es-PA" smtClean="0"/>
              <a:t>6</a:t>
            </a:fld>
            <a:endParaRPr lang="es-PA"/>
          </a:p>
        </p:txBody>
      </p:sp>
    </p:spTree>
    <p:extLst>
      <p:ext uri="{BB962C8B-B14F-4D97-AF65-F5344CB8AC3E}">
        <p14:creationId xmlns:p14="http://schemas.microsoft.com/office/powerpoint/2010/main" val="347096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114016" y="1011684"/>
            <a:ext cx="11823602" cy="5284722"/>
          </a:xfrm>
        </p:spPr>
        <p:txBody>
          <a:bodyPr>
            <a:noAutofit/>
          </a:bodyPr>
          <a:lstStyle/>
          <a:p>
            <a:pPr marL="0" lvl="0" indent="-342900" algn="just">
              <a:lnSpc>
                <a:spcPct val="100000"/>
              </a:lnSpc>
              <a:spcBef>
                <a:spcPts val="0"/>
              </a:spcBef>
              <a:buFont typeface="+mj-lt"/>
              <a:buAutoNum type="arabicPeriod"/>
              <a:tabLst>
                <a:tab pos="457200" algn="l"/>
              </a:tabLst>
            </a:pPr>
            <a:r>
              <a:rPr lang="es-PA" sz="1700" b="1" dirty="0">
                <a:effectLst/>
                <a:latin typeface="Arial" panose="020B0604020202020204" pitchFamily="34" charset="0"/>
                <a:ea typeface="Aptos" panose="020B0004020202020204" pitchFamily="34" charset="0"/>
                <a:cs typeface="Arial" panose="020B0604020202020204" pitchFamily="34" charset="0"/>
              </a:rPr>
              <a:t>Fortalecimiento Financiero</a:t>
            </a:r>
            <a:r>
              <a:rPr lang="es-PA" sz="1700" dirty="0">
                <a:effectLst/>
                <a:latin typeface="Arial" panose="020B0604020202020204" pitchFamily="34" charset="0"/>
                <a:ea typeface="Aptos" panose="020B0004020202020204" pitchFamily="34" charset="0"/>
                <a:cs typeface="Arial" panose="020B0604020202020204" pitchFamily="34" charset="0"/>
              </a:rPr>
              <a:t>:</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Crear un Fondo Permanente para el programa de IVM.</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Aumentar las contribuciones del gobierno y del sector privado.</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Implementar sanciones severas contra la evasión y morosidad para asegurar los ingresos necesarios.</a:t>
            </a:r>
          </a:p>
          <a:p>
            <a:pPr marL="0" lvl="0" indent="-342900" algn="just">
              <a:lnSpc>
                <a:spcPct val="100000"/>
              </a:lnSpc>
              <a:spcBef>
                <a:spcPts val="0"/>
              </a:spcBef>
              <a:buFont typeface="+mj-lt"/>
              <a:buAutoNum type="arabicPeriod" startAt="2"/>
              <a:tabLst>
                <a:tab pos="457200" algn="l"/>
              </a:tabLst>
            </a:pPr>
            <a:endParaRPr lang="es-PA" sz="1700" b="1" dirty="0">
              <a:effectLst/>
              <a:latin typeface="Arial" panose="020B0604020202020204" pitchFamily="34" charset="0"/>
              <a:ea typeface="Aptos" panose="020B0004020202020204" pitchFamily="34" charset="0"/>
              <a:cs typeface="Arial" panose="020B0604020202020204" pitchFamily="34" charset="0"/>
            </a:endParaRPr>
          </a:p>
          <a:p>
            <a:pPr marL="0" lvl="0" indent="-342900" algn="just">
              <a:lnSpc>
                <a:spcPct val="100000"/>
              </a:lnSpc>
              <a:spcBef>
                <a:spcPts val="0"/>
              </a:spcBef>
              <a:buFont typeface="+mj-lt"/>
              <a:buAutoNum type="arabicPeriod" startAt="2"/>
              <a:tabLst>
                <a:tab pos="457200" algn="l"/>
              </a:tabLst>
            </a:pPr>
            <a:r>
              <a:rPr lang="es-PA" sz="1700" b="1" dirty="0">
                <a:effectLst/>
                <a:latin typeface="Arial" panose="020B0604020202020204" pitchFamily="34" charset="0"/>
                <a:ea typeface="Aptos" panose="020B0004020202020204" pitchFamily="34" charset="0"/>
                <a:cs typeface="Arial" panose="020B0604020202020204" pitchFamily="34" charset="0"/>
              </a:rPr>
              <a:t>Restructuración y Uso Eficiente de los Recursos</a:t>
            </a:r>
            <a:r>
              <a:rPr lang="es-PA" sz="1700" dirty="0">
                <a:effectLst/>
                <a:latin typeface="Arial" panose="020B0604020202020204" pitchFamily="34" charset="0"/>
                <a:ea typeface="Aptos" panose="020B0004020202020204" pitchFamily="34" charset="0"/>
                <a:cs typeface="Arial" panose="020B0604020202020204" pitchFamily="34" charset="0"/>
              </a:rPr>
              <a:t>:</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Unificar los sistemas existentes para fortalecer el modelo solidario.</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Reorientar las reservas de la CSS hacia inversiones productivas, eliminando prácticas especulativas.</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Garantizar la transparencia y la lucha contra la corrupción mediante mecanismos de control eficientes.</a:t>
            </a:r>
          </a:p>
          <a:p>
            <a:pPr marL="0" lvl="0" indent="-342900" algn="just">
              <a:lnSpc>
                <a:spcPct val="100000"/>
              </a:lnSpc>
              <a:spcBef>
                <a:spcPts val="0"/>
              </a:spcBef>
              <a:buFont typeface="+mj-lt"/>
              <a:buAutoNum type="arabicPeriod"/>
              <a:tabLst>
                <a:tab pos="457200" algn="l"/>
              </a:tabLst>
            </a:pPr>
            <a:endParaRPr lang="es-PA" sz="1700" b="1" dirty="0">
              <a:effectLst/>
              <a:latin typeface="Arial" panose="020B0604020202020204" pitchFamily="34" charset="0"/>
              <a:ea typeface="Aptos" panose="020B0004020202020204" pitchFamily="34" charset="0"/>
              <a:cs typeface="Arial" panose="020B0604020202020204" pitchFamily="34" charset="0"/>
            </a:endParaRPr>
          </a:p>
          <a:p>
            <a:pPr marL="0" lvl="0" indent="-342900" algn="just">
              <a:lnSpc>
                <a:spcPct val="100000"/>
              </a:lnSpc>
              <a:spcBef>
                <a:spcPts val="0"/>
              </a:spcBef>
              <a:buFont typeface="+mj-lt"/>
              <a:buAutoNum type="arabicPeriod" startAt="3"/>
              <a:tabLst>
                <a:tab pos="457200" algn="l"/>
              </a:tabLst>
            </a:pPr>
            <a:r>
              <a:rPr lang="es-PA" sz="1700" b="1" dirty="0">
                <a:effectLst/>
                <a:latin typeface="Arial" panose="020B0604020202020204" pitchFamily="34" charset="0"/>
                <a:ea typeface="Aptos" panose="020B0004020202020204" pitchFamily="34" charset="0"/>
                <a:cs typeface="Arial" panose="020B0604020202020204" pitchFamily="34" charset="0"/>
              </a:rPr>
              <a:t>Protección y Mejora de las Pensiones</a:t>
            </a:r>
            <a:r>
              <a:rPr lang="es-PA" sz="1700" dirty="0">
                <a:effectLst/>
                <a:latin typeface="Arial" panose="020B0604020202020204" pitchFamily="34" charset="0"/>
                <a:ea typeface="Aptos" panose="020B0004020202020204" pitchFamily="34" charset="0"/>
                <a:cs typeface="Arial" panose="020B0604020202020204" pitchFamily="34" charset="0"/>
              </a:rPr>
              <a:t>:</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Hay que asegurar que las pensiones mínimas cubran el costo de la vida, con ajustes anuales según la inflación.</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Eximir a los jubilados del pago de cuotas de enfermedad y maternidad, incrementando así el monto neto de sus pensiones.</a:t>
            </a:r>
          </a:p>
          <a:p>
            <a:pPr marL="627063" lvl="1" indent="-271463" algn="just">
              <a:lnSpc>
                <a:spcPct val="100000"/>
              </a:lnSpc>
              <a:spcBef>
                <a:spcPts val="0"/>
              </a:spcBef>
              <a:buFontTx/>
              <a:buChar char="–"/>
            </a:pPr>
            <a:r>
              <a:rPr lang="es-PA" sz="1700" dirty="0">
                <a:effectLst/>
                <a:latin typeface="Arial" panose="020B0604020202020204" pitchFamily="34" charset="0"/>
                <a:ea typeface="Aptos" panose="020B0004020202020204" pitchFamily="34" charset="0"/>
                <a:cs typeface="Arial" panose="020B0604020202020204" pitchFamily="34" charset="0"/>
              </a:rPr>
              <a:t>Proteger a los trabajadores de alto riesgo mediante regímenes de jubilación especial.</a:t>
            </a:r>
          </a:p>
          <a:p>
            <a:pPr marL="0" lvl="0" indent="-342900" algn="just">
              <a:lnSpc>
                <a:spcPct val="100000"/>
              </a:lnSpc>
              <a:spcBef>
                <a:spcPts val="0"/>
              </a:spcBef>
              <a:buFont typeface="+mj-lt"/>
              <a:buAutoNum type="arabicPeriod" startAt="2"/>
              <a:tabLst>
                <a:tab pos="457200" algn="l"/>
              </a:tabLst>
            </a:pPr>
            <a:endParaRPr lang="es-PA" sz="1700" b="1" dirty="0">
              <a:effectLst/>
              <a:latin typeface="Arial" panose="020B0604020202020204" pitchFamily="34" charset="0"/>
              <a:ea typeface="Aptos" panose="020B0004020202020204" pitchFamily="34" charset="0"/>
              <a:cs typeface="Arial" panose="020B0604020202020204" pitchFamily="34" charset="0"/>
            </a:endParaRPr>
          </a:p>
          <a:p>
            <a:pPr marL="0" lvl="0" indent="-342900" algn="just">
              <a:lnSpc>
                <a:spcPct val="100000"/>
              </a:lnSpc>
              <a:spcBef>
                <a:spcPts val="0"/>
              </a:spcBef>
              <a:buFont typeface="+mj-lt"/>
              <a:buAutoNum type="arabicPeriod" startAt="4"/>
              <a:tabLst>
                <a:tab pos="457200" algn="l"/>
              </a:tabLst>
            </a:pPr>
            <a:r>
              <a:rPr lang="es-PA" sz="1700" b="1" dirty="0">
                <a:effectLst/>
                <a:latin typeface="Arial" panose="020B0604020202020204" pitchFamily="34" charset="0"/>
                <a:ea typeface="Aptos" panose="020B0004020202020204" pitchFamily="34" charset="0"/>
                <a:cs typeface="Arial" panose="020B0604020202020204" pitchFamily="34" charset="0"/>
              </a:rPr>
              <a:t>Rechazo a las Medidas Paramétricas</a:t>
            </a:r>
            <a:r>
              <a:rPr lang="es-PA" sz="1700" dirty="0">
                <a:effectLst/>
                <a:latin typeface="Arial" panose="020B0604020202020204" pitchFamily="34" charset="0"/>
                <a:ea typeface="Aptos" panose="020B0004020202020204" pitchFamily="34" charset="0"/>
                <a:cs typeface="Arial" panose="020B0604020202020204" pitchFamily="34" charset="0"/>
              </a:rPr>
              <a:t>:</a:t>
            </a:r>
          </a:p>
          <a:p>
            <a:pPr marL="627063" lvl="1" indent="-271463" algn="just">
              <a:lnSpc>
                <a:spcPct val="100000"/>
              </a:lnSpc>
              <a:spcBef>
                <a:spcPts val="0"/>
              </a:spcBef>
              <a:buFont typeface="Arial" panose="020B0604020202020204" pitchFamily="34" charset="0"/>
              <a:buChar char="–"/>
            </a:pPr>
            <a:r>
              <a:rPr lang="es-PA" sz="1700" dirty="0">
                <a:effectLst/>
                <a:latin typeface="Arial" panose="020B0604020202020204" pitchFamily="34" charset="0"/>
                <a:ea typeface="Aptos" panose="020B0004020202020204" pitchFamily="34" charset="0"/>
                <a:cs typeface="Arial" panose="020B0604020202020204" pitchFamily="34" charset="0"/>
              </a:rPr>
              <a:t>Oponerse a cualquier incremento en la edad de jubilación, aumento en la cantidad de cuotas mínimas, o cambios desfavorables en el cálculo de la pensión base.</a:t>
            </a:r>
          </a:p>
          <a:p>
            <a:pPr marL="627063" lvl="1" indent="-271463" algn="just">
              <a:lnSpc>
                <a:spcPct val="100000"/>
              </a:lnSpc>
              <a:spcBef>
                <a:spcPts val="0"/>
              </a:spcBef>
              <a:buFont typeface="Arial" panose="020B0604020202020204" pitchFamily="34" charset="0"/>
              <a:buChar char="–"/>
            </a:pPr>
            <a:r>
              <a:rPr lang="es-PA" sz="1700" dirty="0">
                <a:effectLst/>
                <a:latin typeface="Arial" panose="020B0604020202020204" pitchFamily="34" charset="0"/>
                <a:ea typeface="Aptos" panose="020B0004020202020204" pitchFamily="34" charset="0"/>
                <a:cs typeface="Arial" panose="020B0604020202020204" pitchFamily="34" charset="0"/>
              </a:rPr>
              <a:t>Mantener un sistema de jubilación justo y accesible que refleje las necesidades reales de los trabajadores y jubilados.</a:t>
            </a: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84794" y="21734"/>
            <a:ext cx="11852824" cy="762522"/>
          </a:xfrm>
        </p:spPr>
        <p:txBody>
          <a:bodyPr>
            <a:noAutofit/>
          </a:bodyPr>
          <a:lstStyle/>
          <a:p>
            <a:pPr marL="0" algn="just">
              <a:lnSpc>
                <a:spcPct val="100000"/>
              </a:lnSpc>
              <a:spcBef>
                <a:spcPts val="0"/>
              </a:spcBef>
            </a:pPr>
            <a:r>
              <a:rPr lang="es-PA" sz="2800" b="1" kern="0" dirty="0">
                <a:effectLst/>
                <a:latin typeface="Arial" panose="020B0604020202020204" pitchFamily="34" charset="0"/>
                <a:ea typeface="Aptos" panose="020B0004020202020204" pitchFamily="34" charset="0"/>
              </a:rPr>
              <a:t>BASES DE LA PROPUESTA</a:t>
            </a:r>
            <a:endParaRPr lang="es-PA" sz="3200" b="1"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0" y="798852"/>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735937" y="6471141"/>
            <a:ext cx="456063" cy="365125"/>
          </a:xfrm>
        </p:spPr>
        <p:txBody>
          <a:bodyPr/>
          <a:lstStyle/>
          <a:p>
            <a:fld id="{1DD664DC-2E5A-46B3-9BAE-569ED0904510}" type="slidenum">
              <a:rPr lang="es-PA" smtClean="0"/>
              <a:t>7</a:t>
            </a:fld>
            <a:endParaRPr lang="es-PA"/>
          </a:p>
        </p:txBody>
      </p:sp>
    </p:spTree>
    <p:extLst>
      <p:ext uri="{BB962C8B-B14F-4D97-AF65-F5344CB8AC3E}">
        <p14:creationId xmlns:p14="http://schemas.microsoft.com/office/powerpoint/2010/main" val="2553448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84794" y="1291084"/>
            <a:ext cx="11823602" cy="5180058"/>
          </a:xfrm>
        </p:spPr>
        <p:txBody>
          <a:bodyPr>
            <a:noAutofit/>
          </a:bodyPr>
          <a:lstStyle/>
          <a:p>
            <a:pPr marL="342900" lvl="0" indent="-342900" algn="just">
              <a:lnSpc>
                <a:spcPct val="100000"/>
              </a:lnSpc>
              <a:spcAft>
                <a:spcPts val="800"/>
              </a:spcAft>
              <a:buFont typeface="+mj-lt"/>
              <a:buAutoNum type="arabicPeriod"/>
              <a:tabLst>
                <a:tab pos="457200" algn="l"/>
              </a:tabLst>
            </a:pPr>
            <a:r>
              <a:rPr lang="es-PA" sz="1600" b="1" dirty="0">
                <a:effectLst/>
                <a:latin typeface="Arial" panose="020B0604020202020204" pitchFamily="34" charset="0"/>
                <a:ea typeface="Aptos" panose="020B0004020202020204" pitchFamily="34" charset="0"/>
                <a:cs typeface="Times New Roman" panose="02020603050405020304" pitchFamily="18" charset="0"/>
              </a:rPr>
              <a:t>Solución Integral a Problemas Estructurales</a:t>
            </a:r>
            <a:r>
              <a:rPr lang="es-PA" sz="1600" dirty="0">
                <a:effectLst/>
                <a:latin typeface="Arial" panose="020B0604020202020204" pitchFamily="34" charset="0"/>
                <a:ea typeface="Aptos" panose="020B0004020202020204" pitchFamily="34" charset="0"/>
                <a:cs typeface="Times New Roman" panose="02020603050405020304" pitchFamily="18" charset="0"/>
              </a:rPr>
              <a:t>: Proponemos una revisión y reforma del modelo económico actual para abordar las fallas en el crecimiento, el empleo y los salarios. Es crucial adaptar el modelo de crecimiento económico para garantizar que los ingresos y las condiciones laborales se alineen con el costo de vida y las necesidades de los trabajadores.</a:t>
            </a:r>
            <a:endParaRPr lang="es-PA"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tabLst>
                <a:tab pos="457200" algn="l"/>
              </a:tabLst>
            </a:pPr>
            <a:r>
              <a:rPr lang="es-PA" sz="1600" b="1" dirty="0">
                <a:effectLst/>
                <a:latin typeface="Arial" panose="020B0604020202020204" pitchFamily="34" charset="0"/>
                <a:ea typeface="Aptos" panose="020B0004020202020204" pitchFamily="34" charset="0"/>
                <a:cs typeface="Times New Roman" panose="02020603050405020304" pitchFamily="18" charset="0"/>
              </a:rPr>
              <a:t>Perfeccionamiento de la Autonomía de la CSS</a:t>
            </a:r>
            <a:r>
              <a:rPr lang="es-PA" sz="1600" dirty="0">
                <a:effectLst/>
                <a:latin typeface="Arial" panose="020B0604020202020204" pitchFamily="34" charset="0"/>
                <a:ea typeface="Aptos" panose="020B0004020202020204" pitchFamily="34" charset="0"/>
                <a:cs typeface="Times New Roman" panose="02020603050405020304" pitchFamily="18" charset="0"/>
              </a:rPr>
              <a:t>: Exigimos una mayor autonomía administrativa y financiera para la Caja de Seguro Social (CSS). Esto permitirá una gestión más efectiva y transparente de los recursos, libre de presiones externas que puedan comprometer su funcionamiento y sostenibilidad.</a:t>
            </a:r>
            <a:endParaRPr lang="es-PA"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tabLst>
                <a:tab pos="457200" algn="l"/>
              </a:tabLst>
            </a:pPr>
            <a:r>
              <a:rPr lang="es-PA" sz="1600" b="1" dirty="0">
                <a:effectLst/>
                <a:latin typeface="Arial" panose="020B0604020202020204" pitchFamily="34" charset="0"/>
                <a:ea typeface="Aptos" panose="020B0004020202020204" pitchFamily="34" charset="0"/>
                <a:cs typeface="Times New Roman" panose="02020603050405020304" pitchFamily="18" charset="0"/>
              </a:rPr>
              <a:t>Garantía del Carácter Público y Solidario de la CSS</a:t>
            </a:r>
            <a:r>
              <a:rPr lang="es-PA" sz="1600" dirty="0">
                <a:effectLst/>
                <a:latin typeface="Arial" panose="020B0604020202020204" pitchFamily="34" charset="0"/>
                <a:ea typeface="Aptos" panose="020B0004020202020204" pitchFamily="34" charset="0"/>
                <a:cs typeface="Times New Roman" panose="02020603050405020304" pitchFamily="18" charset="0"/>
              </a:rPr>
              <a:t>: Reafirmamos la necesidad de mantener la CSS como una institución pública y solidaria. Proponemos políticas estrictas para combatir abusos, incluyendo la evasión, morosidad y peculados perpetrados por empresas y gobiernos. Implementaremos medidas efectivas para asegurar el cumplimiento de las obligaciones y el uso transparente de los recursos.</a:t>
            </a:r>
            <a:endParaRPr lang="es-PA" sz="1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tabLst>
                <a:tab pos="457200" algn="l"/>
              </a:tabLst>
            </a:pPr>
            <a:r>
              <a:rPr lang="es-PA" sz="1600" b="1" dirty="0">
                <a:effectLst/>
                <a:latin typeface="Arial" panose="020B0604020202020204" pitchFamily="34" charset="0"/>
                <a:ea typeface="Aptos" panose="020B0004020202020204" pitchFamily="34" charset="0"/>
                <a:cs typeface="Times New Roman" panose="02020603050405020304" pitchFamily="18" charset="0"/>
              </a:rPr>
              <a:t>Eliminación del Subsidio a la Banca</a:t>
            </a:r>
            <a:r>
              <a:rPr lang="es-PA" sz="1600" dirty="0">
                <a:effectLst/>
                <a:latin typeface="Arial" panose="020B0604020202020204" pitchFamily="34" charset="0"/>
                <a:ea typeface="Aptos" panose="020B0004020202020204" pitchFamily="34" charset="0"/>
                <a:cs typeface="Times New Roman" panose="02020603050405020304" pitchFamily="18" charset="0"/>
              </a:rPr>
              <a:t>: Demandamos la eliminación del subsidio que la CSS otorga a entidades bancarias como el Banco Nacional de Panamá, la Caja de Ahorros y la Banca Privada. Este subsidio debe ser revisado y eliminado para garantizar que los recursos de la CSS se utilicen exclusivamente en beneficio de los asegurados y no en apoyar a instituciones financieras.</a:t>
            </a:r>
            <a:endParaRPr lang="es-PA" sz="16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00000"/>
              </a:lnSpc>
              <a:spcAft>
                <a:spcPts val="800"/>
              </a:spcAft>
              <a:buNone/>
            </a:pPr>
            <a:r>
              <a:rPr lang="es-PA" sz="1600" b="1" dirty="0">
                <a:effectLst/>
                <a:latin typeface="Arial" panose="020B0604020202020204" pitchFamily="34" charset="0"/>
                <a:ea typeface="Aptos" panose="020B0004020202020204" pitchFamily="34" charset="0"/>
                <a:cs typeface="Times New Roman" panose="02020603050405020304" pitchFamily="18" charset="0"/>
              </a:rPr>
              <a:t>Esta propuesta busca una reforma profunda que garantice una seguridad social justa y eficiente, que responda a las verdaderas necesidades de los trabajadores y asegure el futuro de la CSS como un pilar fundamental del bienestar social</a:t>
            </a:r>
            <a:endParaRPr lang="es-PA" sz="1600" b="1"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55571" y="164217"/>
            <a:ext cx="11952229" cy="762522"/>
          </a:xfrm>
        </p:spPr>
        <p:txBody>
          <a:bodyPr>
            <a:noAutofit/>
          </a:bodyPr>
          <a:lstStyle/>
          <a:p>
            <a:pPr marL="0" algn="just">
              <a:lnSpc>
                <a:spcPct val="100000"/>
              </a:lnSpc>
              <a:spcBef>
                <a:spcPts val="0"/>
              </a:spcBef>
            </a:pPr>
            <a:r>
              <a:rPr lang="es-MX" sz="2800" b="1" kern="0" dirty="0">
                <a:effectLst/>
                <a:latin typeface="Arial" panose="020B0604020202020204" pitchFamily="34" charset="0"/>
                <a:ea typeface="Aptos" panose="020B0004020202020204" pitchFamily="34" charset="0"/>
              </a:rPr>
              <a:t>ASPECTOS QUE HAY QUE CORREGIR A CORTO PLAZO PARA FORTALECER LA CAJA DE SEGURO SOCIAL</a:t>
            </a:r>
            <a:endParaRPr lang="es-PA" sz="3200" b="1"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0" y="1030623"/>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51143" y="6471142"/>
            <a:ext cx="456063" cy="365125"/>
          </a:xfrm>
        </p:spPr>
        <p:txBody>
          <a:bodyPr/>
          <a:lstStyle/>
          <a:p>
            <a:fld id="{1DD664DC-2E5A-46B3-9BAE-569ED0904510}" type="slidenum">
              <a:rPr lang="es-PA" smtClean="0"/>
              <a:t>8</a:t>
            </a:fld>
            <a:endParaRPr lang="es-PA"/>
          </a:p>
        </p:txBody>
      </p:sp>
    </p:spTree>
    <p:extLst>
      <p:ext uri="{BB962C8B-B14F-4D97-AF65-F5344CB8AC3E}">
        <p14:creationId xmlns:p14="http://schemas.microsoft.com/office/powerpoint/2010/main" val="1748413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0A3110A-718F-61ED-6C2E-C9DD20A9FE6A}"/>
              </a:ext>
            </a:extLst>
          </p:cNvPr>
          <p:cNvSpPr>
            <a:spLocks noGrp="1"/>
          </p:cNvSpPr>
          <p:nvPr>
            <p:ph idx="1"/>
          </p:nvPr>
        </p:nvSpPr>
        <p:spPr>
          <a:xfrm>
            <a:off x="84794" y="1214884"/>
            <a:ext cx="11823602" cy="5180058"/>
          </a:xfrm>
        </p:spPr>
        <p:txBody>
          <a:bodyPr>
            <a:noAutofit/>
          </a:bodyPr>
          <a:lstStyle/>
          <a:p>
            <a:pPr marL="342900" lvl="0" indent="-342900" algn="just">
              <a:lnSpc>
                <a:spcPct val="100000"/>
              </a:lnSpc>
              <a:spcBef>
                <a:spcPts val="0"/>
              </a:spcBef>
              <a:spcAft>
                <a:spcPts val="1200"/>
              </a:spcAft>
              <a:buFont typeface="+mj-lt"/>
              <a:buAutoNum type="arabicPeriod"/>
              <a:tabLst>
                <a:tab pos="457200" algn="l"/>
              </a:tabLst>
            </a:pPr>
            <a:r>
              <a:rPr lang="es-PA" sz="1500" b="1" dirty="0">
                <a:effectLst/>
                <a:latin typeface="Arial" panose="020B0604020202020204" pitchFamily="34" charset="0"/>
                <a:ea typeface="Aptos" panose="020B0004020202020204" pitchFamily="34" charset="0"/>
                <a:cs typeface="Times New Roman" panose="02020603050405020304" pitchFamily="18" charset="0"/>
              </a:rPr>
              <a:t>Retorno al Sistema Solidario</a:t>
            </a:r>
            <a:r>
              <a:rPr lang="es-PA" sz="1500" dirty="0">
                <a:effectLst/>
                <a:latin typeface="Arial" panose="020B0604020202020204" pitchFamily="34" charset="0"/>
                <a:ea typeface="Aptos" panose="020B0004020202020204" pitchFamily="34" charset="0"/>
                <a:cs typeface="Times New Roman" panose="02020603050405020304" pitchFamily="18" charset="0"/>
              </a:rPr>
              <a:t>: unificar ambos pilares de pensiones y establecer un único pilar público, inclusivo y sostenible para todos los trabajadores, la solidaridad intergeneracional, dejando el aporte actual de los trabajadores y aumentar el aporte del sector patronal, tanto del patrono del sector privado como del patrono del sector público. </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200"/>
              </a:spcAft>
              <a:buFont typeface="+mj-lt"/>
              <a:buAutoNum type="arabicPeriod"/>
              <a:tabLst>
                <a:tab pos="457200" algn="l"/>
              </a:tabLst>
            </a:pPr>
            <a:r>
              <a:rPr lang="es-PA" sz="1500" b="1" dirty="0">
                <a:effectLst/>
                <a:latin typeface="Arial" panose="020B0604020202020204" pitchFamily="34" charset="0"/>
                <a:ea typeface="Aptos" panose="020B0004020202020204" pitchFamily="34" charset="0"/>
                <a:cs typeface="Times New Roman" panose="02020603050405020304" pitchFamily="18" charset="0"/>
              </a:rPr>
              <a:t>Recuperación y Protección de Fondos</a:t>
            </a:r>
            <a:r>
              <a:rPr lang="es-PA" sz="1500" dirty="0">
                <a:effectLst/>
                <a:latin typeface="Arial" panose="020B0604020202020204" pitchFamily="34" charset="0"/>
                <a:ea typeface="Aptos" panose="020B0004020202020204" pitchFamily="34" charset="0"/>
                <a:cs typeface="Times New Roman" panose="02020603050405020304" pitchFamily="18" charset="0"/>
              </a:rPr>
              <a:t>: Implementar leyes que permitan la recuperación de los fondos malversados e incluir la figura de no prescripción de los fondos robados, con sanciones penales ejemplares para los responsables, incluyendo actos de corrupción en relación con coimas y evasión de aportes a la CSS.</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200"/>
              </a:spcAft>
              <a:buFont typeface="+mj-lt"/>
              <a:buAutoNum type="arabicPeriod"/>
              <a:tabLst>
                <a:tab pos="457200" algn="l"/>
              </a:tabLst>
            </a:pPr>
            <a:r>
              <a:rPr lang="es-PA" sz="1500" b="1" dirty="0">
                <a:effectLst/>
                <a:latin typeface="Arial" panose="020B0604020202020204" pitchFamily="34" charset="0"/>
                <a:ea typeface="Aptos" panose="020B0004020202020204" pitchFamily="34" charset="0"/>
                <a:cs typeface="Times New Roman" panose="02020603050405020304" pitchFamily="18" charset="0"/>
              </a:rPr>
              <a:t>Formalización del Trabajo Informal</a:t>
            </a:r>
            <a:r>
              <a:rPr lang="es-PA" sz="1500" dirty="0">
                <a:effectLst/>
                <a:latin typeface="Arial" panose="020B0604020202020204" pitchFamily="34" charset="0"/>
                <a:ea typeface="Aptos" panose="020B0004020202020204" pitchFamily="34" charset="0"/>
                <a:cs typeface="Times New Roman" panose="02020603050405020304" pitchFamily="18" charset="0"/>
              </a:rPr>
              <a:t>: Desarrollar políticas que promuevan la formalización de los trabajadores informales, aumentando así la base de cotizantes que fortalecerá el sistema de aportes y en consecuencia la robustez del programa de cuentas definidas.</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200"/>
              </a:spcAft>
              <a:buFont typeface="+mj-lt"/>
              <a:buAutoNum type="arabicPeriod"/>
              <a:tabLst>
                <a:tab pos="457200" algn="l"/>
              </a:tabLst>
            </a:pPr>
            <a:r>
              <a:rPr lang="es-PA" sz="1500" b="1" dirty="0">
                <a:effectLst/>
                <a:latin typeface="Arial" panose="020B0604020202020204" pitchFamily="34" charset="0"/>
                <a:ea typeface="Aptos" panose="020B0004020202020204" pitchFamily="34" charset="0"/>
                <a:cs typeface="Times New Roman" panose="02020603050405020304" pitchFamily="18" charset="0"/>
              </a:rPr>
              <a:t>Pago inmediato de Deudas del Gobierno y Empresas:</a:t>
            </a:r>
            <a:r>
              <a:rPr lang="es-PA" sz="1500" dirty="0">
                <a:effectLst/>
                <a:latin typeface="Arial" panose="020B0604020202020204" pitchFamily="34" charset="0"/>
                <a:ea typeface="Aptos" panose="020B0004020202020204" pitchFamily="34" charset="0"/>
                <a:cs typeface="Times New Roman" panose="02020603050405020304" pitchFamily="18" charset="0"/>
              </a:rPr>
              <a:t> Exigir el pago inmediato de todas las deudas pendientes del gobierno y las empresas con la CSS. Esto incluye la condonación de deudas a grandes deudores y la regularización de pagos.</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0000"/>
              </a:lnSpc>
              <a:spcBef>
                <a:spcPts val="0"/>
              </a:spcBef>
              <a:spcAft>
                <a:spcPts val="1200"/>
              </a:spcAft>
              <a:buFont typeface="+mj-lt"/>
              <a:buAutoNum type="arabicPeriod"/>
              <a:tabLst>
                <a:tab pos="457200" algn="l"/>
              </a:tabLst>
            </a:pPr>
            <a:r>
              <a:rPr lang="es-PA" sz="1500" b="1" dirty="0">
                <a:effectLst/>
                <a:latin typeface="Arial" panose="020B0604020202020204" pitchFamily="34" charset="0"/>
                <a:ea typeface="Aptos" panose="020B0004020202020204" pitchFamily="34" charset="0"/>
                <a:cs typeface="Times New Roman" panose="02020603050405020304" pitchFamily="18" charset="0"/>
              </a:rPr>
              <a:t>Contribución Económica del Estado y el Canal de Panamá:</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0000"/>
              </a:lnSpc>
              <a:spcBef>
                <a:spcPts val="0"/>
              </a:spcBef>
              <a:spcAft>
                <a:spcPts val="1200"/>
              </a:spcAft>
              <a:buFont typeface="Arial" panose="020B0604020202020204" pitchFamily="34" charset="0"/>
              <a:buChar char="­"/>
            </a:pPr>
            <a:r>
              <a:rPr lang="es-PA" sz="1500" dirty="0">
                <a:effectLst/>
                <a:latin typeface="Arial" panose="020B0604020202020204" pitchFamily="34" charset="0"/>
                <a:ea typeface="Aptos" panose="020B0004020202020204" pitchFamily="34" charset="0"/>
                <a:cs typeface="Times New Roman" panose="02020603050405020304" pitchFamily="18" charset="0"/>
              </a:rPr>
              <a:t>Establecer un aporte anual permanente del 5% del PIB del Estado a la CSS, para fortalecer el programa de Invalidez, Vejez y Muerte (IVM), como lo hacen otros países de la Región. El Estado puede obtener los recursos equivalentes </a:t>
            </a:r>
            <a:r>
              <a:rPr lang="es-PA" sz="1500">
                <a:effectLst/>
                <a:latin typeface="Arial" panose="020B0604020202020204" pitchFamily="34" charset="0"/>
                <a:ea typeface="Aptos" panose="020B0004020202020204" pitchFamily="34" charset="0"/>
                <a:cs typeface="Times New Roman" panose="02020603050405020304" pitchFamily="18" charset="0"/>
              </a:rPr>
              <a:t>al 2% </a:t>
            </a:r>
            <a:r>
              <a:rPr lang="es-PA" sz="1500" dirty="0">
                <a:effectLst/>
                <a:latin typeface="Arial" panose="020B0604020202020204" pitchFamily="34" charset="0"/>
                <a:ea typeface="Aptos" panose="020B0004020202020204" pitchFamily="34" charset="0"/>
                <a:cs typeface="Times New Roman" panose="02020603050405020304" pitchFamily="18" charset="0"/>
              </a:rPr>
              <a:t>del PIB, eliminando la enorme cantidad de leyes que otorgan privilegios e incentivos fiscales al sector privado, disminuyendo la evasión y la erosión fiscal y con una mayor eficiencia en la recaudación de los ingresos del Gobierno, apoyándose con tecnología de eficiencia tributaria.</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00000"/>
              </a:lnSpc>
              <a:spcBef>
                <a:spcPts val="0"/>
              </a:spcBef>
              <a:spcAft>
                <a:spcPts val="1200"/>
              </a:spcAft>
              <a:buFont typeface="Arial" panose="020B0604020202020204" pitchFamily="34" charset="0"/>
              <a:buChar char="­"/>
            </a:pPr>
            <a:r>
              <a:rPr lang="es-PA" sz="1500" dirty="0">
                <a:effectLst/>
                <a:latin typeface="Arial" panose="020B0604020202020204" pitchFamily="34" charset="0"/>
                <a:ea typeface="Aptos" panose="020B0004020202020204" pitchFamily="34" charset="0"/>
                <a:cs typeface="Times New Roman" panose="02020603050405020304" pitchFamily="18" charset="0"/>
              </a:rPr>
              <a:t>Asignar un porcentaje de los ingresos anuales del Canal de Panamá a la CSS durante los primeros 10 años, a partir del 2025, para apoyar la estabilidad financiera del sistema.</a:t>
            </a:r>
            <a:endParaRPr lang="es-PA" sz="15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Título 1">
            <a:extLst>
              <a:ext uri="{FF2B5EF4-FFF2-40B4-BE49-F238E27FC236}">
                <a16:creationId xmlns:a16="http://schemas.microsoft.com/office/drawing/2014/main" id="{89DD624D-6F52-9528-9594-BA893754F042}"/>
              </a:ext>
            </a:extLst>
          </p:cNvPr>
          <p:cNvSpPr>
            <a:spLocks noGrp="1"/>
          </p:cNvSpPr>
          <p:nvPr>
            <p:ph type="title"/>
          </p:nvPr>
        </p:nvSpPr>
        <p:spPr>
          <a:xfrm>
            <a:off x="84794" y="92194"/>
            <a:ext cx="11952229" cy="762522"/>
          </a:xfrm>
        </p:spPr>
        <p:txBody>
          <a:bodyPr>
            <a:noAutofit/>
          </a:bodyPr>
          <a:lstStyle/>
          <a:p>
            <a:pPr>
              <a:lnSpc>
                <a:spcPct val="100000"/>
              </a:lnSpc>
              <a:spcBef>
                <a:spcPts val="0"/>
              </a:spcBef>
            </a:pPr>
            <a:r>
              <a:rPr lang="es-PA" sz="2800" b="1" dirty="0">
                <a:effectLst/>
                <a:latin typeface="Arial" panose="020B0604020202020204" pitchFamily="34" charset="0"/>
                <a:ea typeface="Aptos" panose="020B0004020202020204" pitchFamily="34" charset="0"/>
                <a:cs typeface="Times New Roman" panose="02020603050405020304" pitchFamily="18" charset="0"/>
              </a:rPr>
              <a:t>PROPUESTAS UNIFICADA DE LOS GREMIOS MAGISTERIALES</a:t>
            </a:r>
            <a:br>
              <a:rPr lang="es-PA" sz="2800" b="1" dirty="0">
                <a:effectLst/>
                <a:latin typeface="Arial" panose="020B0604020202020204" pitchFamily="34" charset="0"/>
                <a:ea typeface="Aptos" panose="020B0004020202020204" pitchFamily="34" charset="0"/>
                <a:cs typeface="Times New Roman" panose="02020603050405020304" pitchFamily="18" charset="0"/>
              </a:rPr>
            </a:br>
            <a:r>
              <a:rPr lang="es-PA" sz="2800" dirty="0">
                <a:effectLst/>
                <a:latin typeface="Arial" panose="020B0604020202020204" pitchFamily="34" charset="0"/>
                <a:ea typeface="Aptos" panose="020B0004020202020204" pitchFamily="34" charset="0"/>
                <a:cs typeface="Times New Roman" panose="02020603050405020304" pitchFamily="18" charset="0"/>
              </a:rPr>
              <a:t>Propuesta Unificada para salvar la Caja de Seguro Social (CSS)</a:t>
            </a:r>
            <a:endParaRPr lang="es-PA" sz="28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9" name="Conector recto 8">
            <a:extLst>
              <a:ext uri="{FF2B5EF4-FFF2-40B4-BE49-F238E27FC236}">
                <a16:creationId xmlns:a16="http://schemas.microsoft.com/office/drawing/2014/main" id="{CF8EDE0D-7B0F-9E60-DAA9-686BF9CCAA45}"/>
              </a:ext>
            </a:extLst>
          </p:cNvPr>
          <p:cNvCxnSpPr>
            <a:cxnSpLocks/>
          </p:cNvCxnSpPr>
          <p:nvPr/>
        </p:nvCxnSpPr>
        <p:spPr>
          <a:xfrm flipV="1">
            <a:off x="0" y="1005025"/>
            <a:ext cx="12192000" cy="526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Marcador de número de diapositiva 9">
            <a:extLst>
              <a:ext uri="{FF2B5EF4-FFF2-40B4-BE49-F238E27FC236}">
                <a16:creationId xmlns:a16="http://schemas.microsoft.com/office/drawing/2014/main" id="{EAB9F9B0-0EDA-7193-B351-3BDE97855532}"/>
              </a:ext>
            </a:extLst>
          </p:cNvPr>
          <p:cNvSpPr>
            <a:spLocks noGrp="1"/>
          </p:cNvSpPr>
          <p:nvPr>
            <p:ph type="sldNum" sz="quarter" idx="12"/>
          </p:nvPr>
        </p:nvSpPr>
        <p:spPr>
          <a:xfrm>
            <a:off x="11651143" y="6471142"/>
            <a:ext cx="456063" cy="365125"/>
          </a:xfrm>
        </p:spPr>
        <p:txBody>
          <a:bodyPr/>
          <a:lstStyle/>
          <a:p>
            <a:fld id="{1DD664DC-2E5A-46B3-9BAE-569ED0904510}" type="slidenum">
              <a:rPr lang="es-PA" smtClean="0"/>
              <a:t>9</a:t>
            </a:fld>
            <a:endParaRPr lang="es-PA"/>
          </a:p>
        </p:txBody>
      </p:sp>
    </p:spTree>
    <p:extLst>
      <p:ext uri="{BB962C8B-B14F-4D97-AF65-F5344CB8AC3E}">
        <p14:creationId xmlns:p14="http://schemas.microsoft.com/office/powerpoint/2010/main" val="3801261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349</TotalTime>
  <Words>2332</Words>
  <Application>Microsoft Macintosh PowerPoint</Application>
  <PresentationFormat>Widescreen</PresentationFormat>
  <Paragraphs>104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Tema de Office</vt:lpstr>
      <vt:lpstr>PROPUESTA DE REFORMA DE LA LEY 51 DEL 27 DE DICIEMBRE DE 2005 DE LA CAJA DE SEGURO SOCIAL DE LOS GREMIOS MAGISTERIALES</vt:lpstr>
      <vt:lpstr>NUESTRA PROPUESTA SE ENMARCA EN LOS SIGUIENTES PRINCIPIOS DE LA SEGURIDAD SOCIAL PARA RESOLVER LA SITUACIÓN DE LA CAJA DE SEGURO SOCIAL Y SU APLICACIÓN AL SER HUMANO, A LAS NECESIDADES DE LOS ASEGURADOS Y DEPENDIENTES</vt:lpstr>
      <vt:lpstr>NUESTRA PROPUESTA SE ENMARCA EN LOS SIGUIENTES PRINCIPIOS DE LA SEGURIDAD SOCIAL PARA RESOLVER LA SITUACIÓN DE LA CAJA DE SEGURO SOCIAL Y SU APLICACIÓN AL SER HUMANO, A LAS NECESIDADES DE LOS ASEGURADOS Y DEPENDIENTES</vt:lpstr>
      <vt:lpstr>PRINCIPIOS RELACIONADOS A LA ORGANIZACIÓN, GESTIÓN Y EJECUCIÓN DE UNA ENTIDAD DE CARÁCTER PÚBLICO COMO LO ES LA CSS</vt:lpstr>
      <vt:lpstr>PRINCIPIOS RELACIONADOS A LA ORGANIZACIÓN, GESTIÓN Y EJECUCIÓN DE UNA ENTIDAD DE CARÁCTER PÚBLICO COMO LO ES LA CSS</vt:lpstr>
      <vt:lpstr>PRINCIPIOS RELACIONADOS A LA ORGANIZACIÓN, GESTIÓN Y EJECUCIÓN DE UNA ENTIDAD DE CARÁCTER PÚBLICO COMO LO ES LA CSS</vt:lpstr>
      <vt:lpstr>BASES DE LA PROPUESTA</vt:lpstr>
      <vt:lpstr>ASPECTOS QUE HAY QUE CORREGIR A CORTO PLAZO PARA FORTALECER LA CAJA DE SEGURO SOCIAL</vt:lpstr>
      <vt:lpstr>PROPUESTAS UNIFICADA DE LOS GREMIOS MAGISTERIALES Propuesta Unificada para salvar la Caja de Seguro Social (CSS)</vt:lpstr>
      <vt:lpstr>PROPUESTAS UNIFICADA DE LOS GREMIOS MAGISTERIALES Propuesta Unificada para salvar la Caja de Seguro Social (CSS)</vt:lpstr>
      <vt:lpstr>PROPUESTAS UNIFICADA DE LOS GREMIOS MAGISTERIALES Propuesta Unificada para salvar la Caja de Seguro Social (CSS)</vt:lpstr>
      <vt:lpstr>PROPUESTA DE REFORMA DE LA LEY 51 DEL 27 DE DICIEMBRE DE 2005 DE LA CAJA DE SEGURO SOCIAL DE LOS GREMIOS MAGISTERIALES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REFORMA DE LA LEY 51 DEL 27 DE DICIEMBRE DE 2005 DE LA CAJA DE SEGURO SOCIAL DE LOS GREMIOS MAGISTERIALES</dc:title>
  <cp:lastModifiedBy>Jose Sierra Sanchez</cp:lastModifiedBy>
  <cp:revision>7</cp:revision>
  <dcterms:created xsi:type="dcterms:W3CDTF">2024-10-01T02:21:19Z</dcterms:created>
  <dcterms:modified xsi:type="dcterms:W3CDTF">2024-10-02T22:50:12Z</dcterms:modified>
</cp:coreProperties>
</file>