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693"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F18ED-1600-4F9D-96D3-9523D1DC4767}" v="10" dt="2024-10-01T16:34:28.9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66"/>
                </a:solidFill>
                <a:latin typeface="Tahoma" panose="020B0604030504040204" pitchFamily="34" charset="0"/>
                <a:ea typeface="Tahoma" panose="020B0604030504040204" pitchFamily="34" charset="0"/>
                <a:cs typeface="Tahoma" panose="020B0604030504040204" pitchFamily="34" charset="0"/>
              </a:defRPr>
            </a:pPr>
            <a:r>
              <a:rPr lang="en-US" b="1" dirty="0" err="1">
                <a:solidFill>
                  <a:srgbClr val="000066"/>
                </a:solidFill>
                <a:latin typeface="Tahoma" panose="020B0604030504040204" pitchFamily="34" charset="0"/>
                <a:ea typeface="Tahoma" panose="020B0604030504040204" pitchFamily="34" charset="0"/>
                <a:cs typeface="Tahoma" panose="020B0604030504040204" pitchFamily="34" charset="0"/>
              </a:rPr>
              <a:t>Ingresos</a:t>
            </a:r>
            <a:r>
              <a:rPr lang="en-US" b="1" dirty="0">
                <a:solidFill>
                  <a:srgbClr val="000066"/>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66"/>
                </a:solidFill>
                <a:latin typeface="Tahoma" panose="020B0604030504040204" pitchFamily="34" charset="0"/>
                <a:ea typeface="Tahoma" panose="020B0604030504040204" pitchFamily="34" charset="0"/>
                <a:cs typeface="Tahoma" panose="020B0604030504040204" pitchFamily="34" charset="0"/>
              </a:rPr>
              <a:t>Tributarios</a:t>
            </a:r>
            <a:endParaRPr lang="en-US" b="1"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a:defRPr b="1">
                <a:solidFill>
                  <a:srgbClr val="000066"/>
                </a:solidFill>
                <a:latin typeface="Tahoma" panose="020B0604030504040204" pitchFamily="34" charset="0"/>
                <a:ea typeface="Tahoma" panose="020B0604030504040204" pitchFamily="34" charset="0"/>
                <a:cs typeface="Tahoma" panose="020B0604030504040204" pitchFamily="34" charset="0"/>
              </a:defRPr>
            </a:pPr>
            <a:r>
              <a:rPr lang="en-US" b="1" dirty="0">
                <a:solidFill>
                  <a:srgbClr val="000066"/>
                </a:solidFill>
                <a:latin typeface="Tahoma" panose="020B0604030504040204" pitchFamily="34" charset="0"/>
                <a:ea typeface="Tahoma" panose="020B0604030504040204" pitchFamily="34" charset="0"/>
                <a:cs typeface="Tahoma" panose="020B0604030504040204" pitchFamily="34" charset="0"/>
              </a:rPr>
              <a:t>En </a:t>
            </a:r>
            <a:r>
              <a:rPr lang="en-US" b="1" dirty="0" err="1">
                <a:solidFill>
                  <a:srgbClr val="000066"/>
                </a:solidFill>
                <a:latin typeface="Tahoma" panose="020B0604030504040204" pitchFamily="34" charset="0"/>
                <a:ea typeface="Tahoma" panose="020B0604030504040204" pitchFamily="34" charset="0"/>
                <a:cs typeface="Tahoma" panose="020B0604030504040204" pitchFamily="34" charset="0"/>
              </a:rPr>
              <a:t>millones</a:t>
            </a:r>
            <a:r>
              <a:rPr lang="en-US" b="1" dirty="0">
                <a:solidFill>
                  <a:srgbClr val="000066"/>
                </a:solidFill>
                <a:latin typeface="Tahoma" panose="020B0604030504040204" pitchFamily="34" charset="0"/>
                <a:ea typeface="Tahoma" panose="020B0604030504040204" pitchFamily="34" charset="0"/>
                <a:cs typeface="Tahoma" panose="020B0604030504040204" pitchFamily="34" charset="0"/>
              </a:rPr>
              <a:t> de Balboas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66"/>
              </a:solidFill>
              <a:latin typeface="Tahoma" panose="020B0604030504040204" pitchFamily="34" charset="0"/>
              <a:ea typeface="Tahoma" panose="020B0604030504040204" pitchFamily="34" charset="0"/>
              <a:cs typeface="Tahoma" panose="020B0604030504040204" pitchFamily="34" charset="0"/>
            </a:defRPr>
          </a:pPr>
          <a:endParaRPr lang="en-PA"/>
        </a:p>
      </c:txPr>
    </c:title>
    <c:autoTitleDeleted val="0"/>
    <c:plotArea>
      <c:layout/>
      <c:barChart>
        <c:barDir val="col"/>
        <c:grouping val="clustered"/>
        <c:varyColors val="0"/>
        <c:ser>
          <c:idx val="0"/>
          <c:order val="0"/>
          <c:tx>
            <c:strRef>
              <c:f>Graf2!$A$11</c:f>
              <c:strCache>
                <c:ptCount val="1"/>
                <c:pt idx="0">
                  <c:v>Ingresos Tributarios</c:v>
                </c:pt>
              </c:strCache>
            </c:strRef>
          </c:tx>
          <c:spPr>
            <a:solidFill>
              <a:srgbClr val="00006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pPr>
                <a:endParaRPr lang="en-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Graf2!$B$10:$V$10</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Graf2!$B$11:$V$11</c:f>
              <c:numCache>
                <c:formatCode>#,##0</c:formatCode>
                <c:ptCount val="21"/>
                <c:pt idx="0">
                  <c:v>1208.9000000000001</c:v>
                </c:pt>
                <c:pt idx="1">
                  <c:v>1342.4</c:v>
                </c:pt>
                <c:pt idx="2">
                  <c:v>1763.2</c:v>
                </c:pt>
                <c:pt idx="3">
                  <c:v>2093</c:v>
                </c:pt>
                <c:pt idx="4">
                  <c:v>2439.3000000000002</c:v>
                </c:pt>
                <c:pt idx="5">
                  <c:v>2798.1000000000004</c:v>
                </c:pt>
                <c:pt idx="6">
                  <c:v>3286.33</c:v>
                </c:pt>
                <c:pt idx="7">
                  <c:v>3711.8399099999997</c:v>
                </c:pt>
                <c:pt idx="8">
                  <c:v>4689.8922839999996</c:v>
                </c:pt>
                <c:pt idx="9">
                  <c:v>4859.2999999999993</c:v>
                </c:pt>
                <c:pt idx="10">
                  <c:v>4998.6086599999999</c:v>
                </c:pt>
                <c:pt idx="11">
                  <c:v>5071.6000000000004</c:v>
                </c:pt>
                <c:pt idx="12">
                  <c:v>5598.8065999999999</c:v>
                </c:pt>
                <c:pt idx="13">
                  <c:v>5735.6</c:v>
                </c:pt>
                <c:pt idx="14">
                  <c:v>5918.1990000000005</c:v>
                </c:pt>
                <c:pt idx="15">
                  <c:v>5499</c:v>
                </c:pt>
                <c:pt idx="16">
                  <c:v>4017.3999999999996</c:v>
                </c:pt>
                <c:pt idx="17">
                  <c:v>4579.5668321699995</c:v>
                </c:pt>
                <c:pt idx="18">
                  <c:v>5866</c:v>
                </c:pt>
                <c:pt idx="19">
                  <c:v>6398.4</c:v>
                </c:pt>
                <c:pt idx="20">
                  <c:v>6306.2000000000007</c:v>
                </c:pt>
              </c:numCache>
            </c:numRef>
          </c:val>
          <c:extLst>
            <c:ext xmlns:c16="http://schemas.microsoft.com/office/drawing/2014/chart" uri="{C3380CC4-5D6E-409C-BE32-E72D297353CC}">
              <c16:uniqueId val="{00000000-43D6-4054-A82C-917D8595F097}"/>
            </c:ext>
          </c:extLst>
        </c:ser>
        <c:dLbls>
          <c:showLegendKey val="0"/>
          <c:showVal val="0"/>
          <c:showCatName val="0"/>
          <c:showSerName val="0"/>
          <c:showPercent val="0"/>
          <c:showBubbleSize val="0"/>
        </c:dLbls>
        <c:gapWidth val="50"/>
        <c:overlap val="50"/>
        <c:axId val="440149759"/>
        <c:axId val="440143999"/>
      </c:barChart>
      <c:catAx>
        <c:axId val="4401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pPr>
            <a:endParaRPr lang="en-PA"/>
          </a:p>
        </c:txPr>
        <c:crossAx val="440143999"/>
        <c:crosses val="autoZero"/>
        <c:auto val="1"/>
        <c:lblAlgn val="ctr"/>
        <c:lblOffset val="100"/>
        <c:noMultiLvlLbl val="0"/>
      </c:catAx>
      <c:valAx>
        <c:axId val="440143999"/>
        <c:scaling>
          <c:orientation val="minMax"/>
        </c:scaling>
        <c:delete val="1"/>
        <c:axPos val="l"/>
        <c:numFmt formatCode="#,##0" sourceLinked="1"/>
        <c:majorTickMark val="none"/>
        <c:minorTickMark val="none"/>
        <c:tickLblPos val="nextTo"/>
        <c:crossAx val="440149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n-PA"/>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000066"/>
              </a:solidFill>
              <a:latin typeface="Tahoma" panose="020B0604030504040204" pitchFamily="34" charset="0"/>
              <a:ea typeface="Tahoma" panose="020B0604030504040204" pitchFamily="34" charset="0"/>
              <a:cs typeface="Tahoma" panose="020B0604030504040204" pitchFamily="34" charset="0"/>
            </a:defRPr>
          </a:pPr>
          <a:endParaRPr lang="en-PA"/>
        </a:p>
      </c:txPr>
    </c:title>
    <c:autoTitleDeleted val="0"/>
    <c:plotArea>
      <c:layout/>
      <c:barChart>
        <c:barDir val="col"/>
        <c:grouping val="clustered"/>
        <c:varyColors val="0"/>
        <c:ser>
          <c:idx val="0"/>
          <c:order val="0"/>
          <c:tx>
            <c:strRef>
              <c:f>Graf2!$A$46</c:f>
              <c:strCache>
                <c:ptCount val="1"/>
                <c:pt idx="0">
                  <c:v>Ingresos Tributarios/PIB Nominal</c:v>
                </c:pt>
              </c:strCache>
            </c:strRef>
          </c:tx>
          <c:spPr>
            <a:solidFill>
              <a:srgbClr val="000066"/>
            </a:solidFill>
            <a:ln>
              <a:noFill/>
            </a:ln>
            <a:effectLst/>
          </c:spPr>
          <c:invertIfNegative val="0"/>
          <c:dPt>
            <c:idx val="8"/>
            <c:invertIfNegative val="0"/>
            <c:bubble3D val="0"/>
            <c:spPr>
              <a:solidFill>
                <a:srgbClr val="FF0000"/>
              </a:solidFill>
              <a:ln>
                <a:noFill/>
              </a:ln>
              <a:effectLst/>
            </c:spPr>
            <c:extLst>
              <c:ext xmlns:c16="http://schemas.microsoft.com/office/drawing/2014/chart" uri="{C3380CC4-5D6E-409C-BE32-E72D297353CC}">
                <c16:uniqueId val="{00000000-9354-40D0-9D7B-E425D83400C7}"/>
              </c:ext>
            </c:extLst>
          </c:dPt>
          <c:dPt>
            <c:idx val="20"/>
            <c:invertIfNegative val="0"/>
            <c:bubble3D val="0"/>
            <c:spPr>
              <a:solidFill>
                <a:srgbClr val="FF0000"/>
              </a:solidFill>
              <a:ln>
                <a:noFill/>
              </a:ln>
              <a:effectLst/>
            </c:spPr>
            <c:extLst>
              <c:ext xmlns:c16="http://schemas.microsoft.com/office/drawing/2014/chart" uri="{C3380CC4-5D6E-409C-BE32-E72D297353CC}">
                <c16:uniqueId val="{00000001-9354-40D0-9D7B-E425D83400C7}"/>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pPr>
                <a:endParaRPr lang="en-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Graf2!$B$45:$V$45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Graf2!$B$46:$V$46</c:f>
              <c:numCache>
                <c:formatCode>0.0%</c:formatCode>
                <c:ptCount val="21"/>
                <c:pt idx="0">
                  <c:v>8.5258087493740892E-2</c:v>
                </c:pt>
                <c:pt idx="1">
                  <c:v>8.68040849133285E-2</c:v>
                </c:pt>
                <c:pt idx="2">
                  <c:v>0.10288848689969073</c:v>
                </c:pt>
                <c:pt idx="3">
                  <c:v>9.8281440170600753E-2</c:v>
                </c:pt>
                <c:pt idx="4">
                  <c:v>9.6967355723514462E-2</c:v>
                </c:pt>
                <c:pt idx="5">
                  <c:v>0.10318757993685566</c:v>
                </c:pt>
                <c:pt idx="6">
                  <c:v>0.11162691956264033</c:v>
                </c:pt>
                <c:pt idx="7">
                  <c:v>0.107012007945523</c:v>
                </c:pt>
                <c:pt idx="8">
                  <c:v>0.11600116458939838</c:v>
                </c:pt>
                <c:pt idx="9">
                  <c:v>0.10656359649122805</c:v>
                </c:pt>
                <c:pt idx="10">
                  <c:v>0.10012937632082369</c:v>
                </c:pt>
                <c:pt idx="11">
                  <c:v>9.3759301334585543E-2</c:v>
                </c:pt>
                <c:pt idx="12">
                  <c:v>9.6685018467091557E-2</c:v>
                </c:pt>
                <c:pt idx="13">
                  <c:v>9.2208178679417857E-2</c:v>
                </c:pt>
                <c:pt idx="14">
                  <c:v>8.7945197441482575E-2</c:v>
                </c:pt>
                <c:pt idx="15">
                  <c:v>7.8870611247580727E-2</c:v>
                </c:pt>
                <c:pt idx="16">
                  <c:v>7.0373490898666277E-2</c:v>
                </c:pt>
                <c:pt idx="17">
                  <c:v>6.7939303466288015E-2</c:v>
                </c:pt>
                <c:pt idx="18">
                  <c:v>7.6657180527697322E-2</c:v>
                </c:pt>
                <c:pt idx="19">
                  <c:v>7.6640394796732375E-2</c:v>
                </c:pt>
                <c:pt idx="20">
                  <c:v>7.2028051900584797E-2</c:v>
                </c:pt>
              </c:numCache>
            </c:numRef>
          </c:val>
          <c:extLst>
            <c:ext xmlns:c16="http://schemas.microsoft.com/office/drawing/2014/chart" uri="{C3380CC4-5D6E-409C-BE32-E72D297353CC}">
              <c16:uniqueId val="{00000000-1468-47E7-B9F3-0B310B4E66E3}"/>
            </c:ext>
          </c:extLst>
        </c:ser>
        <c:dLbls>
          <c:showLegendKey val="0"/>
          <c:showVal val="0"/>
          <c:showCatName val="0"/>
          <c:showSerName val="0"/>
          <c:showPercent val="0"/>
          <c:showBubbleSize val="0"/>
        </c:dLbls>
        <c:gapWidth val="50"/>
        <c:overlap val="-27"/>
        <c:axId val="432456191"/>
        <c:axId val="432456671"/>
      </c:barChart>
      <c:catAx>
        <c:axId val="43245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0066"/>
                </a:solidFill>
                <a:latin typeface="Tahoma" panose="020B0604030504040204" pitchFamily="34" charset="0"/>
                <a:ea typeface="Tahoma" panose="020B0604030504040204" pitchFamily="34" charset="0"/>
                <a:cs typeface="Tahoma" panose="020B0604030504040204" pitchFamily="34" charset="0"/>
              </a:defRPr>
            </a:pPr>
            <a:endParaRPr lang="en-PA"/>
          </a:p>
        </c:txPr>
        <c:crossAx val="432456671"/>
        <c:crosses val="autoZero"/>
        <c:auto val="1"/>
        <c:lblAlgn val="ctr"/>
        <c:lblOffset val="100"/>
        <c:noMultiLvlLbl val="0"/>
      </c:catAx>
      <c:valAx>
        <c:axId val="432456671"/>
        <c:scaling>
          <c:orientation val="minMax"/>
        </c:scaling>
        <c:delete val="1"/>
        <c:axPos val="l"/>
        <c:numFmt formatCode="0.0%" sourceLinked="1"/>
        <c:majorTickMark val="none"/>
        <c:minorTickMark val="none"/>
        <c:tickLblPos val="nextTo"/>
        <c:crossAx val="43245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a:pPr>
      <a:endParaRPr lang="en-P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65912-C383-4679-9B00-B26263427F78}" type="datetimeFigureOut">
              <a:rPr lang="es-PA" smtClean="0"/>
              <a:t>10/02/24</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945D-C7F8-45D6-BC43-ACD36D8F0E9C}" type="slidenum">
              <a:rPr lang="es-PA" smtClean="0"/>
              <a:t>‹#›</a:t>
            </a:fld>
            <a:endParaRPr lang="es-PA"/>
          </a:p>
        </p:txBody>
      </p:sp>
    </p:spTree>
    <p:extLst>
      <p:ext uri="{BB962C8B-B14F-4D97-AF65-F5344CB8AC3E}">
        <p14:creationId xmlns:p14="http://schemas.microsoft.com/office/powerpoint/2010/main" val="94298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BA9D4-795E-C0BF-CAA3-9E5864963FA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A"/>
          </a:p>
        </p:txBody>
      </p:sp>
      <p:sp>
        <p:nvSpPr>
          <p:cNvPr id="3" name="Subtítulo 2">
            <a:extLst>
              <a:ext uri="{FF2B5EF4-FFF2-40B4-BE49-F238E27FC236}">
                <a16:creationId xmlns:a16="http://schemas.microsoft.com/office/drawing/2014/main" id="{89607850-0558-BEE1-8AEF-31D60E129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A"/>
          </a:p>
        </p:txBody>
      </p:sp>
      <p:sp>
        <p:nvSpPr>
          <p:cNvPr id="4" name="Marcador de fecha 3">
            <a:extLst>
              <a:ext uri="{FF2B5EF4-FFF2-40B4-BE49-F238E27FC236}">
                <a16:creationId xmlns:a16="http://schemas.microsoft.com/office/drawing/2014/main" id="{290A4246-AABC-BEDF-D5AF-CE11BA48E9AB}"/>
              </a:ext>
            </a:extLst>
          </p:cNvPr>
          <p:cNvSpPr>
            <a:spLocks noGrp="1"/>
          </p:cNvSpPr>
          <p:nvPr>
            <p:ph type="dt" sz="half" idx="10"/>
          </p:nvPr>
        </p:nvSpPr>
        <p:spPr/>
        <p:txBody>
          <a:bodyPr/>
          <a:lstStyle/>
          <a:p>
            <a:fld id="{D275C97D-0A0B-43C7-9D19-8A55217170CE}" type="datetime1">
              <a:rPr lang="es-PA" smtClean="0"/>
              <a:t>10/02/24</a:t>
            </a:fld>
            <a:endParaRPr lang="es-PA"/>
          </a:p>
        </p:txBody>
      </p:sp>
      <p:sp>
        <p:nvSpPr>
          <p:cNvPr id="5" name="Marcador de pie de página 4">
            <a:extLst>
              <a:ext uri="{FF2B5EF4-FFF2-40B4-BE49-F238E27FC236}">
                <a16:creationId xmlns:a16="http://schemas.microsoft.com/office/drawing/2014/main" id="{75592B05-6699-80F8-96B2-4E2B6587E1D6}"/>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ADE809DB-5C22-9EE8-56DD-A618BE42E8BA}"/>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279099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8DA16-E5F2-1C4A-10D7-1D1D1673724B}"/>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texto vertical 2">
            <a:extLst>
              <a:ext uri="{FF2B5EF4-FFF2-40B4-BE49-F238E27FC236}">
                <a16:creationId xmlns:a16="http://schemas.microsoft.com/office/drawing/2014/main" id="{8291F211-51EE-289E-61C7-5AA0C50CF84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83546F69-3B66-1D46-F7A1-00F7404B4592}"/>
              </a:ext>
            </a:extLst>
          </p:cNvPr>
          <p:cNvSpPr>
            <a:spLocks noGrp="1"/>
          </p:cNvSpPr>
          <p:nvPr>
            <p:ph type="dt" sz="half" idx="10"/>
          </p:nvPr>
        </p:nvSpPr>
        <p:spPr/>
        <p:txBody>
          <a:bodyPr/>
          <a:lstStyle/>
          <a:p>
            <a:fld id="{5F70CCC8-D772-46D6-A9DB-F5AD8F7EC456}" type="datetime1">
              <a:rPr lang="es-PA" smtClean="0"/>
              <a:t>10/02/24</a:t>
            </a:fld>
            <a:endParaRPr lang="es-PA"/>
          </a:p>
        </p:txBody>
      </p:sp>
      <p:sp>
        <p:nvSpPr>
          <p:cNvPr id="5" name="Marcador de pie de página 4">
            <a:extLst>
              <a:ext uri="{FF2B5EF4-FFF2-40B4-BE49-F238E27FC236}">
                <a16:creationId xmlns:a16="http://schemas.microsoft.com/office/drawing/2014/main" id="{452E028E-A249-0483-0A49-B19304376C91}"/>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E58E86C4-2DE2-523E-8713-30499D9EB98E}"/>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44850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04C43-70CE-609A-B823-371A604E428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A"/>
          </a:p>
        </p:txBody>
      </p:sp>
      <p:sp>
        <p:nvSpPr>
          <p:cNvPr id="3" name="Marcador de texto vertical 2">
            <a:extLst>
              <a:ext uri="{FF2B5EF4-FFF2-40B4-BE49-F238E27FC236}">
                <a16:creationId xmlns:a16="http://schemas.microsoft.com/office/drawing/2014/main" id="{5048A95D-D740-884A-D5E2-CC708A1E0DB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1EC5B523-5175-E173-E011-C6430F0B1AA2}"/>
              </a:ext>
            </a:extLst>
          </p:cNvPr>
          <p:cNvSpPr>
            <a:spLocks noGrp="1"/>
          </p:cNvSpPr>
          <p:nvPr>
            <p:ph type="dt" sz="half" idx="10"/>
          </p:nvPr>
        </p:nvSpPr>
        <p:spPr/>
        <p:txBody>
          <a:bodyPr/>
          <a:lstStyle/>
          <a:p>
            <a:fld id="{9B4DCC3D-82CA-42F6-AF0D-7E11D00C794B}" type="datetime1">
              <a:rPr lang="es-PA" smtClean="0"/>
              <a:t>10/02/24</a:t>
            </a:fld>
            <a:endParaRPr lang="es-PA"/>
          </a:p>
        </p:txBody>
      </p:sp>
      <p:sp>
        <p:nvSpPr>
          <p:cNvPr id="5" name="Marcador de pie de página 4">
            <a:extLst>
              <a:ext uri="{FF2B5EF4-FFF2-40B4-BE49-F238E27FC236}">
                <a16:creationId xmlns:a16="http://schemas.microsoft.com/office/drawing/2014/main" id="{D1EBFF7A-6D1D-0A31-B424-53E2C75769E7}"/>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C60A9EE4-10DE-460B-B4E1-9D19C772B4DC}"/>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275893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A4B13-E3EA-A845-2AD5-227F8EEB895E}"/>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EA3FC485-0353-A534-0701-C140F92B56C2}"/>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9CA219BA-2E88-9A7E-48CC-9B71EC6ED3D1}"/>
              </a:ext>
            </a:extLst>
          </p:cNvPr>
          <p:cNvSpPr>
            <a:spLocks noGrp="1"/>
          </p:cNvSpPr>
          <p:nvPr>
            <p:ph type="dt" sz="half" idx="10"/>
          </p:nvPr>
        </p:nvSpPr>
        <p:spPr/>
        <p:txBody>
          <a:bodyPr/>
          <a:lstStyle/>
          <a:p>
            <a:fld id="{5E5ED05E-D065-4CD1-8044-928428E4A0E0}" type="datetime1">
              <a:rPr lang="es-PA" smtClean="0"/>
              <a:t>10/02/24</a:t>
            </a:fld>
            <a:endParaRPr lang="es-PA"/>
          </a:p>
        </p:txBody>
      </p:sp>
      <p:sp>
        <p:nvSpPr>
          <p:cNvPr id="5" name="Marcador de pie de página 4">
            <a:extLst>
              <a:ext uri="{FF2B5EF4-FFF2-40B4-BE49-F238E27FC236}">
                <a16:creationId xmlns:a16="http://schemas.microsoft.com/office/drawing/2014/main" id="{F1A4D6C2-EF68-B135-41E0-75ABFEC0E0CD}"/>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8D18601-3BC7-8ECD-E77D-F749AD260FDF}"/>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333897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D3AA7-D4DC-8BB0-F1BD-FA546C3E570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DC845332-CC2B-D529-6A45-691023F860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A77F743-A788-26D3-8E01-E6E723B7808E}"/>
              </a:ext>
            </a:extLst>
          </p:cNvPr>
          <p:cNvSpPr>
            <a:spLocks noGrp="1"/>
          </p:cNvSpPr>
          <p:nvPr>
            <p:ph type="dt" sz="half" idx="10"/>
          </p:nvPr>
        </p:nvSpPr>
        <p:spPr/>
        <p:txBody>
          <a:bodyPr/>
          <a:lstStyle/>
          <a:p>
            <a:fld id="{2735A007-6169-4E43-9658-F8D125A87B00}" type="datetime1">
              <a:rPr lang="es-PA" smtClean="0"/>
              <a:t>10/02/24</a:t>
            </a:fld>
            <a:endParaRPr lang="es-PA"/>
          </a:p>
        </p:txBody>
      </p:sp>
      <p:sp>
        <p:nvSpPr>
          <p:cNvPr id="5" name="Marcador de pie de página 4">
            <a:extLst>
              <a:ext uri="{FF2B5EF4-FFF2-40B4-BE49-F238E27FC236}">
                <a16:creationId xmlns:a16="http://schemas.microsoft.com/office/drawing/2014/main" id="{5FDFAC22-ED82-520B-AC67-12FB219FB7AF}"/>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29107150-5ED3-FB7F-332A-230D33FD8D1E}"/>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407616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F2985-7FE5-90D8-F9FA-E023ECA0B343}"/>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28E3542F-4937-7C6A-F0D6-9DD97B35D8F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contenido 3">
            <a:extLst>
              <a:ext uri="{FF2B5EF4-FFF2-40B4-BE49-F238E27FC236}">
                <a16:creationId xmlns:a16="http://schemas.microsoft.com/office/drawing/2014/main" id="{BA11EA7B-F71C-17E2-C625-1BFF77C1E73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5" name="Marcador de fecha 4">
            <a:extLst>
              <a:ext uri="{FF2B5EF4-FFF2-40B4-BE49-F238E27FC236}">
                <a16:creationId xmlns:a16="http://schemas.microsoft.com/office/drawing/2014/main" id="{9676AC07-A732-0ED4-2E33-023ECE1AEEB1}"/>
              </a:ext>
            </a:extLst>
          </p:cNvPr>
          <p:cNvSpPr>
            <a:spLocks noGrp="1"/>
          </p:cNvSpPr>
          <p:nvPr>
            <p:ph type="dt" sz="half" idx="10"/>
          </p:nvPr>
        </p:nvSpPr>
        <p:spPr/>
        <p:txBody>
          <a:bodyPr/>
          <a:lstStyle/>
          <a:p>
            <a:fld id="{64343C4D-7840-4653-82A2-5BF535F532E4}" type="datetime1">
              <a:rPr lang="es-PA" smtClean="0"/>
              <a:t>10/02/24</a:t>
            </a:fld>
            <a:endParaRPr lang="es-PA"/>
          </a:p>
        </p:txBody>
      </p:sp>
      <p:sp>
        <p:nvSpPr>
          <p:cNvPr id="6" name="Marcador de pie de página 5">
            <a:extLst>
              <a:ext uri="{FF2B5EF4-FFF2-40B4-BE49-F238E27FC236}">
                <a16:creationId xmlns:a16="http://schemas.microsoft.com/office/drawing/2014/main" id="{3577271E-6BFD-2D8F-A734-CCC79E780293}"/>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FCBB9105-32AF-64AC-58B8-214BD2E9B2C2}"/>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409783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8F88F-7508-CF26-7286-802B72CE38ED}"/>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08497AAC-A3D4-1235-C202-85B0DC6BD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4754F8F-F796-897E-FD60-3558FB9BB6E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5" name="Marcador de texto 4">
            <a:extLst>
              <a:ext uri="{FF2B5EF4-FFF2-40B4-BE49-F238E27FC236}">
                <a16:creationId xmlns:a16="http://schemas.microsoft.com/office/drawing/2014/main" id="{3028C78F-0711-5CBD-7423-21D006F36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3CEEF60-F158-736E-5655-548A9B1AD8E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7" name="Marcador de fecha 6">
            <a:extLst>
              <a:ext uri="{FF2B5EF4-FFF2-40B4-BE49-F238E27FC236}">
                <a16:creationId xmlns:a16="http://schemas.microsoft.com/office/drawing/2014/main" id="{6F8A51AB-8806-2EDF-4034-A71BF6C6B9E0}"/>
              </a:ext>
            </a:extLst>
          </p:cNvPr>
          <p:cNvSpPr>
            <a:spLocks noGrp="1"/>
          </p:cNvSpPr>
          <p:nvPr>
            <p:ph type="dt" sz="half" idx="10"/>
          </p:nvPr>
        </p:nvSpPr>
        <p:spPr/>
        <p:txBody>
          <a:bodyPr/>
          <a:lstStyle/>
          <a:p>
            <a:fld id="{B4C8F104-E0CB-4F21-BD73-9E9237FAA104}" type="datetime1">
              <a:rPr lang="es-PA" smtClean="0"/>
              <a:t>10/02/24</a:t>
            </a:fld>
            <a:endParaRPr lang="es-PA"/>
          </a:p>
        </p:txBody>
      </p:sp>
      <p:sp>
        <p:nvSpPr>
          <p:cNvPr id="8" name="Marcador de pie de página 7">
            <a:extLst>
              <a:ext uri="{FF2B5EF4-FFF2-40B4-BE49-F238E27FC236}">
                <a16:creationId xmlns:a16="http://schemas.microsoft.com/office/drawing/2014/main" id="{E423DB26-0EE6-9FFA-2C0C-21A80DC47AEA}"/>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A2F9C7B7-2B3E-E7E9-7B78-7E349A8A6041}"/>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3226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2D478-B687-0E84-3756-954EE93BA1AC}"/>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fecha 2">
            <a:extLst>
              <a:ext uri="{FF2B5EF4-FFF2-40B4-BE49-F238E27FC236}">
                <a16:creationId xmlns:a16="http://schemas.microsoft.com/office/drawing/2014/main" id="{22E49632-D05B-0CBF-EBC0-8115ED4FE37A}"/>
              </a:ext>
            </a:extLst>
          </p:cNvPr>
          <p:cNvSpPr>
            <a:spLocks noGrp="1"/>
          </p:cNvSpPr>
          <p:nvPr>
            <p:ph type="dt" sz="half" idx="10"/>
          </p:nvPr>
        </p:nvSpPr>
        <p:spPr/>
        <p:txBody>
          <a:bodyPr/>
          <a:lstStyle/>
          <a:p>
            <a:fld id="{D7622884-DA05-4D9E-BCF5-528D303F244A}" type="datetime1">
              <a:rPr lang="es-PA" smtClean="0"/>
              <a:t>10/02/24</a:t>
            </a:fld>
            <a:endParaRPr lang="es-PA"/>
          </a:p>
        </p:txBody>
      </p:sp>
      <p:sp>
        <p:nvSpPr>
          <p:cNvPr id="4" name="Marcador de pie de página 3">
            <a:extLst>
              <a:ext uri="{FF2B5EF4-FFF2-40B4-BE49-F238E27FC236}">
                <a16:creationId xmlns:a16="http://schemas.microsoft.com/office/drawing/2014/main" id="{F70D1809-FC06-2423-9722-990889FF0993}"/>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4AFDB6C2-7406-6EA3-5096-6DB41E2EFF4B}"/>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389816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864340-B89C-28C9-5854-E2C4174E192B}"/>
              </a:ext>
            </a:extLst>
          </p:cNvPr>
          <p:cNvSpPr>
            <a:spLocks noGrp="1"/>
          </p:cNvSpPr>
          <p:nvPr>
            <p:ph type="dt" sz="half" idx="10"/>
          </p:nvPr>
        </p:nvSpPr>
        <p:spPr/>
        <p:txBody>
          <a:bodyPr/>
          <a:lstStyle/>
          <a:p>
            <a:fld id="{5A3A0A72-7B25-4589-BF38-2A203A0D9770}" type="datetime1">
              <a:rPr lang="es-PA" smtClean="0"/>
              <a:t>10/02/24</a:t>
            </a:fld>
            <a:endParaRPr lang="es-PA"/>
          </a:p>
        </p:txBody>
      </p:sp>
      <p:sp>
        <p:nvSpPr>
          <p:cNvPr id="3" name="Marcador de pie de página 2">
            <a:extLst>
              <a:ext uri="{FF2B5EF4-FFF2-40B4-BE49-F238E27FC236}">
                <a16:creationId xmlns:a16="http://schemas.microsoft.com/office/drawing/2014/main" id="{EA3F303F-5571-01BA-1AF2-E0A6A8DD8F2A}"/>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DC36B9E1-FF9A-2C5D-01D0-599D4D7C91B4}"/>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223424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59409-0743-2E49-52CE-AF494CD87BF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C560A84F-1DC0-6AEE-D65D-5202E1C35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texto 3">
            <a:extLst>
              <a:ext uri="{FF2B5EF4-FFF2-40B4-BE49-F238E27FC236}">
                <a16:creationId xmlns:a16="http://schemas.microsoft.com/office/drawing/2014/main" id="{179FA330-16BA-FD69-CF94-E86D68899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BD4BC4D-7F2E-7ED6-0D7F-9B749A1B4D1C}"/>
              </a:ext>
            </a:extLst>
          </p:cNvPr>
          <p:cNvSpPr>
            <a:spLocks noGrp="1"/>
          </p:cNvSpPr>
          <p:nvPr>
            <p:ph type="dt" sz="half" idx="10"/>
          </p:nvPr>
        </p:nvSpPr>
        <p:spPr/>
        <p:txBody>
          <a:bodyPr/>
          <a:lstStyle/>
          <a:p>
            <a:fld id="{CB589E0E-0E64-40D5-83E2-17F3ABE62724}" type="datetime1">
              <a:rPr lang="es-PA" smtClean="0"/>
              <a:t>10/02/24</a:t>
            </a:fld>
            <a:endParaRPr lang="es-PA"/>
          </a:p>
        </p:txBody>
      </p:sp>
      <p:sp>
        <p:nvSpPr>
          <p:cNvPr id="6" name="Marcador de pie de página 5">
            <a:extLst>
              <a:ext uri="{FF2B5EF4-FFF2-40B4-BE49-F238E27FC236}">
                <a16:creationId xmlns:a16="http://schemas.microsoft.com/office/drawing/2014/main" id="{2B88FF9F-C33D-11CD-59E4-3B07C2A169B6}"/>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FB28CD1D-62F8-851E-867D-C303E69848B0}"/>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186021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B42AD-7A25-98A8-551B-3D3DCC1F64B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A"/>
          </a:p>
        </p:txBody>
      </p:sp>
      <p:sp>
        <p:nvSpPr>
          <p:cNvPr id="3" name="Marcador de posición de imagen 2">
            <a:extLst>
              <a:ext uri="{FF2B5EF4-FFF2-40B4-BE49-F238E27FC236}">
                <a16:creationId xmlns:a16="http://schemas.microsoft.com/office/drawing/2014/main" id="{3829B383-E7D7-290C-85D7-93ADC6231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4621FF76-020B-9558-CD77-7CDE862A3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CB3C7D4-9C02-12FA-C2E4-C89C0DBF67BB}"/>
              </a:ext>
            </a:extLst>
          </p:cNvPr>
          <p:cNvSpPr>
            <a:spLocks noGrp="1"/>
          </p:cNvSpPr>
          <p:nvPr>
            <p:ph type="dt" sz="half" idx="10"/>
          </p:nvPr>
        </p:nvSpPr>
        <p:spPr/>
        <p:txBody>
          <a:bodyPr/>
          <a:lstStyle/>
          <a:p>
            <a:fld id="{D3877161-A958-4A80-A4F9-E6A260FC1F8B}" type="datetime1">
              <a:rPr lang="es-PA" smtClean="0"/>
              <a:t>10/02/24</a:t>
            </a:fld>
            <a:endParaRPr lang="es-PA"/>
          </a:p>
        </p:txBody>
      </p:sp>
      <p:sp>
        <p:nvSpPr>
          <p:cNvPr id="6" name="Marcador de pie de página 5">
            <a:extLst>
              <a:ext uri="{FF2B5EF4-FFF2-40B4-BE49-F238E27FC236}">
                <a16:creationId xmlns:a16="http://schemas.microsoft.com/office/drawing/2014/main" id="{DFFAA189-08DC-BABD-29A5-042DBE4CFA2D}"/>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091B50B4-70C3-9C28-0270-DFE7E165AC82}"/>
              </a:ext>
            </a:extLst>
          </p:cNvPr>
          <p:cNvSpPr>
            <a:spLocks noGrp="1"/>
          </p:cNvSpPr>
          <p:nvPr>
            <p:ph type="sldNum" sz="quarter" idx="12"/>
          </p:nvPr>
        </p:nvSpPr>
        <p:spPr/>
        <p:txBody>
          <a:bodyPr/>
          <a:lstStyle/>
          <a:p>
            <a:fld id="{1DD664DC-2E5A-46B3-9BAE-569ED0904510}" type="slidenum">
              <a:rPr lang="es-PA" smtClean="0"/>
              <a:t>‹#›</a:t>
            </a:fld>
            <a:endParaRPr lang="es-PA"/>
          </a:p>
        </p:txBody>
      </p:sp>
    </p:spTree>
    <p:extLst>
      <p:ext uri="{BB962C8B-B14F-4D97-AF65-F5344CB8AC3E}">
        <p14:creationId xmlns:p14="http://schemas.microsoft.com/office/powerpoint/2010/main" val="248629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DD41D7-95E8-14AA-BBAC-E067ABA9E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F5219703-D779-3D9F-71EA-92A301367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F6A7CF82-CB4F-AAE8-CFB9-2DD034735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055E77-AAC7-4475-988C-6C09891CBBD2}" type="datetime1">
              <a:rPr lang="es-PA" smtClean="0"/>
              <a:t>10/02/24</a:t>
            </a:fld>
            <a:endParaRPr lang="es-PA"/>
          </a:p>
        </p:txBody>
      </p:sp>
      <p:sp>
        <p:nvSpPr>
          <p:cNvPr id="5" name="Marcador de pie de página 4">
            <a:extLst>
              <a:ext uri="{FF2B5EF4-FFF2-40B4-BE49-F238E27FC236}">
                <a16:creationId xmlns:a16="http://schemas.microsoft.com/office/drawing/2014/main" id="{A251883D-6238-D893-9EF5-628732CDB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PA"/>
          </a:p>
        </p:txBody>
      </p:sp>
      <p:sp>
        <p:nvSpPr>
          <p:cNvPr id="6" name="Marcador de número de diapositiva 5">
            <a:extLst>
              <a:ext uri="{FF2B5EF4-FFF2-40B4-BE49-F238E27FC236}">
                <a16:creationId xmlns:a16="http://schemas.microsoft.com/office/drawing/2014/main" id="{EDB0A22D-8F81-961F-C19B-826E5153E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D664DC-2E5A-46B3-9BAE-569ED0904510}" type="slidenum">
              <a:rPr lang="es-PA" smtClean="0"/>
              <a:t>‹#›</a:t>
            </a:fld>
            <a:endParaRPr lang="es-PA"/>
          </a:p>
        </p:txBody>
      </p:sp>
    </p:spTree>
    <p:extLst>
      <p:ext uri="{BB962C8B-B14F-4D97-AF65-F5344CB8AC3E}">
        <p14:creationId xmlns:p14="http://schemas.microsoft.com/office/powerpoint/2010/main" val="4221161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631B4-2A7D-3807-A3C6-F5AFFB15B34F}"/>
              </a:ext>
            </a:extLst>
          </p:cNvPr>
          <p:cNvSpPr>
            <a:spLocks noGrp="1"/>
          </p:cNvSpPr>
          <p:nvPr>
            <p:ph type="ctrTitle"/>
          </p:nvPr>
        </p:nvSpPr>
        <p:spPr>
          <a:xfrm>
            <a:off x="389594" y="372967"/>
            <a:ext cx="11412812" cy="2163977"/>
          </a:xfrm>
        </p:spPr>
        <p:txBody>
          <a:bodyPr anchor="ctr" anchorCtr="0">
            <a:normAutofit/>
          </a:bodyPr>
          <a:lstStyle/>
          <a:p>
            <a:pPr algn="just"/>
            <a:r>
              <a:rPr lang="es-PA"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PROPUESTA DE LOS GREMIOS MAGISTERIALES SOBRE LA REFORMA DE LA LEY 51 DEL 27 DE DICIEMBRE DE 2005, DE LA CAJA DE SEGURO SOCIAL .</a:t>
            </a:r>
            <a:endParaRPr lang="es-PA" sz="8800" dirty="0">
              <a:solidFill>
                <a:srgbClr val="002060"/>
              </a:solidFill>
              <a:latin typeface="Arial" panose="020B0604020202020204" pitchFamily="34" charset="0"/>
              <a:cs typeface="Arial" panose="020B0604020202020204" pitchFamily="34" charset="0"/>
            </a:endParaRPr>
          </a:p>
        </p:txBody>
      </p:sp>
      <p:pic>
        <p:nvPicPr>
          <p:cNvPr id="4" name="Imagen 3" descr="Logotipo&#10;&#10;Descripción generada automáticamente">
            <a:extLst>
              <a:ext uri="{FF2B5EF4-FFF2-40B4-BE49-F238E27FC236}">
                <a16:creationId xmlns:a16="http://schemas.microsoft.com/office/drawing/2014/main" id="{1674C598-668A-1D64-126E-0434E1DA368F}"/>
              </a:ext>
            </a:extLst>
          </p:cNvPr>
          <p:cNvPicPr>
            <a:picLocks noChangeAspect="1"/>
          </p:cNvPicPr>
          <p:nvPr/>
        </p:nvPicPr>
        <p:blipFill rotWithShape="1">
          <a:blip r:embed="rId2">
            <a:extLst>
              <a:ext uri="{28A0092B-C50C-407E-A947-70E740481C1C}">
                <a14:useLocalDpi xmlns:a14="http://schemas.microsoft.com/office/drawing/2010/main" val="0"/>
              </a:ext>
            </a:extLst>
          </a:blip>
          <a:srcRect b="3514"/>
          <a:stretch/>
        </p:blipFill>
        <p:spPr bwMode="auto">
          <a:xfrm>
            <a:off x="2172340" y="3262000"/>
            <a:ext cx="1604645" cy="1438910"/>
          </a:xfrm>
          <a:prstGeom prst="rect">
            <a:avLst/>
          </a:prstGeom>
          <a:ln w="1270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5" name="Imagen 4" descr="Imagen que contiene Círculo&#10;&#10;Descripción generada automáticamente">
            <a:extLst>
              <a:ext uri="{FF2B5EF4-FFF2-40B4-BE49-F238E27FC236}">
                <a16:creationId xmlns:a16="http://schemas.microsoft.com/office/drawing/2014/main" id="{0A24D409-43C0-71F7-84EB-B0270F56915F}"/>
              </a:ext>
            </a:extLst>
          </p:cNvPr>
          <p:cNvPicPr>
            <a:picLocks noChangeAspect="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10025" y="3051012"/>
            <a:ext cx="1861415" cy="1861415"/>
          </a:xfrm>
          <a:prstGeom prst="rect">
            <a:avLst/>
          </a:prstGeom>
          <a:noFill/>
          <a:ln>
            <a:noFill/>
          </a:ln>
        </p:spPr>
      </p:pic>
      <p:pic>
        <p:nvPicPr>
          <p:cNvPr id="6" name="Imagen 5">
            <a:extLst>
              <a:ext uri="{FF2B5EF4-FFF2-40B4-BE49-F238E27FC236}">
                <a16:creationId xmlns:a16="http://schemas.microsoft.com/office/drawing/2014/main" id="{8A0DFC90-CE36-F9E0-8D4E-0F5D219855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7782" y="3139506"/>
            <a:ext cx="1758950" cy="1765935"/>
          </a:xfrm>
          <a:prstGeom prst="rect">
            <a:avLst/>
          </a:prstGeom>
          <a:noFill/>
          <a:ln>
            <a:noFill/>
          </a:ln>
        </p:spPr>
      </p:pic>
      <p:sp>
        <p:nvSpPr>
          <p:cNvPr id="7" name="CuadroTexto 6">
            <a:extLst>
              <a:ext uri="{FF2B5EF4-FFF2-40B4-BE49-F238E27FC236}">
                <a16:creationId xmlns:a16="http://schemas.microsoft.com/office/drawing/2014/main" id="{63D9F58C-7872-2E24-F4EB-0FF505AEAA03}"/>
              </a:ext>
            </a:extLst>
          </p:cNvPr>
          <p:cNvSpPr txBox="1"/>
          <p:nvPr/>
        </p:nvSpPr>
        <p:spPr>
          <a:xfrm>
            <a:off x="2025555" y="5728624"/>
            <a:ext cx="8140890" cy="880882"/>
          </a:xfrm>
          <a:prstGeom prst="rect">
            <a:avLst/>
          </a:prstGeom>
          <a:noFill/>
        </p:spPr>
        <p:txBody>
          <a:bodyPr wrap="square" rtlCol="0">
            <a:spAutoFit/>
          </a:bodyPr>
          <a:lstStyle/>
          <a:p>
            <a:pPr algn="ctr">
              <a:lnSpc>
                <a:spcPct val="150000"/>
              </a:lnSpc>
            </a:pPr>
            <a:r>
              <a:rPr lang="es-PA" sz="1800" b="1" dirty="0">
                <a:effectLst/>
                <a:latin typeface="Arial" panose="020B0604020202020204" pitchFamily="34" charset="0"/>
                <a:ea typeface="Aptos" panose="020B0004020202020204" pitchFamily="34" charset="0"/>
                <a:cs typeface="Times New Roman" panose="02020603050405020304" pitchFamily="18" charset="0"/>
              </a:rPr>
              <a:t>PROF. FERNANDO  D. </a:t>
            </a:r>
            <a:r>
              <a:rPr lang="es-PA" b="1" dirty="0">
                <a:latin typeface="Arial" panose="020B0604020202020204" pitchFamily="34" charset="0"/>
                <a:ea typeface="Aptos" panose="020B0004020202020204" pitchFamily="34" charset="0"/>
                <a:cs typeface="Times New Roman" panose="02020603050405020304" pitchFamily="18" charset="0"/>
              </a:rPr>
              <a:t>Á</a:t>
            </a:r>
            <a:r>
              <a:rPr lang="es-PA" sz="1800" b="1" dirty="0">
                <a:effectLst/>
                <a:latin typeface="Arial" panose="020B0604020202020204" pitchFamily="34" charset="0"/>
                <a:ea typeface="Aptos" panose="020B0004020202020204" pitchFamily="34" charset="0"/>
                <a:cs typeface="Times New Roman" panose="02020603050405020304" pitchFamily="18" charset="0"/>
              </a:rPr>
              <a:t>BREGO PEÑALBA</a:t>
            </a:r>
          </a:p>
          <a:p>
            <a:pPr algn="ctr">
              <a:lnSpc>
                <a:spcPct val="150000"/>
              </a:lnSpc>
            </a:pPr>
            <a:r>
              <a:rPr lang="es-PA" sz="1800" dirty="0">
                <a:effectLst/>
                <a:latin typeface="Arial" panose="020B0604020202020204" pitchFamily="34" charset="0"/>
                <a:ea typeface="Aptos" panose="020B0004020202020204" pitchFamily="34" charset="0"/>
                <a:cs typeface="Times New Roman" panose="02020603050405020304" pitchFamily="18" charset="0"/>
              </a:rPr>
              <a:t>Panamá, 2 de octubre de 2024</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9479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50"/>
            <a:ext cx="11952229" cy="907566"/>
          </a:xfrm>
        </p:spPr>
        <p:txBody>
          <a:bodyPr>
            <a:noAutofit/>
          </a:bodyPr>
          <a:lstStyle/>
          <a:p>
            <a:pPr algn="just">
              <a:lnSpc>
                <a:spcPct val="100000"/>
              </a:lnSpc>
              <a:spcAft>
                <a:spcPts val="800"/>
              </a:spcAft>
            </a:pPr>
            <a:r>
              <a:rPr lang="es-ES" sz="24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PODEMOS MINIMIZAR LA EVASIÓN Y LA ELUSIÓN DE LA CUOTA AL SEGURO SOCIAL REALIZANDO LO SIGUIENTE</a:t>
            </a:r>
            <a:endParaRPr lang="es-PA" sz="24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0" y="1040911"/>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10</a:t>
            </a:fld>
            <a:endParaRPr lang="es-PA"/>
          </a:p>
        </p:txBody>
      </p:sp>
      <p:sp>
        <p:nvSpPr>
          <p:cNvPr id="2" name="CuadroTexto 1">
            <a:extLst>
              <a:ext uri="{FF2B5EF4-FFF2-40B4-BE49-F238E27FC236}">
                <a16:creationId xmlns:a16="http://schemas.microsoft.com/office/drawing/2014/main" id="{BA7A3B62-9B7F-9621-722A-B1342348758C}"/>
              </a:ext>
            </a:extLst>
          </p:cNvPr>
          <p:cNvSpPr txBox="1"/>
          <p:nvPr/>
        </p:nvSpPr>
        <p:spPr>
          <a:xfrm>
            <a:off x="119742" y="1236836"/>
            <a:ext cx="11854655" cy="5416868"/>
          </a:xfrm>
          <a:prstGeom prst="rect">
            <a:avLst/>
          </a:prstGeom>
          <a:noFill/>
        </p:spPr>
        <p:txBody>
          <a:bodyPr wrap="square" rtlCol="0">
            <a:spAutoFit/>
          </a:bodyPr>
          <a:lstStyle/>
          <a:p>
            <a:pPr marL="342900" lvl="0" indent="-342900" algn="just">
              <a:spcAft>
                <a:spcPts val="1200"/>
              </a:spcAft>
              <a:buFont typeface="+mj-lt"/>
              <a:buAutoNum type="arabicPeriod"/>
            </a:pP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Determinando mediante un </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censo o crear un padrón de empresas subcontratistas (outsourcing)</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y externalización de servicios, para luego realizar auditorías a aquellas que defraudan las cuotas al Seguro Social.</a:t>
            </a: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200"/>
              </a:spcAft>
              <a:buFont typeface="+mj-lt"/>
              <a:buAutoNum type="arabicPeriod"/>
            </a:pP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Realizar acciones de </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fiscalización a empresas contables,</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de finanzas, consultorías económicas y despachos de abogados que asesoran a clientes de este tipo de negocios para que incurran en evasión y elusión de la cuota de seguro social.</a:t>
            </a: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200"/>
              </a:spcAft>
              <a:buFont typeface="+mj-lt"/>
              <a:buAutoNum type="arabicPeriod"/>
            </a:pP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Establecer un Convenio </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para realizar una mesa de trabajo de colaboración conjunta con el Colegio Nacional de Abogados y del Colegio de Contadores Públicos Autorizados para buscar mecanismos que eviten las fugas de la cuota de seguro social en el sistema de ingresos de la CSS.</a:t>
            </a: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200"/>
              </a:spcAft>
              <a:buFont typeface="+mj-lt"/>
              <a:buAutoNum type="arabicPeriod"/>
            </a:pP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Crear una Red de colaboración Interinstitucional con el Tribunal Electoral, MEF, MICI, ALCALDÍAS, MIGRACIÓN, DGI, CONTRALORÍA GENERAL, REGISTRO PUBLICO Y MITRAB</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para el intercambio de información y para armar un padrón o base de datos que permita determinar la cantidad de empresas con sus respectivos empleados o planillas que no han sido afiliados al Sistema (CSS).</a:t>
            </a: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200"/>
              </a:spcAft>
              <a:buFont typeface="+mj-lt"/>
              <a:buAutoNum type="arabicPeriod"/>
            </a:pP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Establecer una base de datos o padrón de proveedores que suministran a la CSS</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servicios, productos e insumos médicos y farmacéuticos; con el fin de determinar si estas empresas sólo reportan uno o dos empleados, o ninguno por lo que se debe revisar los esquemas agresivos de evasión y elusión en los pagos de la cuota de seguro social y realizar las auditorías respectivas.</a:t>
            </a:r>
            <a:endParaRPr lang="es-PA"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0620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50"/>
            <a:ext cx="11952229" cy="907566"/>
          </a:xfrm>
        </p:spPr>
        <p:txBody>
          <a:bodyPr>
            <a:noAutofit/>
          </a:bodyPr>
          <a:lstStyle/>
          <a:p>
            <a:pPr algn="just">
              <a:lnSpc>
                <a:spcPct val="100000"/>
              </a:lnSpc>
              <a:spcAft>
                <a:spcPts val="800"/>
              </a:spcAft>
            </a:pPr>
            <a:r>
              <a:rPr lang="es-ES" sz="24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PODEMOS MINIMIZAR LA EVASIÓN Y LA ELUSIÓN DE LA CUOTA AL SEGURO SOCIAL REALIZANDO LO SIGUIENTE</a:t>
            </a:r>
            <a:endParaRPr lang="es-PA" sz="24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0" y="1040911"/>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11</a:t>
            </a:fld>
            <a:endParaRPr lang="es-PA"/>
          </a:p>
        </p:txBody>
      </p:sp>
      <p:sp>
        <p:nvSpPr>
          <p:cNvPr id="2" name="CuadroTexto 1">
            <a:extLst>
              <a:ext uri="{FF2B5EF4-FFF2-40B4-BE49-F238E27FC236}">
                <a16:creationId xmlns:a16="http://schemas.microsoft.com/office/drawing/2014/main" id="{BA7A3B62-9B7F-9621-722A-B1342348758C}"/>
              </a:ext>
            </a:extLst>
          </p:cNvPr>
          <p:cNvSpPr txBox="1"/>
          <p:nvPr/>
        </p:nvSpPr>
        <p:spPr>
          <a:xfrm>
            <a:off x="152400" y="1554709"/>
            <a:ext cx="11854655" cy="4785926"/>
          </a:xfrm>
          <a:prstGeom prst="rect">
            <a:avLst/>
          </a:prstGeom>
          <a:noFill/>
        </p:spPr>
        <p:txBody>
          <a:bodyPr wrap="square" rtlCol="0">
            <a:spAutoFit/>
          </a:bodyPr>
          <a:lstStyle/>
          <a:p>
            <a:pPr marL="342900" lvl="0" indent="-342900" algn="just">
              <a:spcAft>
                <a:spcPts val="1800"/>
              </a:spcAft>
              <a:buFont typeface="+mj-lt"/>
              <a:buAutoNum type="arabicPeriod" startAt="6"/>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Hasta el 2019, existían aproximadamente 38,000 empleadores morosos que adeudan 236 millones de dólares a la CSS. Por otro lado, hay 105,000 trabajadores, panameños y panameñas, clasificados como trabajadores informales </a:t>
            </a:r>
            <a:r>
              <a:rPr lang="es-ES" sz="2000" dirty="0">
                <a:solidFill>
                  <a:srgbClr val="000000"/>
                </a:solidFill>
                <a:latin typeface="Arial" panose="020B0604020202020204" pitchFamily="34" charset="0"/>
                <a:ea typeface="Aptos" panose="020B0004020202020204" pitchFamily="34" charset="0"/>
                <a:cs typeface="Times New Roman" panose="02020603050405020304" pitchFamily="18" charset="0"/>
              </a:rPr>
              <a:t>en</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empresas formales.</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800"/>
              </a:spcAft>
              <a:buFont typeface="+mj-lt"/>
              <a:buAutoNum type="arabicPeriod" startAt="6"/>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Revisar y auditar periódicamente el </a:t>
            </a:r>
            <a:r>
              <a:rPr lang="es-ES" sz="20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Sistema de Ingresos y Prestaciones (SIPE</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para evitar que, por vulnerabilidad de dicho sistema, haya empresas que utilicen el mismo para defraudar la cuota obrero patronal de la CSS. </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800"/>
              </a:spcAft>
              <a:buFont typeface="+mj-lt"/>
              <a:buAutoNum type="arabicPeriod" startAt="6"/>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Crear una </a:t>
            </a:r>
            <a:r>
              <a:rPr lang="es-ES" sz="20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Unidad Especializada de Profesionales (incorruptibles) de la Contabilidad, de Auditoría y las Finanzas </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que tengan como tarea fundamental la inspección como labor regular de revisión e investigación de contribuyentes en busca de posibles irregularidades (fraude, evasión y elusión) en las declaraciones de cuotas a la CSS.</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1800"/>
              </a:spcAft>
            </a:pPr>
            <a:r>
              <a:rPr lang="es-ES" sz="2000" kern="0" dirty="0">
                <a:solidFill>
                  <a:srgbClr val="000000"/>
                </a:solidFill>
                <a:effectLst/>
                <a:latin typeface="Arial" panose="020B0604020202020204" pitchFamily="34" charset="0"/>
                <a:ea typeface="Aptos" panose="020B0004020202020204" pitchFamily="34" charset="0"/>
              </a:rPr>
              <a:t>Estaría previsto en las inspecciones y controles rutinarios vigilar estrechamente la posible manipulación de los libros de contabilidad y de los libros de registro contable; así como la llevanza de una doble contabilidad o la ocultación parcial de la actividad.</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2686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12</a:t>
            </a:fld>
            <a:endParaRPr lang="es-PA"/>
          </a:p>
        </p:txBody>
      </p:sp>
      <p:sp>
        <p:nvSpPr>
          <p:cNvPr id="3" name="CuadroTexto 2">
            <a:extLst>
              <a:ext uri="{FF2B5EF4-FFF2-40B4-BE49-F238E27FC236}">
                <a16:creationId xmlns:a16="http://schemas.microsoft.com/office/drawing/2014/main" id="{40C071A0-E2D7-128E-697B-7E40F299595F}"/>
              </a:ext>
            </a:extLst>
          </p:cNvPr>
          <p:cNvSpPr txBox="1"/>
          <p:nvPr/>
        </p:nvSpPr>
        <p:spPr>
          <a:xfrm>
            <a:off x="234043" y="474345"/>
            <a:ext cx="11723914" cy="5586145"/>
          </a:xfrm>
          <a:prstGeom prst="rect">
            <a:avLst/>
          </a:prstGeom>
          <a:noFill/>
        </p:spPr>
        <p:txBody>
          <a:bodyPr wrap="square" rtlCol="0">
            <a:spAutoFit/>
          </a:bodyPr>
          <a:lstStyle/>
          <a:p>
            <a:pPr algn="just"/>
            <a:r>
              <a:rPr lang="es-ES" sz="2100" b="1" dirty="0">
                <a:solidFill>
                  <a:srgbClr val="000000"/>
                </a:solidFill>
                <a:latin typeface="Arial" panose="020B0604020202020204" pitchFamily="34" charset="0"/>
                <a:ea typeface="Aptos" panose="020B0004020202020204" pitchFamily="34" charset="0"/>
                <a:cs typeface="Times New Roman" panose="02020603050405020304" pitchFamily="18" charset="0"/>
              </a:rPr>
              <a:t>En  virtud de todo lo expuesto: </a:t>
            </a:r>
            <a:r>
              <a:rPr lang="es-ES" sz="2100" dirty="0">
                <a:solidFill>
                  <a:srgbClr val="000000"/>
                </a:solidFill>
                <a:latin typeface="Arial" panose="020B0604020202020204" pitchFamily="34" charset="0"/>
                <a:ea typeface="Aptos" panose="020B0004020202020204" pitchFamily="34" charset="0"/>
                <a:cs typeface="Times New Roman" panose="02020603050405020304" pitchFamily="18" charset="0"/>
              </a:rPr>
              <a:t>¿cómo fortalecer los ingresos y las inversiones de la CSS?; se debe iniciar la búsqueda de otras ideas creativas e innovadoras que permitan enriquecer y fortalecer la CSS, que permita crear una Estrategia de Gestión Pública eficiente y financieramente sustentable que permita potenciar los recursos de la institución y, así, evitar que se redunde en lo mismo al pretender imponer medidas paramétricas con una Reforma al Sistema, como el aumento de la tasa de cotización, aumento en la edad de jubilación, entre otras medidas;  que afectan a la población en general, en calidad de trabajadores.</a:t>
            </a:r>
          </a:p>
          <a:p>
            <a:pPr algn="just"/>
            <a:endParaRPr lang="es-ES" sz="2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r>
              <a:rPr lang="es-ES" sz="2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Y para finalizar, se debe considerar siempre responder a este planteamiento del problema para dilucidar las posibles soluciones al sistema:</a:t>
            </a:r>
            <a:endParaRPr lang="es-ES" sz="2100" dirty="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gn="just"/>
            <a:endParaRPr lang="es-ES" sz="21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r>
              <a:rPr lang="es-ES" sz="21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 el actual Sistema de Seguridad Social de Panamá, un sistema eficiente y sustentable financieramente para dar respuesta a una población que demanda una mejor optimización de sus recursos que garantice un desarrollo económico y social del país?</a:t>
            </a:r>
            <a:endParaRPr lang="es-ES" sz="2100" i="1" dirty="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gn="just"/>
            <a:endParaRPr lang="es-ES" sz="21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r>
              <a:rPr lang="es-ES" sz="21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 factible un modelo alternativo de gestión pública que mejore el sistema de pensiones y los servicios de salud de la CSS?</a:t>
            </a:r>
            <a:endParaRPr lang="es-PA" sz="2100" dirty="0"/>
          </a:p>
        </p:txBody>
      </p:sp>
    </p:spTree>
    <p:extLst>
      <p:ext uri="{BB962C8B-B14F-4D97-AF65-F5344CB8AC3E}">
        <p14:creationId xmlns:p14="http://schemas.microsoft.com/office/powerpoint/2010/main" val="161519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13</a:t>
            </a:fld>
            <a:endParaRPr lang="es-PA"/>
          </a:p>
        </p:txBody>
      </p:sp>
      <p:sp>
        <p:nvSpPr>
          <p:cNvPr id="3" name="CuadroTexto 2">
            <a:extLst>
              <a:ext uri="{FF2B5EF4-FFF2-40B4-BE49-F238E27FC236}">
                <a16:creationId xmlns:a16="http://schemas.microsoft.com/office/drawing/2014/main" id="{40C071A0-E2D7-128E-697B-7E40F299595F}"/>
              </a:ext>
            </a:extLst>
          </p:cNvPr>
          <p:cNvSpPr txBox="1"/>
          <p:nvPr/>
        </p:nvSpPr>
        <p:spPr>
          <a:xfrm>
            <a:off x="234043" y="458956"/>
            <a:ext cx="11723914" cy="5940088"/>
          </a:xfrm>
          <a:prstGeom prst="rect">
            <a:avLst/>
          </a:prstGeom>
          <a:noFill/>
        </p:spPr>
        <p:txBody>
          <a:bodyPr wrap="square" rtlCol="0">
            <a:spAutoFit/>
          </a:bodyPr>
          <a:lstStyle/>
          <a:p>
            <a:pPr algn="just"/>
            <a:r>
              <a:rPr lang="es-PA" sz="1900" dirty="0">
                <a:effectLst/>
                <a:latin typeface="Arial" panose="020B0604020202020204" pitchFamily="34" charset="0"/>
                <a:ea typeface="Aptos" panose="020B0004020202020204" pitchFamily="34" charset="0"/>
                <a:cs typeface="Times New Roman" panose="02020603050405020304" pitchFamily="18" charset="0"/>
              </a:rPr>
              <a:t>En un Estado de Derecho, el imperio de la ley es fundamental para la paz social, por lo tanto, nuestra Carta Magna establece en el artículo 19, que no es posible establecer fueros y privilegios dentro de las garantías fundamentales por razón de raza, nacimiento, discapacidad, clase social, sexo, religión o ideas políticas, de igual manera el artículo 20, manifiesta que los panameños y extranjeros son iguales ante la ley, en consecuencia todas las empresas transnacionales deben tributar en igualdad de condiciones que los nacionales, pero también en los derechos fundamentales de primera y segunda generación, dicho lo anterior la distorsión existente debe equipararse en igualdad de derechos, por lo tanto, se debe mirar lo siguiente: </a:t>
            </a:r>
          </a:p>
          <a:p>
            <a:pPr algn="just"/>
            <a:endParaRPr lang="es-PA" sz="19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PA" sz="1900" b="1" dirty="0">
                <a:effectLst/>
                <a:latin typeface="Arial" panose="020B0604020202020204" pitchFamily="34" charset="0"/>
                <a:ea typeface="Aptos" panose="020B0004020202020204" pitchFamily="34" charset="0"/>
                <a:cs typeface="Times New Roman" panose="02020603050405020304" pitchFamily="18" charset="0"/>
              </a:rPr>
              <a:t>Ajuste de Pensiones de Fuerza Pública y Otros Sectores:</a:t>
            </a:r>
            <a:r>
              <a:rPr lang="es-PA" sz="1900" dirty="0">
                <a:effectLst/>
                <a:latin typeface="Arial" panose="020B0604020202020204" pitchFamily="34" charset="0"/>
                <a:ea typeface="Aptos" panose="020B0004020202020204" pitchFamily="34" charset="0"/>
                <a:cs typeface="Times New Roman" panose="02020603050405020304" pitchFamily="18" charset="0"/>
              </a:rPr>
              <a:t> Revisar y ajustar las pensiones de la fuerza pública, bomberos y otros sectores al régimen de la CSS para garantizar la equidad y sostenibilidad del sistema, además que establece fueros y privilegios para unos trabajadores en relación con el resto de la población.</a:t>
            </a:r>
            <a:endParaRPr lang="es-PA" sz="19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PA" sz="1900" b="1"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PA" sz="1900" b="1" dirty="0">
                <a:effectLst/>
                <a:latin typeface="Arial" panose="020B0604020202020204" pitchFamily="34" charset="0"/>
                <a:ea typeface="Aptos" panose="020B0004020202020204" pitchFamily="34" charset="0"/>
                <a:cs typeface="Times New Roman" panose="02020603050405020304" pitchFamily="18" charset="0"/>
              </a:rPr>
              <a:t>Implementación de Austeridad y Control Salarial:</a:t>
            </a:r>
            <a:r>
              <a:rPr lang="es-PA" sz="1900" dirty="0">
                <a:effectLst/>
                <a:latin typeface="Arial" panose="020B0604020202020204" pitchFamily="34" charset="0"/>
                <a:ea typeface="Aptos" panose="020B0004020202020204" pitchFamily="34" charset="0"/>
                <a:cs typeface="Times New Roman" panose="02020603050405020304" pitchFamily="18" charset="0"/>
              </a:rPr>
              <a:t> Establecer una política de austeridad en los salarios de los altos directivos de la CSS, alineando su remuneración a los estándares del servicio público.</a:t>
            </a:r>
            <a:endParaRPr lang="es-PA" sz="19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PA" sz="1900" b="1"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PA" sz="1900" b="1" dirty="0">
                <a:effectLst/>
                <a:latin typeface="Arial" panose="020B0604020202020204" pitchFamily="34" charset="0"/>
                <a:ea typeface="Aptos" panose="020B0004020202020204" pitchFamily="34" charset="0"/>
                <a:cs typeface="Times New Roman" panose="02020603050405020304" pitchFamily="18" charset="0"/>
              </a:rPr>
              <a:t>Administración Transparente y Eficiente:</a:t>
            </a:r>
            <a:r>
              <a:rPr lang="es-PA" sz="1900" dirty="0">
                <a:effectLst/>
                <a:latin typeface="Arial" panose="020B0604020202020204" pitchFamily="34" charset="0"/>
                <a:ea typeface="Aptos" panose="020B0004020202020204" pitchFamily="34" charset="0"/>
                <a:cs typeface="Times New Roman" panose="02020603050405020304" pitchFamily="18" charset="0"/>
              </a:rPr>
              <a:t> Reformar la administración de la CSS bajo un modelo similar al del Canal de Panamá, con una gestión profesional, transparente y enfocada en la eficiencia y la rendición de cuentas.</a:t>
            </a:r>
            <a:endParaRPr lang="es-PA" sz="19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1571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14</a:t>
            </a:fld>
            <a:endParaRPr lang="es-PA"/>
          </a:p>
        </p:txBody>
      </p:sp>
      <p:sp>
        <p:nvSpPr>
          <p:cNvPr id="3" name="CuadroTexto 2">
            <a:extLst>
              <a:ext uri="{FF2B5EF4-FFF2-40B4-BE49-F238E27FC236}">
                <a16:creationId xmlns:a16="http://schemas.microsoft.com/office/drawing/2014/main" id="{40C071A0-E2D7-128E-697B-7E40F299595F}"/>
              </a:ext>
            </a:extLst>
          </p:cNvPr>
          <p:cNvSpPr txBox="1"/>
          <p:nvPr/>
        </p:nvSpPr>
        <p:spPr>
          <a:xfrm>
            <a:off x="155259" y="222444"/>
            <a:ext cx="11840797" cy="6463308"/>
          </a:xfrm>
          <a:prstGeom prst="rect">
            <a:avLst/>
          </a:prstGeom>
          <a:noFill/>
        </p:spPr>
        <p:txBody>
          <a:bodyPr wrap="square" rtlCol="0">
            <a:spAutoFit/>
          </a:bodyPr>
          <a:lstStyle/>
          <a:p>
            <a:pPr algn="just"/>
            <a:r>
              <a:rPr lang="es-PA" sz="1800" b="1" dirty="0">
                <a:effectLst/>
                <a:latin typeface="Arial" panose="020B0604020202020204" pitchFamily="34" charset="0"/>
                <a:ea typeface="Times New Roman" panose="02020603050405020304" pitchFamily="18" charset="0"/>
                <a:cs typeface="Times New Roman" panose="02020603050405020304" pitchFamily="18" charset="0"/>
              </a:rPr>
              <a:t>Además, planteamos la urgencia de establecer:</a:t>
            </a:r>
          </a:p>
          <a:p>
            <a:pPr algn="just"/>
            <a:endParaRPr lang="es-PA" sz="18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PA" sz="1800" dirty="0">
                <a:effectLst/>
                <a:latin typeface="Arial" panose="020B0604020202020204" pitchFamily="34" charset="0"/>
                <a:ea typeface="Times New Roman" panose="02020603050405020304" pitchFamily="18" charset="0"/>
                <a:cs typeface="Times New Roman" panose="02020603050405020304" pitchFamily="18" charset="0"/>
              </a:rPr>
              <a:t>1- Jubilación Especial para Trabajadores de Alto Riesgo físico y mental.</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PA" sz="1800" dirty="0">
                <a:effectLst/>
                <a:latin typeface="Arial" panose="020B0604020202020204" pitchFamily="34" charset="0"/>
                <a:ea typeface="Times New Roman" panose="02020603050405020304" pitchFamily="18" charset="0"/>
                <a:cs typeface="Times New Roman" panose="02020603050405020304" pitchFamily="18" charset="0"/>
              </a:rPr>
              <a:t>2- Exoneración para Jubilados: Eliminar la cuota de enfermedad y maternidad para los jubilados, lo cual aumentaría sus pensiones.</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PA" sz="1800" b="1" dirty="0">
              <a:effectLst/>
              <a:latin typeface="Arial" panose="020B0604020202020204" pitchFamily="34" charset="0"/>
              <a:ea typeface="Times New Roman" panose="02020603050405020304" pitchFamily="18" charset="0"/>
            </a:endParaRPr>
          </a:p>
          <a:p>
            <a:pPr algn="just"/>
            <a:r>
              <a:rPr lang="es-PA" sz="1800" b="1" dirty="0">
                <a:effectLst/>
                <a:latin typeface="Arial" panose="020B0604020202020204" pitchFamily="34" charset="0"/>
                <a:ea typeface="Times New Roman" panose="02020603050405020304" pitchFamily="18" charset="0"/>
              </a:rPr>
              <a:t>La seguridad social no es un favor, es un derecho, </a:t>
            </a:r>
            <a:r>
              <a:rPr lang="es-PA" sz="1800" b="0" dirty="0">
                <a:effectLst/>
                <a:latin typeface="Arial" panose="020B0604020202020204" pitchFamily="34" charset="0"/>
                <a:ea typeface="Times New Roman" panose="02020603050405020304" pitchFamily="18" charset="0"/>
              </a:rPr>
              <a:t>por lo tanto</a:t>
            </a:r>
            <a:r>
              <a:rPr lang="es-PA" sz="1800" b="1" dirty="0">
                <a:effectLst/>
                <a:latin typeface="Arial" panose="020B0604020202020204" pitchFamily="34" charset="0"/>
                <a:ea typeface="Times New Roman" panose="02020603050405020304" pitchFamily="18" charset="0"/>
              </a:rPr>
              <a:t>, </a:t>
            </a:r>
            <a:r>
              <a:rPr lang="es-PA" sz="1800" dirty="0">
                <a:effectLst/>
                <a:latin typeface="Arial" panose="020B0604020202020204" pitchFamily="34" charset="0"/>
                <a:ea typeface="Times New Roman" panose="02020603050405020304" pitchFamily="18" charset="0"/>
              </a:rPr>
              <a:t>los recursos que nos pertenecen no se pueden desviar a intereses privados o políticos. La Caja de Seguro Social debe ser un pilar de justicia social, no una herramienta para la especulación o el lucro de unos pocos. Eso es poner orden y hacer justicia al pueblo panameño y cuidar la paz social.</a:t>
            </a:r>
            <a:endParaRPr lang="es-PA" sz="1800" b="1" dirty="0">
              <a:effectLst/>
              <a:latin typeface="Arial" panose="020B0604020202020204" pitchFamily="34" charset="0"/>
              <a:ea typeface="Aptos" panose="020B0004020202020204" pitchFamily="34" charset="0"/>
              <a:cs typeface="Times New Roman" panose="02020603050405020304" pitchFamily="18" charset="0"/>
            </a:endParaRPr>
          </a:p>
          <a:p>
            <a:pPr algn="just"/>
            <a:endParaRPr lang="es-PA" sz="1800" b="1"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PA" sz="1800" b="1" dirty="0">
                <a:effectLst/>
                <a:latin typeface="Arial" panose="020B0604020202020204" pitchFamily="34" charset="0"/>
                <a:ea typeface="Aptos" panose="020B0004020202020204" pitchFamily="34" charset="0"/>
                <a:cs typeface="Times New Roman" panose="02020603050405020304" pitchFamily="18" charset="0"/>
              </a:rPr>
              <a:t>OBSERVACIÓN FINAL DE LOS GREMIOS MAGISTERIALES:</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PA" sz="1800" b="1"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PA" sz="1800" b="1" dirty="0">
                <a:effectLst/>
                <a:latin typeface="Arial" panose="020B0604020202020204" pitchFamily="34" charset="0"/>
                <a:ea typeface="Aptos" panose="020B0004020202020204" pitchFamily="34" charset="0"/>
                <a:cs typeface="Times New Roman" panose="02020603050405020304" pitchFamily="18" charset="0"/>
              </a:rPr>
              <a:t>Rechazamos de manera absoluto y categórica las Medidas Paramétricas:</a:t>
            </a:r>
            <a:r>
              <a:rPr lang="es-PA" sz="1800" dirty="0">
                <a:effectLst/>
                <a:latin typeface="Arial" panose="020B0604020202020204" pitchFamily="34" charset="0"/>
                <a:ea typeface="Aptos" panose="020B0004020202020204" pitchFamily="34" charset="0"/>
                <a:cs typeface="Times New Roman" panose="02020603050405020304" pitchFamily="18" charset="0"/>
              </a:rPr>
              <a:t> No al aumento en la edad de jubilación, no al incremento en las cuotas porque hace perder la capacidad adquisitiva de los trabajadores y es una medida oculta para aumentar indirectamente la edad de jubilación, no a la reducción de beneficios ni pensiones. Los trabajadores no deben cargar con el peso de los errores administrativos y la mala gestión. Esta fórmula no resuelve el problema tal cual como se dio en el 2005, y mucho menos la privatización a través de la externalización, subcontratación y terciarización de los diversos servicios que debería ofrecer la Caja de Seguro Social. </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PA" sz="1800" b="1" dirty="0">
              <a:effectLst/>
              <a:latin typeface="Arial" panose="020B0604020202020204" pitchFamily="34" charset="0"/>
              <a:ea typeface="Aptos" panose="020B0004020202020204" pitchFamily="34" charset="0"/>
              <a:cs typeface="Times New Roman" panose="02020603050405020304" pitchFamily="18" charset="0"/>
            </a:endParaRPr>
          </a:p>
          <a:p>
            <a:pPr algn="just"/>
            <a:r>
              <a:rPr lang="es-PA" sz="1800" b="1" dirty="0">
                <a:effectLst/>
                <a:latin typeface="Arial" panose="020B0604020202020204" pitchFamily="34" charset="0"/>
                <a:ea typeface="Aptos" panose="020B0004020202020204" pitchFamily="34" charset="0"/>
                <a:cs typeface="Times New Roman" panose="02020603050405020304" pitchFamily="18" charset="0"/>
              </a:rPr>
              <a:t>FIN DE LA PROPUESTA, PRESENTADA Y SUSTENDADA EN BASE A LA METODOLOGÍA IMPUESTA POR EL GOBIERNO NACIONAL.</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6924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631B4-2A7D-3807-A3C6-F5AFFB15B34F}"/>
              </a:ext>
            </a:extLst>
          </p:cNvPr>
          <p:cNvSpPr>
            <a:spLocks noGrp="1"/>
          </p:cNvSpPr>
          <p:nvPr>
            <p:ph type="ctrTitle"/>
          </p:nvPr>
        </p:nvSpPr>
        <p:spPr>
          <a:xfrm>
            <a:off x="389594" y="372967"/>
            <a:ext cx="11412812" cy="2163977"/>
          </a:xfrm>
        </p:spPr>
        <p:txBody>
          <a:bodyPr anchor="ctr" anchorCtr="0">
            <a:normAutofit/>
          </a:bodyPr>
          <a:lstStyle/>
          <a:p>
            <a:pPr algn="just"/>
            <a:r>
              <a:rPr lang="es-PA"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PROPUESTA DE REFORMA DE LA LEY 51 DEL 27 DE DICIEMBRE DE 2005 DE LA CAJA DE SEGURO SOCIAL DE LOS GREMIOS MAGISTERIALES</a:t>
            </a:r>
            <a:endParaRPr lang="es-PA" sz="8800" dirty="0">
              <a:solidFill>
                <a:srgbClr val="002060"/>
              </a:solidFill>
              <a:latin typeface="Arial" panose="020B0604020202020204" pitchFamily="34" charset="0"/>
              <a:cs typeface="Arial" panose="020B0604020202020204" pitchFamily="34" charset="0"/>
            </a:endParaRPr>
          </a:p>
        </p:txBody>
      </p:sp>
      <p:pic>
        <p:nvPicPr>
          <p:cNvPr id="4" name="Imagen 3" descr="Logotipo&#10;&#10;Descripción generada automáticamente">
            <a:extLst>
              <a:ext uri="{FF2B5EF4-FFF2-40B4-BE49-F238E27FC236}">
                <a16:creationId xmlns:a16="http://schemas.microsoft.com/office/drawing/2014/main" id="{1674C598-668A-1D64-126E-0434E1DA368F}"/>
              </a:ext>
            </a:extLst>
          </p:cNvPr>
          <p:cNvPicPr>
            <a:picLocks noChangeAspect="1"/>
          </p:cNvPicPr>
          <p:nvPr/>
        </p:nvPicPr>
        <p:blipFill rotWithShape="1">
          <a:blip r:embed="rId2">
            <a:extLst>
              <a:ext uri="{28A0092B-C50C-407E-A947-70E740481C1C}">
                <a14:useLocalDpi xmlns:a14="http://schemas.microsoft.com/office/drawing/2010/main" val="0"/>
              </a:ext>
            </a:extLst>
          </a:blip>
          <a:srcRect b="3514"/>
          <a:stretch/>
        </p:blipFill>
        <p:spPr bwMode="auto">
          <a:xfrm>
            <a:off x="2302969" y="3145121"/>
            <a:ext cx="1604645" cy="1438910"/>
          </a:xfrm>
          <a:prstGeom prst="rect">
            <a:avLst/>
          </a:prstGeom>
          <a:ln w="1270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5" name="Imagen 4" descr="Imagen que contiene Círculo&#10;&#10;Descripción generada automáticamente">
            <a:extLst>
              <a:ext uri="{FF2B5EF4-FFF2-40B4-BE49-F238E27FC236}">
                <a16:creationId xmlns:a16="http://schemas.microsoft.com/office/drawing/2014/main" id="{0A24D409-43C0-71F7-84EB-B0270F56915F}"/>
              </a:ext>
            </a:extLst>
          </p:cNvPr>
          <p:cNvPicPr>
            <a:picLocks noChangeAspect="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240654" y="2934133"/>
            <a:ext cx="1861415" cy="1861415"/>
          </a:xfrm>
          <a:prstGeom prst="rect">
            <a:avLst/>
          </a:prstGeom>
          <a:noFill/>
          <a:ln>
            <a:noFill/>
          </a:ln>
        </p:spPr>
      </p:pic>
      <p:pic>
        <p:nvPicPr>
          <p:cNvPr id="6" name="Imagen 5">
            <a:extLst>
              <a:ext uri="{FF2B5EF4-FFF2-40B4-BE49-F238E27FC236}">
                <a16:creationId xmlns:a16="http://schemas.microsoft.com/office/drawing/2014/main" id="{8A0DFC90-CE36-F9E0-8D4E-0F5D219855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8411" y="3022627"/>
            <a:ext cx="1758950" cy="1765935"/>
          </a:xfrm>
          <a:prstGeom prst="rect">
            <a:avLst/>
          </a:prstGeom>
          <a:noFill/>
          <a:ln>
            <a:noFill/>
          </a:ln>
        </p:spPr>
      </p:pic>
      <p:sp>
        <p:nvSpPr>
          <p:cNvPr id="7" name="CuadroTexto 6">
            <a:extLst>
              <a:ext uri="{FF2B5EF4-FFF2-40B4-BE49-F238E27FC236}">
                <a16:creationId xmlns:a16="http://schemas.microsoft.com/office/drawing/2014/main" id="{63D9F58C-7872-2E24-F4EB-0FF505AEAA03}"/>
              </a:ext>
            </a:extLst>
          </p:cNvPr>
          <p:cNvSpPr txBox="1"/>
          <p:nvPr/>
        </p:nvSpPr>
        <p:spPr>
          <a:xfrm>
            <a:off x="2025555" y="5818001"/>
            <a:ext cx="8140890" cy="369332"/>
          </a:xfrm>
          <a:prstGeom prst="rect">
            <a:avLst/>
          </a:prstGeom>
          <a:noFill/>
        </p:spPr>
        <p:txBody>
          <a:bodyPr wrap="square" rtlCol="0">
            <a:spAutoFit/>
          </a:bodyPr>
          <a:lstStyle/>
          <a:p>
            <a:pPr algn="ctr"/>
            <a:r>
              <a:rPr lang="es-PA" sz="1800" dirty="0">
                <a:effectLst/>
                <a:latin typeface="Arial" panose="020B0604020202020204" pitchFamily="34" charset="0"/>
                <a:ea typeface="Aptos" panose="020B0004020202020204" pitchFamily="34" charset="0"/>
                <a:cs typeface="Times New Roman" panose="02020603050405020304" pitchFamily="18" charset="0"/>
              </a:rPr>
              <a:t>Panamá, 2 de octubre de 2024</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452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21345" y="128730"/>
            <a:ext cx="11923984" cy="913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002060"/>
                </a:solidFill>
                <a:ea typeface="Tahoma" panose="020B0604030504040204" pitchFamily="34" charset="0"/>
                <a:cs typeface="Tahoma" panose="020B0604030504040204" pitchFamily="34" charset="0"/>
              </a:rPr>
              <a:t>C</a:t>
            </a:r>
            <a:r>
              <a:rPr lang="es-MX" sz="2400" b="1" i="0" u="none" strike="noStrike" dirty="0">
                <a:solidFill>
                  <a:srgbClr val="002060"/>
                </a:solidFill>
                <a:effectLst/>
                <a:ea typeface="Tahoma" panose="020B0604030504040204" pitchFamily="34" charset="0"/>
                <a:cs typeface="Tahoma" panose="020B0604030504040204" pitchFamily="34" charset="0"/>
              </a:rPr>
              <a:t>aída de la presión de los ingresos tributarios del gobierno central </a:t>
            </a:r>
            <a:r>
              <a:rPr lang="es-MX" sz="2400" b="1" dirty="0">
                <a:solidFill>
                  <a:srgbClr val="002060"/>
                </a:solidFill>
                <a:ea typeface="Tahoma" panose="020B0604030504040204" pitchFamily="34" charset="0"/>
                <a:cs typeface="Tahoma" panose="020B0604030504040204" pitchFamily="34" charset="0"/>
              </a:rPr>
              <a:t>reflejan el aumento de la evasión fiscal y de los privilegios fiscales que tienen las empresas. Si no se resuelve esto, ¿Serán los trabajadores que paguen los platos rotos?</a:t>
            </a:r>
            <a:endParaRPr lang="es-MX" sz="2400" b="1" i="0" u="none" strike="noStrike" dirty="0">
              <a:solidFill>
                <a:srgbClr val="002060"/>
              </a:solidFill>
              <a:effectLst/>
              <a:ea typeface="Tahoma" panose="020B0604030504040204" pitchFamily="34" charset="0"/>
              <a:cs typeface="Tahoma" panose="020B0604030504040204" pitchFamily="34" charset="0"/>
            </a:endParaRPr>
          </a:p>
        </p:txBody>
      </p:sp>
      <p:sp>
        <p:nvSpPr>
          <p:cNvPr id="11" name="Rectángulo 4">
            <a:extLst>
              <a:ext uri="{FF2B5EF4-FFF2-40B4-BE49-F238E27FC236}">
                <a16:creationId xmlns:a16="http://schemas.microsoft.com/office/drawing/2014/main" id="{9CF9B085-0FA7-4A1D-8E11-55114F635B18}"/>
              </a:ext>
            </a:extLst>
          </p:cNvPr>
          <p:cNvSpPr/>
          <p:nvPr/>
        </p:nvSpPr>
        <p:spPr bwMode="gray">
          <a:xfrm>
            <a:off x="0" y="6696382"/>
            <a:ext cx="12192000" cy="166337"/>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prstClr val="white"/>
              </a:solidFill>
            </a:endParaRPr>
          </a:p>
        </p:txBody>
      </p:sp>
      <p:sp>
        <p:nvSpPr>
          <p:cNvPr id="14" name="Marcador de número de diapositiva 3">
            <a:extLst>
              <a:ext uri="{FF2B5EF4-FFF2-40B4-BE49-F238E27FC236}">
                <a16:creationId xmlns:a16="http://schemas.microsoft.com/office/drawing/2014/main" id="{C635AB0E-F468-36C5-1B7C-745C3452E491}"/>
              </a:ext>
            </a:extLst>
          </p:cNvPr>
          <p:cNvSpPr txBox="1">
            <a:spLocks/>
          </p:cNvSpPr>
          <p:nvPr/>
        </p:nvSpPr>
        <p:spPr>
          <a:xfrm>
            <a:off x="11724741" y="6509537"/>
            <a:ext cx="401857" cy="365125"/>
          </a:xfrm>
          <a:prstGeom prst="rect">
            <a:avLst/>
          </a:prstGeom>
        </p:spPr>
        <p:txBody>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090D96-FD3E-4E13-902B-C37C7FD44BCD}" type="slidenum">
              <a:rPr lang="en-US" sz="900" smtClean="0">
                <a:solidFill>
                  <a:srgbClr val="000066"/>
                </a:solidFill>
              </a:rPr>
              <a:pPr algn="r"/>
              <a:t>2</a:t>
            </a:fld>
            <a:endParaRPr lang="en-US" sz="900" dirty="0">
              <a:solidFill>
                <a:srgbClr val="000066"/>
              </a:solidFill>
            </a:endParaRPr>
          </a:p>
        </p:txBody>
      </p:sp>
      <p:cxnSp>
        <p:nvCxnSpPr>
          <p:cNvPr id="16" name="Conector recto 15">
            <a:extLst>
              <a:ext uri="{FF2B5EF4-FFF2-40B4-BE49-F238E27FC236}">
                <a16:creationId xmlns:a16="http://schemas.microsoft.com/office/drawing/2014/main" id="{A6F2F6DF-BAD1-6A62-531F-C69BF656DB7D}"/>
              </a:ext>
            </a:extLst>
          </p:cNvPr>
          <p:cNvCxnSpPr/>
          <p:nvPr/>
        </p:nvCxnSpPr>
        <p:spPr>
          <a:xfrm>
            <a:off x="0" y="1191450"/>
            <a:ext cx="1219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Gráfico 1">
            <a:extLst>
              <a:ext uri="{FF2B5EF4-FFF2-40B4-BE49-F238E27FC236}">
                <a16:creationId xmlns:a16="http://schemas.microsoft.com/office/drawing/2014/main" id="{E5C7EFBD-3331-1CF8-3916-2F8D5344F239}"/>
              </a:ext>
            </a:extLst>
          </p:cNvPr>
          <p:cNvGraphicFramePr>
            <a:graphicFrameLocks/>
          </p:cNvGraphicFramePr>
          <p:nvPr>
            <p:extLst>
              <p:ext uri="{D42A27DB-BD31-4B8C-83A1-F6EECF244321}">
                <p14:modId xmlns:p14="http://schemas.microsoft.com/office/powerpoint/2010/main" val="693046316"/>
              </p:ext>
            </p:extLst>
          </p:nvPr>
        </p:nvGraphicFramePr>
        <p:xfrm>
          <a:off x="162223" y="1340662"/>
          <a:ext cx="5819029" cy="48076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63A55162-CD46-BC86-5F66-2824494F20C0}"/>
              </a:ext>
            </a:extLst>
          </p:cNvPr>
          <p:cNvGraphicFramePr>
            <a:graphicFrameLocks/>
          </p:cNvGraphicFramePr>
          <p:nvPr>
            <p:extLst>
              <p:ext uri="{D42A27DB-BD31-4B8C-83A1-F6EECF244321}">
                <p14:modId xmlns:p14="http://schemas.microsoft.com/office/powerpoint/2010/main" val="1545701940"/>
              </p:ext>
            </p:extLst>
          </p:nvPr>
        </p:nvGraphicFramePr>
        <p:xfrm>
          <a:off x="6096000" y="1340661"/>
          <a:ext cx="5852022" cy="4807654"/>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D62000F2-09D4-C5DB-2EE3-C0035B697A42}"/>
              </a:ext>
            </a:extLst>
          </p:cNvPr>
          <p:cNvSpPr txBox="1"/>
          <p:nvPr/>
        </p:nvSpPr>
        <p:spPr>
          <a:xfrm>
            <a:off x="162223" y="6277970"/>
            <a:ext cx="11785799" cy="338554"/>
          </a:xfrm>
          <a:prstGeom prst="rect">
            <a:avLst/>
          </a:prstGeom>
          <a:noFill/>
        </p:spPr>
        <p:txBody>
          <a:bodyPr wrap="square" rtlCol="0">
            <a:spAutoFit/>
          </a:bodyPr>
          <a:lstStyle/>
          <a:p>
            <a:pPr algn="just">
              <a:spcAft>
                <a:spcPts val="300"/>
              </a:spcAft>
            </a:pPr>
            <a:r>
              <a:rPr lang="es-MX" sz="1600" b="1" dirty="0">
                <a:solidFill>
                  <a:schemeClr val="accent1">
                    <a:lumMod val="50000"/>
                  </a:schemeClr>
                </a:solidFill>
                <a:latin typeface="+mj-lt"/>
                <a:ea typeface="Tahoma" panose="020B0604030504040204" pitchFamily="34" charset="0"/>
                <a:cs typeface="Tahoma" panose="020B0604030504040204" pitchFamily="34" charset="0"/>
              </a:rPr>
              <a:t>Fuente: presentación del MEF al presidente electo su excelencia José Raúl Mulino y equipo, el 4 de junio de 2024</a:t>
            </a:r>
            <a:endParaRPr lang="es-PA" sz="1600" dirty="0"/>
          </a:p>
        </p:txBody>
      </p:sp>
    </p:spTree>
    <p:extLst>
      <p:ext uri="{BB962C8B-B14F-4D97-AF65-F5344CB8AC3E}">
        <p14:creationId xmlns:p14="http://schemas.microsoft.com/office/powerpoint/2010/main" val="296112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49"/>
            <a:ext cx="11952229" cy="1074287"/>
          </a:xfrm>
        </p:spPr>
        <p:txBody>
          <a:bodyPr>
            <a:noAutofit/>
          </a:bodyPr>
          <a:lstStyle/>
          <a:p>
            <a:pPr algn="ctr">
              <a:lnSpc>
                <a:spcPct val="100000"/>
              </a:lnSpc>
              <a:spcAft>
                <a:spcPts val="800"/>
              </a:spcAft>
            </a:pPr>
            <a:r>
              <a:rPr lang="es-PA" sz="2100" b="1" dirty="0">
                <a:latin typeface="Arial" panose="020B0604020202020204" pitchFamily="34" charset="0"/>
                <a:ea typeface="Aptos" panose="020B0004020202020204" pitchFamily="34" charset="0"/>
                <a:cs typeface="Times New Roman" panose="02020603050405020304" pitchFamily="18" charset="0"/>
              </a:rPr>
              <a:t>FUENTES DE FINANCIAMIENTO PARA RESOLVER </a:t>
            </a:r>
            <a:r>
              <a:rPr lang="es-PA" sz="2100" b="1" dirty="0">
                <a:effectLst/>
                <a:latin typeface="Arial" panose="020B0604020202020204" pitchFamily="34" charset="0"/>
                <a:ea typeface="Aptos" panose="020B0004020202020204" pitchFamily="34" charset="0"/>
                <a:cs typeface="Times New Roman" panose="02020603050405020304" pitchFamily="18" charset="0"/>
              </a:rPr>
              <a:t>EL DÉFICIT, VOLVER AL SISTEMA SOLIDARIO Y A UNA PENSIÓN DIGNA PARA LA CLASE TRABAJADORA.</a:t>
            </a:r>
            <a:endParaRPr lang="es-PA" sz="2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22168" y="1279343"/>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3</a:t>
            </a:fld>
            <a:endParaRPr lang="es-PA"/>
          </a:p>
        </p:txBody>
      </p:sp>
      <p:sp>
        <p:nvSpPr>
          <p:cNvPr id="12" name="CuadroTexto 11">
            <a:extLst>
              <a:ext uri="{FF2B5EF4-FFF2-40B4-BE49-F238E27FC236}">
                <a16:creationId xmlns:a16="http://schemas.microsoft.com/office/drawing/2014/main" id="{622D1BA9-89A2-8210-F6E6-73BD949528E9}"/>
              </a:ext>
            </a:extLst>
          </p:cNvPr>
          <p:cNvSpPr txBox="1"/>
          <p:nvPr/>
        </p:nvSpPr>
        <p:spPr>
          <a:xfrm>
            <a:off x="22168" y="1625558"/>
            <a:ext cx="11411657" cy="369332"/>
          </a:xfrm>
          <a:prstGeom prst="rect">
            <a:avLst/>
          </a:prstGeom>
          <a:noFill/>
        </p:spPr>
        <p:txBody>
          <a:bodyPr wrap="square" rtlCol="0">
            <a:spAutoFit/>
          </a:bodyPr>
          <a:lstStyle/>
          <a:p>
            <a:pPr algn="ctr"/>
            <a:r>
              <a:rPr lang="es-PA" sz="1800" b="1" dirty="0">
                <a:effectLst/>
                <a:latin typeface="Arial" panose="020B0604020202020204" pitchFamily="34" charset="0"/>
                <a:ea typeface="Times New Roman" panose="02020603050405020304" pitchFamily="18" charset="0"/>
              </a:rPr>
              <a:t>Propuestas para salvar la Caja del Seguro Social en cifras (en millones de Balboas/año)</a:t>
            </a:r>
            <a:endParaRPr lang="es-PA" sz="1800" dirty="0">
              <a:effectLst/>
              <a:latin typeface="Times New Roman" panose="02020603050405020304" pitchFamily="18" charset="0"/>
              <a:ea typeface="Times New Roman" panose="02020603050405020304" pitchFamily="18" charset="0"/>
            </a:endParaRPr>
          </a:p>
        </p:txBody>
      </p:sp>
      <p:graphicFrame>
        <p:nvGraphicFramePr>
          <p:cNvPr id="13" name="Tabla 12">
            <a:extLst>
              <a:ext uri="{FF2B5EF4-FFF2-40B4-BE49-F238E27FC236}">
                <a16:creationId xmlns:a16="http://schemas.microsoft.com/office/drawing/2014/main" id="{5E0586A5-0680-5553-B476-7AC6F621EA04}"/>
              </a:ext>
            </a:extLst>
          </p:cNvPr>
          <p:cNvGraphicFramePr>
            <a:graphicFrameLocks noGrp="1"/>
          </p:cNvGraphicFramePr>
          <p:nvPr>
            <p:extLst>
              <p:ext uri="{D42A27DB-BD31-4B8C-83A1-F6EECF244321}">
                <p14:modId xmlns:p14="http://schemas.microsoft.com/office/powerpoint/2010/main" val="358631682"/>
              </p:ext>
            </p:extLst>
          </p:nvPr>
        </p:nvGraphicFramePr>
        <p:xfrm>
          <a:off x="76397" y="1980924"/>
          <a:ext cx="11843769" cy="5341049"/>
        </p:xfrm>
        <a:graphic>
          <a:graphicData uri="http://schemas.openxmlformats.org/drawingml/2006/table">
            <a:tbl>
              <a:tblPr firstRow="1" firstCol="1" bandRow="1"/>
              <a:tblGrid>
                <a:gridCol w="10624260">
                  <a:extLst>
                    <a:ext uri="{9D8B030D-6E8A-4147-A177-3AD203B41FA5}">
                      <a16:colId xmlns:a16="http://schemas.microsoft.com/office/drawing/2014/main" val="3533580510"/>
                    </a:ext>
                  </a:extLst>
                </a:gridCol>
                <a:gridCol w="1219509">
                  <a:extLst>
                    <a:ext uri="{9D8B030D-6E8A-4147-A177-3AD203B41FA5}">
                      <a16:colId xmlns:a16="http://schemas.microsoft.com/office/drawing/2014/main" val="129236843"/>
                    </a:ext>
                  </a:extLst>
                </a:gridCol>
              </a:tblGrid>
              <a:tr h="0">
                <a:tc>
                  <a:txBody>
                    <a:bodyPr/>
                    <a:lstStyle/>
                    <a:p>
                      <a:pPr algn="ctr">
                        <a:lnSpc>
                          <a:spcPct val="107000"/>
                        </a:lnSpc>
                        <a:spcAft>
                          <a:spcPts val="800"/>
                        </a:spcAft>
                      </a:pPr>
                      <a:r>
                        <a:rPr lang="es-ES" sz="1600" b="1">
                          <a:solidFill>
                            <a:srgbClr val="FFFFFF"/>
                          </a:solidFill>
                          <a:effectLst/>
                          <a:latin typeface="Tahoma" panose="020B0604030504040204" pitchFamily="34" charset="0"/>
                          <a:ea typeface="Tahoma" panose="020B0604030504040204" pitchFamily="34" charset="0"/>
                          <a:cs typeface="Tahoma" panose="020B0604030504040204" pitchFamily="34" charset="0"/>
                        </a:rPr>
                        <a:t>Propuestas</a:t>
                      </a:r>
                      <a:endParaRPr lang="es-PA"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ES" sz="1600" b="1">
                          <a:solidFill>
                            <a:srgbClr val="FFFFFF"/>
                          </a:solidFill>
                          <a:effectLst/>
                          <a:latin typeface="Tahoma" panose="020B0604030504040204" pitchFamily="34" charset="0"/>
                          <a:ea typeface="Tahoma" panose="020B0604030504040204" pitchFamily="34" charset="0"/>
                          <a:cs typeface="Tahoma" panose="020B0604030504040204" pitchFamily="34" charset="0"/>
                        </a:rPr>
                        <a:t>Aporte anual</a:t>
                      </a:r>
                      <a:endParaRPr lang="es-PA"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06248580"/>
                  </a:ext>
                </a:extLst>
              </a:tr>
              <a:tr h="0">
                <a:tc>
                  <a:txBody>
                    <a:bodyPr/>
                    <a:lstStyle/>
                    <a:p>
                      <a:pPr marL="342900" lvl="0" indent="-342900" algn="just">
                        <a:lnSpc>
                          <a:spcPct val="107000"/>
                        </a:lnSpc>
                        <a:spcAft>
                          <a:spcPts val="800"/>
                        </a:spcAft>
                        <a:buFont typeface="+mj-lt"/>
                        <a:buAutoNum type="arabicPeriod"/>
                      </a:pP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Que</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el</a:t>
                      </a: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Canal de Panamá aporte 10% de la Utilidades para salvar la CSS. </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El Canal de Panamá tendrá una utilidad de 3,500 millones de Balboas en 2025. (La Prensa y Revista SUMMA)</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350.0</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2716810"/>
                  </a:ext>
                </a:extLst>
              </a:tr>
              <a:tr h="0">
                <a:tc>
                  <a:txBody>
                    <a:bodyPr/>
                    <a:lstStyle/>
                    <a:p>
                      <a:pPr marL="342900" lvl="0" indent="-342900" algn="just">
                        <a:lnSpc>
                          <a:spcPct val="107000"/>
                        </a:lnSpc>
                        <a:buFont typeface="+mj-lt"/>
                        <a:buAutoNum type="arabicPeriod" startAt="2"/>
                      </a:pPr>
                      <a:r>
                        <a:rPr lang="es-PA" sz="1800" b="1" kern="1200" dirty="0">
                          <a:solidFill>
                            <a:schemeClr val="tx1"/>
                          </a:solidFill>
                          <a:effectLst/>
                          <a:latin typeface="+mn-lt"/>
                          <a:ea typeface="+mn-ea"/>
                          <a:cs typeface="+mn-cs"/>
                        </a:rPr>
                        <a:t>Puertos</a:t>
                      </a:r>
                      <a:r>
                        <a:rPr lang="es-PA" sz="1800" kern="1200" dirty="0">
                          <a:solidFill>
                            <a:schemeClr val="tx1"/>
                          </a:solidFill>
                          <a:effectLst/>
                          <a:latin typeface="+mn-lt"/>
                          <a:ea typeface="+mn-ea"/>
                          <a:cs typeface="+mn-cs"/>
                        </a:rPr>
                        <a:t> movieron aproximadamente 8.3 millones de </a:t>
                      </a:r>
                      <a:r>
                        <a:rPr lang="es-PA" sz="1800" b="1" kern="1200" dirty="0">
                          <a:solidFill>
                            <a:schemeClr val="tx1"/>
                          </a:solidFill>
                          <a:effectLst/>
                          <a:latin typeface="+mn-lt"/>
                          <a:ea typeface="+mn-ea"/>
                          <a:cs typeface="+mn-cs"/>
                        </a:rPr>
                        <a:t>contenedores</a:t>
                      </a:r>
                      <a:r>
                        <a:rPr lang="es-PA" sz="1800" kern="1200" dirty="0">
                          <a:solidFill>
                            <a:schemeClr val="tx1"/>
                          </a:solidFill>
                          <a:effectLst/>
                          <a:latin typeface="+mn-lt"/>
                          <a:ea typeface="+mn-ea"/>
                          <a:cs typeface="+mn-cs"/>
                        </a:rPr>
                        <a:t> teus en 2023. Se propone que los puertos paguen </a:t>
                      </a:r>
                      <a:r>
                        <a:rPr lang="es-PA" sz="1800" b="1" kern="1200" dirty="0">
                          <a:solidFill>
                            <a:schemeClr val="tx1"/>
                          </a:solidFill>
                          <a:effectLst/>
                          <a:latin typeface="+mn-lt"/>
                          <a:ea typeface="+mn-ea"/>
                          <a:cs typeface="+mn-cs"/>
                        </a:rPr>
                        <a:t>$20 dólares por movimiento </a:t>
                      </a:r>
                      <a:r>
                        <a:rPr lang="es-PA" sz="1800" b="1" kern="1200" dirty="0" err="1">
                          <a:solidFill>
                            <a:schemeClr val="tx1"/>
                          </a:solidFill>
                          <a:effectLst/>
                          <a:latin typeface="+mn-lt"/>
                          <a:ea typeface="+mn-ea"/>
                          <a:cs typeface="+mn-cs"/>
                        </a:rPr>
                        <a:t>teus</a:t>
                      </a:r>
                      <a:r>
                        <a:rPr lang="es-PA" sz="1800" kern="1200" dirty="0">
                          <a:solidFill>
                            <a:schemeClr val="tx1"/>
                          </a:solidFill>
                          <a:effectLst/>
                          <a:latin typeface="+mn-lt"/>
                          <a:ea typeface="+mn-ea"/>
                          <a:cs typeface="+mn-cs"/>
                        </a:rPr>
                        <a:t>.  (Contraloría General de la República)</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00" algn="r">
                        <a:lnSpc>
                          <a:spcPct val="107000"/>
                        </a:lnSpc>
                        <a:spcAft>
                          <a:spcPts val="80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170.0</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105256"/>
                  </a:ext>
                </a:extLst>
              </a:tr>
              <a:tr h="0">
                <a:tc>
                  <a:txBody>
                    <a:bodyPr/>
                    <a:lstStyle/>
                    <a:p>
                      <a:pPr marL="342900" lvl="0" indent="-342900" algn="just">
                        <a:lnSpc>
                          <a:spcPct val="107000"/>
                        </a:lnSpc>
                        <a:buFont typeface="+mj-lt"/>
                        <a:buAutoNum type="arabicPeriod" startAt="3"/>
                      </a:pP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Ferrocarril</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 propone que el Ferrocarril (</a:t>
                      </a:r>
                      <a:r>
                        <a:rPr lang="es-PA" sz="16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Panama</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Canal </a:t>
                      </a:r>
                      <a:r>
                        <a:rPr lang="es-PA" sz="16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Railway</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Company) </a:t>
                      </a: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aporte 10 dólares por cada transporte de contenedores,</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salvar la CSS. Aunque la Contraloría General de la República dejó de publicar estas cifras, se estima que el Ferrocarril transporta más de 3 millones de contenedores por año. </a:t>
                      </a:r>
                      <a:r>
                        <a:rPr lang="es-P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Fuente: Contraloría.</a:t>
                      </a:r>
                      <a:endParaRPr lang="es-PA"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00" algn="r">
                        <a:lnSpc>
                          <a:spcPct val="107000"/>
                        </a:lnSpc>
                        <a:spcAft>
                          <a:spcPts val="800"/>
                        </a:spcAft>
                      </a:pP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30.0</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5443966"/>
                  </a:ext>
                </a:extLst>
              </a:tr>
              <a:tr h="189230">
                <a:tc>
                  <a:txBody>
                    <a:bodyPr/>
                    <a:lstStyle/>
                    <a:p>
                      <a:pPr marL="342900" lvl="0" indent="-342900" algn="just">
                        <a:buFont typeface="+mj-lt"/>
                        <a:buAutoNum type="arabicPeriod" startAt="4"/>
                      </a:pP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Sector Aéreo. </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Por el Aeropuerto Internacional de Tocumen transitan 17,8 millones de pasajeros por año. Se propone que se cobre</a:t>
                      </a: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USD$15 por pasajero en tránsito (misma línea aérea)</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Considerando la variación de los precios de los pasajes esto no afecta la competitividad de la actividad aérea. AITSA y Estrella de Panamá, octubre de 2024)</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270.0 </a:t>
                      </a:r>
                      <a:endParaRPr lang="es-PA"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843848"/>
                  </a:ext>
                </a:extLst>
              </a:tr>
              <a:tr h="29845">
                <a:tc>
                  <a:txBody>
                    <a:bodyPr/>
                    <a:lstStyle/>
                    <a:p>
                      <a:pPr marL="342900" lvl="0" indent="-342900" algn="just">
                        <a:buFont typeface="+mj-lt"/>
                        <a:buAutoNum type="arabicPeriod" startAt="5"/>
                      </a:pP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Multinacionales.</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 propone el establecimiento del </a:t>
                      </a:r>
                      <a:r>
                        <a:rPr lang="es-PA"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impuesto mínimo de 15% del ISR </a:t>
                      </a: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multinacionales y zonas especiales. A partir de 2023, más de 140 países y jurisdicciones, incluidos muchos miembros de la OCDE, han acordado implementar un impuesto mínimo global del 15% sobre las ganancias corporativas. En los últimos años, en Panamá se han establecido un número importante de empresas multinacionales y Zonas Francas con regímenes fiscales especiales. La aplicación del impuesto mínimo global no afectaría la competitividad de estas empresas, porque su implementación es a nivel global. Estas cifras la maneja el gobierno nacional. Ley 159/2020</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r"/>
                      <a:r>
                        <a:rPr lang="es-P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170.0 </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8265654"/>
                  </a:ext>
                </a:extLst>
              </a:tr>
            </a:tbl>
          </a:graphicData>
        </a:graphic>
      </p:graphicFrame>
    </p:spTree>
    <p:extLst>
      <p:ext uri="{BB962C8B-B14F-4D97-AF65-F5344CB8AC3E}">
        <p14:creationId xmlns:p14="http://schemas.microsoft.com/office/powerpoint/2010/main" val="193500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49"/>
            <a:ext cx="11952229" cy="1074287"/>
          </a:xfrm>
        </p:spPr>
        <p:txBody>
          <a:bodyPr>
            <a:noAutofit/>
          </a:bodyPr>
          <a:lstStyle/>
          <a:p>
            <a:pPr algn="ctr">
              <a:lnSpc>
                <a:spcPct val="100000"/>
              </a:lnSpc>
              <a:spcAft>
                <a:spcPts val="800"/>
              </a:spcAft>
            </a:pPr>
            <a:r>
              <a:rPr lang="es-PA" sz="2100" b="1" dirty="0">
                <a:latin typeface="Arial" panose="020B0604020202020204" pitchFamily="34" charset="0"/>
                <a:ea typeface="Aptos" panose="020B0004020202020204" pitchFamily="34" charset="0"/>
                <a:cs typeface="Times New Roman" panose="02020603050405020304" pitchFamily="18" charset="0"/>
              </a:rPr>
              <a:t>FUENTES DE FINANCIAMIENTO PARA </a:t>
            </a:r>
            <a:r>
              <a:rPr lang="es-PA" sz="2100" b="1" dirty="0">
                <a:effectLst/>
                <a:latin typeface="Arial" panose="020B0604020202020204" pitchFamily="34" charset="0"/>
                <a:ea typeface="Aptos" panose="020B0004020202020204" pitchFamily="34" charset="0"/>
                <a:cs typeface="Times New Roman" panose="02020603050405020304" pitchFamily="18" charset="0"/>
              </a:rPr>
              <a:t>ELIMINAR EL DÉFICIT, VOLVER AL SISTEMA SOLIDARIO Y A UNA PENSIÓN DIGNA PARA LA CLASE TRABAJADORA (EN MILLONES DE BALBOAS)</a:t>
            </a:r>
            <a:endParaRPr lang="es-PA" sz="2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22168" y="1279343"/>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4</a:t>
            </a:fld>
            <a:endParaRPr lang="es-PA"/>
          </a:p>
        </p:txBody>
      </p:sp>
      <p:sp>
        <p:nvSpPr>
          <p:cNvPr id="12" name="CuadroTexto 11">
            <a:extLst>
              <a:ext uri="{FF2B5EF4-FFF2-40B4-BE49-F238E27FC236}">
                <a16:creationId xmlns:a16="http://schemas.microsoft.com/office/drawing/2014/main" id="{622D1BA9-89A2-8210-F6E6-73BD949528E9}"/>
              </a:ext>
            </a:extLst>
          </p:cNvPr>
          <p:cNvSpPr txBox="1"/>
          <p:nvPr/>
        </p:nvSpPr>
        <p:spPr>
          <a:xfrm>
            <a:off x="22168" y="1625558"/>
            <a:ext cx="11411657" cy="369332"/>
          </a:xfrm>
          <a:prstGeom prst="rect">
            <a:avLst/>
          </a:prstGeom>
          <a:noFill/>
        </p:spPr>
        <p:txBody>
          <a:bodyPr wrap="square" rtlCol="0">
            <a:spAutoFit/>
          </a:bodyPr>
          <a:lstStyle/>
          <a:p>
            <a:pPr algn="ctr"/>
            <a:r>
              <a:rPr lang="es-PA" sz="1800" b="1" dirty="0">
                <a:effectLst/>
                <a:latin typeface="Arial" panose="020B0604020202020204" pitchFamily="34" charset="0"/>
                <a:ea typeface="Times New Roman" panose="02020603050405020304" pitchFamily="18" charset="0"/>
              </a:rPr>
              <a:t>Propuestas para salvar la Caja del Seguro Social en cifras (en millones de Balboas/año)</a:t>
            </a:r>
            <a:endParaRPr lang="es-PA" sz="1800" dirty="0">
              <a:effectLst/>
              <a:latin typeface="Times New Roman" panose="02020603050405020304" pitchFamily="18" charset="0"/>
              <a:ea typeface="Times New Roman" panose="02020603050405020304" pitchFamily="18" charset="0"/>
            </a:endParaRPr>
          </a:p>
        </p:txBody>
      </p:sp>
      <p:graphicFrame>
        <p:nvGraphicFramePr>
          <p:cNvPr id="2" name="Tabla 1">
            <a:extLst>
              <a:ext uri="{FF2B5EF4-FFF2-40B4-BE49-F238E27FC236}">
                <a16:creationId xmlns:a16="http://schemas.microsoft.com/office/drawing/2014/main" id="{A2F8EE91-7182-85AC-036A-161A90750B25}"/>
              </a:ext>
            </a:extLst>
          </p:cNvPr>
          <p:cNvGraphicFramePr>
            <a:graphicFrameLocks noGrp="1"/>
          </p:cNvGraphicFramePr>
          <p:nvPr>
            <p:extLst>
              <p:ext uri="{D42A27DB-BD31-4B8C-83A1-F6EECF244321}">
                <p14:modId xmlns:p14="http://schemas.microsoft.com/office/powerpoint/2010/main" val="3286560389"/>
              </p:ext>
            </p:extLst>
          </p:nvPr>
        </p:nvGraphicFramePr>
        <p:xfrm>
          <a:off x="223498" y="1600059"/>
          <a:ext cx="11789340" cy="5307200"/>
        </p:xfrm>
        <a:graphic>
          <a:graphicData uri="http://schemas.openxmlformats.org/drawingml/2006/table">
            <a:tbl>
              <a:tblPr firstRow="1" firstCol="1" bandRow="1"/>
              <a:tblGrid>
                <a:gridCol w="10738813">
                  <a:extLst>
                    <a:ext uri="{9D8B030D-6E8A-4147-A177-3AD203B41FA5}">
                      <a16:colId xmlns:a16="http://schemas.microsoft.com/office/drawing/2014/main" val="2009839315"/>
                    </a:ext>
                  </a:extLst>
                </a:gridCol>
                <a:gridCol w="1050527">
                  <a:extLst>
                    <a:ext uri="{9D8B030D-6E8A-4147-A177-3AD203B41FA5}">
                      <a16:colId xmlns:a16="http://schemas.microsoft.com/office/drawing/2014/main" val="3473408545"/>
                    </a:ext>
                  </a:extLst>
                </a:gridCol>
              </a:tblGrid>
              <a:tr h="511460">
                <a:tc>
                  <a:txBody>
                    <a:bodyPr/>
                    <a:lstStyle/>
                    <a:p>
                      <a:pPr algn="ctr">
                        <a:lnSpc>
                          <a:spcPct val="100000"/>
                        </a:lnSpc>
                        <a:spcAft>
                          <a:spcPts val="800"/>
                        </a:spcAft>
                      </a:pPr>
                      <a:r>
                        <a:rPr lang="es-ES" sz="1600" b="1" dirty="0">
                          <a:solidFill>
                            <a:srgbClr val="FFFFFF"/>
                          </a:solidFill>
                          <a:effectLst/>
                          <a:latin typeface="Tahoma" panose="020B0604030504040204" pitchFamily="34" charset="0"/>
                          <a:ea typeface="Aptos" panose="020B0004020202020204" pitchFamily="34" charset="0"/>
                          <a:cs typeface="Times New Roman" panose="02020603050405020304" pitchFamily="18" charset="0"/>
                        </a:rPr>
                        <a:t>Propuestas</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Aft>
                          <a:spcPts val="800"/>
                        </a:spcAft>
                      </a:pPr>
                      <a:r>
                        <a:rPr lang="es-ES" sz="1600" b="1">
                          <a:solidFill>
                            <a:srgbClr val="FFFFFF"/>
                          </a:solidFill>
                          <a:effectLst/>
                          <a:latin typeface="Tahoma" panose="020B0604030504040204" pitchFamily="34" charset="0"/>
                          <a:ea typeface="Aptos" panose="020B0004020202020204" pitchFamily="34" charset="0"/>
                          <a:cs typeface="Times New Roman" panose="02020603050405020304" pitchFamily="18" charset="0"/>
                        </a:rPr>
                        <a:t>Aporte anual</a:t>
                      </a:r>
                      <a:endParaRPr lang="es-PA"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05342973"/>
                  </a:ext>
                </a:extLst>
              </a:tr>
              <a:tr h="511460">
                <a:tc>
                  <a:txBody>
                    <a:bodyPr/>
                    <a:lstStyle/>
                    <a:p>
                      <a:pPr marL="342900" lvl="0" indent="-342900" algn="just">
                        <a:lnSpc>
                          <a:spcPct val="100000"/>
                        </a:lnSpc>
                        <a:buFont typeface="+mj-lt"/>
                        <a:buAutoNum type="arabicPeriod" startAt="6"/>
                        <a:tabLst>
                          <a:tab pos="228600" algn="l"/>
                        </a:tabLst>
                      </a:pP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Las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importaciones de la Zona Libre de Colón (ZLC) </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suman USD$</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19,757.5</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mil millones por año, aumento del 41.1% del 2022. La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ZLC está en capacidad de pagar en base a 1.5% sobre las importaciones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Fuente</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INEC</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pPr>
                      <a:r>
                        <a:rPr lang="en-US" sz="16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300.0 </a:t>
                      </a:r>
                      <a:endParaRPr lang="es-PA" sz="160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19875"/>
                  </a:ext>
                </a:extLst>
              </a:tr>
              <a:tr h="767190">
                <a:tc>
                  <a:txBody>
                    <a:bodyPr/>
                    <a:lstStyle/>
                    <a:p>
                      <a:pPr marL="342900" lvl="0" indent="-342900" algn="just">
                        <a:lnSpc>
                          <a:spcPct val="100000"/>
                        </a:lnSpc>
                        <a:buFont typeface="+mj-lt"/>
                        <a:buAutoNum type="arabicPeriod" startAt="7"/>
                        <a:tabLst>
                          <a:tab pos="228600" algn="l"/>
                        </a:tabLst>
                      </a:pP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Eliminar Ley que regala la inversión al turismo. </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Esta Ley no solo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otorga incentivos fiscales </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las empresas para que no paguen ningún impuesto, sino que, además, el Estado les financia la inversión a estas empresas con créditos fiscales negociables o transferibles. </a:t>
                      </a:r>
                      <a:r>
                        <a:rPr lang="es-PA" sz="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Ley 122 de 31 de diciembre de 2019, modifica la ley 80 de 2012</a:t>
                      </a:r>
                      <a:endParaRPr lang="es-PA" sz="12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pPr>
                      <a:r>
                        <a:rPr lang="en-US"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70.0 </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4849257"/>
                  </a:ext>
                </a:extLst>
              </a:tr>
              <a:tr h="511460">
                <a:tc>
                  <a:txBody>
                    <a:bodyPr/>
                    <a:lstStyle/>
                    <a:p>
                      <a:pPr marL="342900" lvl="0" indent="-342900" algn="just">
                        <a:lnSpc>
                          <a:spcPct val="100000"/>
                        </a:lnSpc>
                        <a:buFont typeface="+mj-lt"/>
                        <a:buAutoNum type="arabicPeriod" startAt="8"/>
                        <a:tabLst>
                          <a:tab pos="228600" algn="l"/>
                        </a:tabLst>
                      </a:pP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Bancos.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Se propone establecer un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impuesto a los bancos equivalente al 10% de sus utilidades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El Sistema Bancario Nacional puede aportar el 10% de las utilidades. Utilidad del Sistema Bancario Nacional en 2023 fue de  2,204 millones de Balboas, crecimiento de 42.4% </a:t>
                      </a:r>
                      <a:r>
                        <a:rPr lang="es-PA"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Fuente</a:t>
                      </a:r>
                      <a:r>
                        <a:rPr lang="es-PA" sz="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Memoria de la Superintendencia de Bancos, 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r">
                        <a:lnSpc>
                          <a:spcPct val="100000"/>
                        </a:lnSpc>
                      </a:pPr>
                      <a:r>
                        <a:rPr lang="en-US"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220.0</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046775"/>
                  </a:ext>
                </a:extLst>
              </a:tr>
              <a:tr h="511460">
                <a:tc>
                  <a:txBody>
                    <a:bodyPr/>
                    <a:lstStyle/>
                    <a:p>
                      <a:pPr marL="342900" lvl="0" indent="-342900" algn="just">
                        <a:lnSpc>
                          <a:spcPct val="100000"/>
                        </a:lnSpc>
                        <a:buFont typeface="+mj-lt"/>
                        <a:buAutoNum type="arabicPeriod" startAt="9"/>
                        <a:tabLst>
                          <a:tab pos="228600" algn="l"/>
                        </a:tabLst>
                      </a:pP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Seguros.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s-PA" sz="1800" kern="1200" dirty="0">
                          <a:solidFill>
                            <a:schemeClr val="tx1"/>
                          </a:solidFill>
                          <a:effectLst/>
                          <a:latin typeface="+mn-lt"/>
                          <a:ea typeface="+mn-ea"/>
                          <a:cs typeface="+mn-cs"/>
                        </a:rPr>
                        <a:t>El sector seguro puede </a:t>
                      </a:r>
                      <a:r>
                        <a:rPr lang="es-PA" sz="1800" b="1" kern="1200" dirty="0">
                          <a:solidFill>
                            <a:schemeClr val="tx1"/>
                          </a:solidFill>
                          <a:effectLst/>
                          <a:latin typeface="+mn-lt"/>
                          <a:ea typeface="+mn-ea"/>
                          <a:cs typeface="+mn-cs"/>
                        </a:rPr>
                        <a:t>aportar el 10% de las utilidades</a:t>
                      </a:r>
                      <a:r>
                        <a:rPr lang="es-PA" sz="1800" kern="1200" dirty="0">
                          <a:solidFill>
                            <a:schemeClr val="tx1"/>
                          </a:solidFill>
                          <a:effectLst/>
                          <a:latin typeface="+mn-lt"/>
                          <a:ea typeface="+mn-ea"/>
                          <a:cs typeface="+mn-cs"/>
                        </a:rPr>
                        <a:t>. En 2020, la utilidad de este sector ascendió a 183.4 millones de Balboas, según la Superintendencia de Seguros.</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r">
                        <a:lnSpc>
                          <a:spcPct val="100000"/>
                        </a:lnSpc>
                      </a:pPr>
                      <a:r>
                        <a:rPr lang="en-US"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20.0 </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579458"/>
                  </a:ext>
                </a:extLst>
              </a:tr>
              <a:tr h="767190">
                <a:tc>
                  <a:txBody>
                    <a:bodyPr/>
                    <a:lstStyle/>
                    <a:p>
                      <a:pPr marL="342900" lvl="0" indent="-342900" algn="just">
                        <a:lnSpc>
                          <a:spcPct val="100000"/>
                        </a:lnSpc>
                        <a:buFont typeface="+mj-lt"/>
                        <a:buAutoNum type="arabicPeriod" startAt="10"/>
                        <a:tabLst>
                          <a:tab pos="228600" algn="l"/>
                        </a:tabLst>
                      </a:pP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Juegos de suerte y azar </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pueden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aportar 10% de las apuestas netas. </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Incluye lotería, hipódromo, salas de bingos, mesas de juego, máquinas tragamonedas, apuestas en eventos deportivos y juegos de azar en internet. Las apuestas netas sumaron 351 millones de Balboas en 2023. Este  año de enero a julio, 2024: 487.9 millones (LNF); 1,478.9 (juegos de azar): Total: 1,966.8 millones. </a:t>
                      </a:r>
                      <a:r>
                        <a:rPr lang="es-PA" sz="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Fuente: El capital financiero (INEC)</a:t>
                      </a:r>
                      <a:endParaRPr lang="es-PA" sz="12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r">
                        <a:lnSpc>
                          <a:spcPct val="100000"/>
                        </a:lnSpc>
                      </a:pPr>
                      <a:r>
                        <a:rPr lang="en-US"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35.0 </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616941"/>
                  </a:ext>
                </a:extLst>
              </a:tr>
              <a:tr h="767190">
                <a:tc>
                  <a:txBody>
                    <a:bodyPr/>
                    <a:lstStyle/>
                    <a:p>
                      <a:pPr marL="342900" lvl="0" indent="-342900" algn="just">
                        <a:lnSpc>
                          <a:spcPct val="100000"/>
                        </a:lnSpc>
                        <a:spcAft>
                          <a:spcPts val="800"/>
                        </a:spcAft>
                        <a:buFont typeface="+mj-lt"/>
                        <a:buAutoNum type="arabicPeriod" startAt="11"/>
                        <a:tabLst>
                          <a:tab pos="228600" algn="l"/>
                        </a:tabLst>
                      </a:pP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Las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concesiones</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otorgadas por el Estado deben beneficiar a todos. Proponemos que </a:t>
                      </a:r>
                      <a:r>
                        <a:rPr lang="es-PA" sz="16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 de los ingresos brutos de telecomunicaciones </a:t>
                      </a:r>
                      <a:r>
                        <a:rPr lang="es-PA"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se dirijan a fortalecer la seguridad social, en lugar de engrosar los bolsillos de unos pocos. Ingresos de telecomunicaciones sumaron 1,107.7 millones de Balboas en 2023, según la ASEP.</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n-US" sz="16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33.0</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109293"/>
                  </a:ext>
                </a:extLst>
              </a:tr>
            </a:tbl>
          </a:graphicData>
        </a:graphic>
      </p:graphicFrame>
    </p:spTree>
    <p:extLst>
      <p:ext uri="{BB962C8B-B14F-4D97-AF65-F5344CB8AC3E}">
        <p14:creationId xmlns:p14="http://schemas.microsoft.com/office/powerpoint/2010/main" val="23530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49"/>
            <a:ext cx="11952229" cy="1074287"/>
          </a:xfrm>
        </p:spPr>
        <p:txBody>
          <a:bodyPr>
            <a:noAutofit/>
          </a:bodyPr>
          <a:lstStyle/>
          <a:p>
            <a:pPr algn="just">
              <a:lnSpc>
                <a:spcPct val="100000"/>
              </a:lnSpc>
              <a:spcAft>
                <a:spcPts val="800"/>
              </a:spcAft>
            </a:pPr>
            <a:r>
              <a:rPr lang="es-PA" sz="2100" b="1" dirty="0">
                <a:latin typeface="Arial" panose="020B0604020202020204" pitchFamily="34" charset="0"/>
                <a:ea typeface="Aptos" panose="020B0004020202020204" pitchFamily="34" charset="0"/>
                <a:cs typeface="Times New Roman" panose="02020603050405020304" pitchFamily="18" charset="0"/>
              </a:rPr>
              <a:t>FUENTES DE FINANCIAMIENTOS PARA </a:t>
            </a:r>
            <a:r>
              <a:rPr lang="es-PA" sz="2100" b="1" dirty="0">
                <a:effectLst/>
                <a:latin typeface="Arial" panose="020B0604020202020204" pitchFamily="34" charset="0"/>
                <a:ea typeface="Aptos" panose="020B0004020202020204" pitchFamily="34" charset="0"/>
                <a:cs typeface="Times New Roman" panose="02020603050405020304" pitchFamily="18" charset="0"/>
              </a:rPr>
              <a:t>ELIMINAR EL DÉFICIT, VOLVER AL SISTEMA SOLIDARIO Y A UNA PENSIÓN DIGNA PARA LA CLASE TRABAJADORA PANAMEÑA (EN MILLONES DE BALBOAS)</a:t>
            </a:r>
            <a:endParaRPr lang="es-PA" sz="2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22168" y="1279343"/>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5</a:t>
            </a:fld>
            <a:endParaRPr lang="es-PA"/>
          </a:p>
        </p:txBody>
      </p:sp>
      <p:sp>
        <p:nvSpPr>
          <p:cNvPr id="12" name="CuadroTexto 11">
            <a:extLst>
              <a:ext uri="{FF2B5EF4-FFF2-40B4-BE49-F238E27FC236}">
                <a16:creationId xmlns:a16="http://schemas.microsoft.com/office/drawing/2014/main" id="{622D1BA9-89A2-8210-F6E6-73BD949528E9}"/>
              </a:ext>
            </a:extLst>
          </p:cNvPr>
          <p:cNvSpPr txBox="1"/>
          <p:nvPr/>
        </p:nvSpPr>
        <p:spPr>
          <a:xfrm>
            <a:off x="22168" y="1625558"/>
            <a:ext cx="11411657" cy="369332"/>
          </a:xfrm>
          <a:prstGeom prst="rect">
            <a:avLst/>
          </a:prstGeom>
          <a:noFill/>
        </p:spPr>
        <p:txBody>
          <a:bodyPr wrap="square" rtlCol="0">
            <a:spAutoFit/>
          </a:bodyPr>
          <a:lstStyle/>
          <a:p>
            <a:pPr algn="ctr"/>
            <a:r>
              <a:rPr lang="es-PA" sz="1800" b="1" dirty="0">
                <a:effectLst/>
                <a:latin typeface="Arial" panose="020B0604020202020204" pitchFamily="34" charset="0"/>
                <a:ea typeface="Times New Roman" panose="02020603050405020304" pitchFamily="18" charset="0"/>
              </a:rPr>
              <a:t>Propuestas para salvar la Caja del Seguro Social en cifras (en millones de Balboas/año)</a:t>
            </a:r>
            <a:endParaRPr lang="es-PA" sz="1800" dirty="0">
              <a:effectLst/>
              <a:latin typeface="Times New Roman" panose="02020603050405020304" pitchFamily="18" charset="0"/>
              <a:ea typeface="Times New Roman" panose="02020603050405020304" pitchFamily="18" charset="0"/>
            </a:endParaRPr>
          </a:p>
        </p:txBody>
      </p:sp>
      <p:graphicFrame>
        <p:nvGraphicFramePr>
          <p:cNvPr id="4" name="Tabla 3">
            <a:extLst>
              <a:ext uri="{FF2B5EF4-FFF2-40B4-BE49-F238E27FC236}">
                <a16:creationId xmlns:a16="http://schemas.microsoft.com/office/drawing/2014/main" id="{24931EA9-6AC4-3FDB-B0C2-320904889166}"/>
              </a:ext>
            </a:extLst>
          </p:cNvPr>
          <p:cNvGraphicFramePr>
            <a:graphicFrameLocks noGrp="1"/>
          </p:cNvGraphicFramePr>
          <p:nvPr>
            <p:extLst>
              <p:ext uri="{D42A27DB-BD31-4B8C-83A1-F6EECF244321}">
                <p14:modId xmlns:p14="http://schemas.microsoft.com/office/powerpoint/2010/main" val="3590348098"/>
              </p:ext>
            </p:extLst>
          </p:nvPr>
        </p:nvGraphicFramePr>
        <p:xfrm>
          <a:off x="174369" y="1988888"/>
          <a:ext cx="11647825" cy="4482252"/>
        </p:xfrm>
        <a:graphic>
          <a:graphicData uri="http://schemas.openxmlformats.org/drawingml/2006/table">
            <a:tbl>
              <a:tblPr firstRow="1" firstCol="1" bandRow="1"/>
              <a:tblGrid>
                <a:gridCol w="10427269">
                  <a:extLst>
                    <a:ext uri="{9D8B030D-6E8A-4147-A177-3AD203B41FA5}">
                      <a16:colId xmlns:a16="http://schemas.microsoft.com/office/drawing/2014/main" val="3817816024"/>
                    </a:ext>
                  </a:extLst>
                </a:gridCol>
                <a:gridCol w="1220556">
                  <a:extLst>
                    <a:ext uri="{9D8B030D-6E8A-4147-A177-3AD203B41FA5}">
                      <a16:colId xmlns:a16="http://schemas.microsoft.com/office/drawing/2014/main" val="2999165592"/>
                    </a:ext>
                  </a:extLst>
                </a:gridCol>
              </a:tblGrid>
              <a:tr h="532545">
                <a:tc>
                  <a:txBody>
                    <a:bodyPr/>
                    <a:lstStyle/>
                    <a:p>
                      <a:pPr algn="ctr">
                        <a:lnSpc>
                          <a:spcPct val="100000"/>
                        </a:lnSpc>
                        <a:spcAft>
                          <a:spcPts val="800"/>
                        </a:spcAft>
                      </a:pPr>
                      <a:r>
                        <a:rPr lang="es-ES" sz="1600" b="1">
                          <a:solidFill>
                            <a:srgbClr val="FFFFFF"/>
                          </a:solidFill>
                          <a:effectLst/>
                          <a:latin typeface="Tahoma" panose="020B0604030504040204" pitchFamily="34" charset="0"/>
                          <a:ea typeface="Tahoma" panose="020B0604030504040204" pitchFamily="34" charset="0"/>
                          <a:cs typeface="Tahoma" panose="020B0604030504040204" pitchFamily="34" charset="0"/>
                        </a:rPr>
                        <a:t>Propuestas</a:t>
                      </a:r>
                      <a:endParaRPr lang="es-PA" sz="160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Aft>
                          <a:spcPts val="800"/>
                        </a:spcAft>
                      </a:pPr>
                      <a:r>
                        <a:rPr lang="es-ES" sz="16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Aporte anual</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026100512"/>
                  </a:ext>
                </a:extLst>
              </a:tr>
              <a:tr h="798817">
                <a:tc>
                  <a:txBody>
                    <a:bodyPr/>
                    <a:lstStyle/>
                    <a:p>
                      <a:pPr marL="0" lvl="0" indent="0" algn="just">
                        <a:lnSpc>
                          <a:spcPct val="100000"/>
                        </a:lnSpc>
                        <a:spcAft>
                          <a:spcPts val="800"/>
                        </a:spcAft>
                        <a:buFont typeface="+mj-lt"/>
                        <a:buNone/>
                        <a:tabLst>
                          <a:tab pos="228600" algn="l"/>
                        </a:tabLst>
                      </a:pPr>
                      <a:r>
                        <a:rPr lang="es-ES" sz="1600" b="1" dirty="0">
                          <a:effectLst/>
                          <a:latin typeface="Tahoma" panose="020B0604030504040204" pitchFamily="34" charset="0"/>
                          <a:ea typeface="Tahoma" panose="020B0604030504040204" pitchFamily="34" charset="0"/>
                          <a:cs typeface="Tahoma" panose="020B0604030504040204" pitchFamily="34" charset="0"/>
                        </a:rPr>
                        <a:t>12. Traspaso del 50% del Subsidio a Partidos Políticos</a:t>
                      </a:r>
                      <a:r>
                        <a:rPr lang="es-ES" sz="1600" dirty="0">
                          <a:effectLst/>
                          <a:latin typeface="Tahoma" panose="020B0604030504040204" pitchFamily="34" charset="0"/>
                          <a:ea typeface="Tahoma" panose="020B0604030504040204" pitchFamily="34" charset="0"/>
                          <a:cs typeface="Tahoma" panose="020B0604030504040204" pitchFamily="34" charset="0"/>
                        </a:rPr>
                        <a:t>: Basta de despilfarrar dinero en política. Esos fondos se deben reasignar para fortalecer el programa de IVM, priorizando el bienestar de la ciudadanía sobre los intereses partidarios.</a:t>
                      </a:r>
                      <a:r>
                        <a:rPr lang="es-PA" sz="1600" dirty="0"/>
                        <a:t> </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s-ES" sz="1600" dirty="0">
                          <a:effectLst/>
                          <a:latin typeface="Tahoma" panose="020B0604030504040204" pitchFamily="34" charset="0"/>
                          <a:ea typeface="Tahoma" panose="020B0604030504040204" pitchFamily="34" charset="0"/>
                          <a:cs typeface="Tahoma" panose="020B0604030504040204" pitchFamily="34" charset="0"/>
                        </a:rPr>
                        <a:t>11.0</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451303"/>
                  </a:ext>
                </a:extLst>
              </a:tr>
              <a:tr h="1020711">
                <a:tc>
                  <a:txBody>
                    <a:bodyPr/>
                    <a:lstStyle/>
                    <a:p>
                      <a:pPr marL="0" lvl="0" indent="0" algn="just">
                        <a:lnSpc>
                          <a:spcPct val="100000"/>
                        </a:lnSpc>
                        <a:spcAft>
                          <a:spcPts val="800"/>
                        </a:spcAft>
                        <a:buFont typeface="+mj-lt"/>
                        <a:buNone/>
                        <a:tabLst>
                          <a:tab pos="228600" algn="l"/>
                        </a:tabLst>
                      </a:pPr>
                      <a:r>
                        <a:rPr lang="es-ES" sz="1600" b="1" dirty="0">
                          <a:effectLst/>
                          <a:latin typeface="Tahoma" panose="020B0604030504040204" pitchFamily="34" charset="0"/>
                          <a:ea typeface="Tahoma" panose="020B0604030504040204" pitchFamily="34" charset="0"/>
                          <a:cs typeface="Tahoma" panose="020B0604030504040204" pitchFamily="34" charset="0"/>
                        </a:rPr>
                        <a:t>13. Traspaso de Partidas Discrecionales y </a:t>
                      </a:r>
                      <a:r>
                        <a:rPr lang="es-PA" sz="1600" b="1" dirty="0">
                          <a:effectLst/>
                          <a:latin typeface="Tahoma" panose="020B0604030504040204" pitchFamily="34" charset="0"/>
                          <a:ea typeface="Tahoma" panose="020B0604030504040204" pitchFamily="34" charset="0"/>
                          <a:cs typeface="Tahoma" panose="020B0604030504040204" pitchFamily="34" charset="0"/>
                        </a:rPr>
                        <a:t>otros privilegios </a:t>
                      </a:r>
                      <a:r>
                        <a:rPr lang="es-ES" sz="1600" b="1" dirty="0">
                          <a:effectLst/>
                          <a:latin typeface="Tahoma" panose="020B0604030504040204" pitchFamily="34" charset="0"/>
                          <a:ea typeface="Tahoma" panose="020B0604030504040204" pitchFamily="34" charset="0"/>
                          <a:cs typeface="Tahoma" panose="020B0604030504040204" pitchFamily="34" charset="0"/>
                        </a:rPr>
                        <a:t>de los Diputados </a:t>
                      </a:r>
                      <a:r>
                        <a:rPr lang="es-PA" sz="1600" b="1" dirty="0">
                          <a:effectLst/>
                          <a:latin typeface="Tahoma" panose="020B0604030504040204" pitchFamily="34" charset="0"/>
                          <a:ea typeface="Tahoma" panose="020B0604030504040204" pitchFamily="34" charset="0"/>
                          <a:cs typeface="Tahoma" panose="020B0604030504040204" pitchFamily="34" charset="0"/>
                        </a:rPr>
                        <a:t>de la Asamblea Nacional</a:t>
                      </a:r>
                      <a:r>
                        <a:rPr lang="es-ES" sz="1600" dirty="0">
                          <a:effectLst/>
                          <a:latin typeface="Tahoma" panose="020B0604030504040204" pitchFamily="34" charset="0"/>
                          <a:ea typeface="Tahoma" panose="020B0604030504040204" pitchFamily="34" charset="0"/>
                          <a:cs typeface="Tahoma" panose="020B0604030504040204" pitchFamily="34" charset="0"/>
                        </a:rPr>
                        <a:t>: No podemos permitir que los recursos públicos se utilicen a discreción sin impacto real. Las partidas de los diputados deben destinarse al IVM, devolviendo así el dinero al pueblo que lo necesita. Hacer un estudio de este tema tan criticado y repudiado por la población.</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s-ES" sz="1600" dirty="0">
                          <a:effectLst/>
                          <a:latin typeface="Tahoma" panose="020B0604030504040204" pitchFamily="34" charset="0"/>
                          <a:ea typeface="Tahoma" panose="020B0604030504040204" pitchFamily="34" charset="0"/>
                          <a:cs typeface="Tahoma" panose="020B0604030504040204" pitchFamily="34" charset="0"/>
                        </a:rPr>
                        <a:t> </a:t>
                      </a:r>
                      <a:endParaRPr lang="es-PA" sz="1600" dirty="0">
                        <a:effectLst/>
                        <a:latin typeface="Tahoma" panose="020B0604030504040204" pitchFamily="34" charset="0"/>
                        <a:ea typeface="Tahoma" panose="020B0604030504040204" pitchFamily="34" charset="0"/>
                        <a:cs typeface="Tahoma" panose="020B0604030504040204" pitchFamily="34" charset="0"/>
                      </a:endParaRPr>
                    </a:p>
                    <a:p>
                      <a:pPr algn="r">
                        <a:lnSpc>
                          <a:spcPct val="100000"/>
                        </a:lnSpc>
                        <a:spcAft>
                          <a:spcPts val="800"/>
                        </a:spcAft>
                      </a:pPr>
                      <a:r>
                        <a:rPr lang="es-ES" sz="1600" dirty="0">
                          <a:effectLst/>
                          <a:latin typeface="Tahoma" panose="020B0604030504040204" pitchFamily="34" charset="0"/>
                          <a:ea typeface="Tahoma" panose="020B0604030504040204" pitchFamily="34" charset="0"/>
                          <a:cs typeface="Tahoma" panose="020B0604030504040204" pitchFamily="34" charset="0"/>
                        </a:rPr>
                        <a:t>30.0</a:t>
                      </a:r>
                      <a:endParaRPr lang="es-PA" sz="1600" dirty="0">
                        <a:effectLst/>
                        <a:latin typeface="Tahoma" panose="020B0604030504040204" pitchFamily="34" charset="0"/>
                        <a:ea typeface="Tahoma" panose="020B0604030504040204" pitchFamily="34" charset="0"/>
                        <a:cs typeface="Tahoma" panose="020B0604030504040204" pitchFamily="34" charset="0"/>
                      </a:endParaRPr>
                    </a:p>
                    <a:p>
                      <a:pPr algn="r">
                        <a:lnSpc>
                          <a:spcPct val="100000"/>
                        </a:lnSpc>
                        <a:spcAft>
                          <a:spcPts val="800"/>
                        </a:spcAft>
                      </a:pPr>
                      <a:r>
                        <a:rPr lang="es-ES" sz="1600" dirty="0">
                          <a:effectLst/>
                          <a:latin typeface="Tahoma" panose="020B0604030504040204" pitchFamily="34" charset="0"/>
                          <a:ea typeface="Tahoma" panose="020B0604030504040204" pitchFamily="34" charset="0"/>
                          <a:cs typeface="Tahoma" panose="020B0604030504040204" pitchFamily="34" charset="0"/>
                        </a:rPr>
                        <a:t> </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503054"/>
                  </a:ext>
                </a:extLst>
              </a:tr>
              <a:tr h="798817">
                <a:tc>
                  <a:txBody>
                    <a:bodyPr/>
                    <a:lstStyle/>
                    <a:p>
                      <a:pPr marL="0" lvl="0" indent="0" algn="just">
                        <a:lnSpc>
                          <a:spcPct val="100000"/>
                        </a:lnSpc>
                        <a:spcAft>
                          <a:spcPts val="800"/>
                        </a:spcAft>
                        <a:buFont typeface="+mj-lt"/>
                        <a:buNone/>
                        <a:tabLst>
                          <a:tab pos="228600" algn="l"/>
                        </a:tabLst>
                      </a:pPr>
                      <a:r>
                        <a:rPr lang="es-ES" sz="1600" b="1" dirty="0">
                          <a:effectLst/>
                          <a:latin typeface="Tahoma" panose="020B0604030504040204" pitchFamily="34" charset="0"/>
                          <a:ea typeface="Tahoma" panose="020B0604030504040204" pitchFamily="34" charset="0"/>
                          <a:cs typeface="Tahoma" panose="020B0604030504040204" pitchFamily="34" charset="0"/>
                        </a:rPr>
                        <a:t>14. Aumento de la Cuota Patronal, tanto del patrono privado como público en 3%. </a:t>
                      </a:r>
                      <a:r>
                        <a:rPr lang="es-ES" sz="1600" dirty="0">
                          <a:effectLst/>
                          <a:latin typeface="Tahoma" panose="020B0604030504040204" pitchFamily="34" charset="0"/>
                          <a:ea typeface="Tahoma" panose="020B0604030504040204" pitchFamily="34" charset="0"/>
                          <a:cs typeface="Tahoma" panose="020B0604030504040204" pitchFamily="34" charset="0"/>
                        </a:rPr>
                        <a:t>¡No más excusas para los empresarios! Es hora de que la contribución de las empresas sea justa. La CSS recauda más de USD$4,000 millones en cuotas obrero patronal por año. </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s-ES" sz="1600">
                          <a:effectLst/>
                          <a:latin typeface="Tahoma" panose="020B0604030504040204" pitchFamily="34" charset="0"/>
                          <a:ea typeface="Tahoma" panose="020B0604030504040204" pitchFamily="34" charset="0"/>
                          <a:cs typeface="Tahoma" panose="020B0604030504040204" pitchFamily="34" charset="0"/>
                        </a:rPr>
                        <a:t> </a:t>
                      </a:r>
                      <a:endParaRPr lang="es-PA" sz="1600">
                        <a:effectLst/>
                        <a:latin typeface="Tahoma" panose="020B0604030504040204" pitchFamily="34" charset="0"/>
                        <a:ea typeface="Tahoma" panose="020B0604030504040204" pitchFamily="34" charset="0"/>
                        <a:cs typeface="Tahoma" panose="020B0604030504040204" pitchFamily="34" charset="0"/>
                      </a:endParaRPr>
                    </a:p>
                    <a:p>
                      <a:pPr algn="r">
                        <a:lnSpc>
                          <a:spcPct val="100000"/>
                        </a:lnSpc>
                        <a:spcAft>
                          <a:spcPts val="800"/>
                        </a:spcAft>
                      </a:pPr>
                      <a:r>
                        <a:rPr lang="es-ES" sz="1600">
                          <a:effectLst/>
                          <a:latin typeface="Tahoma" panose="020B0604030504040204" pitchFamily="34" charset="0"/>
                          <a:ea typeface="Tahoma" panose="020B0604030504040204" pitchFamily="34" charset="0"/>
                          <a:cs typeface="Tahoma" panose="020B0604030504040204" pitchFamily="34" charset="0"/>
                        </a:rPr>
                        <a:t>5</a:t>
                      </a:r>
                      <a:r>
                        <a:rPr lang="en-US" sz="1600">
                          <a:effectLst/>
                          <a:latin typeface="Tahoma" panose="020B0604030504040204" pitchFamily="34" charset="0"/>
                          <a:ea typeface="Tahoma" panose="020B0604030504040204" pitchFamily="34" charset="0"/>
                          <a:cs typeface="Tahoma" panose="020B0604030504040204" pitchFamily="34" charset="0"/>
                        </a:rPr>
                        <a:t>00.0</a:t>
                      </a:r>
                      <a:endParaRPr lang="es-PA" sz="160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442126"/>
                  </a:ext>
                </a:extLst>
              </a:tr>
              <a:tr h="1065090">
                <a:tc>
                  <a:txBody>
                    <a:bodyPr/>
                    <a:lstStyle/>
                    <a:p>
                      <a:pPr marL="0" lvl="0" indent="0" algn="just">
                        <a:lnSpc>
                          <a:spcPct val="100000"/>
                        </a:lnSpc>
                        <a:spcAft>
                          <a:spcPts val="800"/>
                        </a:spcAft>
                        <a:buFont typeface="+mj-lt"/>
                        <a:buNone/>
                        <a:tabLst>
                          <a:tab pos="228600" algn="l"/>
                        </a:tabLst>
                      </a:pPr>
                      <a:r>
                        <a:rPr lang="es-ES" sz="1600" b="1" dirty="0">
                          <a:effectLst/>
                          <a:latin typeface="Tahoma" panose="020B0604030504040204" pitchFamily="34" charset="0"/>
                          <a:ea typeface="Tahoma" panose="020B0604030504040204" pitchFamily="34" charset="0"/>
                          <a:cs typeface="Tahoma" panose="020B0604030504040204" pitchFamily="34" charset="0"/>
                        </a:rPr>
                        <a:t>15. Proponemos que el 25% del </a:t>
                      </a:r>
                      <a:r>
                        <a:rPr lang="es-PA" sz="1600" b="1" dirty="0">
                          <a:effectLst/>
                          <a:latin typeface="Tahoma" panose="020B0604030504040204" pitchFamily="34" charset="0"/>
                          <a:ea typeface="Tahoma" panose="020B0604030504040204" pitchFamily="34" charset="0"/>
                          <a:cs typeface="Tahoma" panose="020B0604030504040204" pitchFamily="34" charset="0"/>
                        </a:rPr>
                        <a:t>patrimonio del</a:t>
                      </a:r>
                      <a:r>
                        <a:rPr lang="es-ES" sz="1600" b="1" dirty="0">
                          <a:effectLst/>
                          <a:latin typeface="Tahoma" panose="020B0604030504040204" pitchFamily="34" charset="0"/>
                          <a:ea typeface="Tahoma" panose="020B0604030504040204" pitchFamily="34" charset="0"/>
                          <a:cs typeface="Tahoma" panose="020B0604030504040204" pitchFamily="34" charset="0"/>
                        </a:rPr>
                        <a:t> Fondo </a:t>
                      </a:r>
                      <a:r>
                        <a:rPr lang="es-PA" sz="1600" b="1" dirty="0">
                          <a:effectLst/>
                          <a:latin typeface="Tahoma" panose="020B0604030504040204" pitchFamily="34" charset="0"/>
                          <a:ea typeface="Tahoma" panose="020B0604030504040204" pitchFamily="34" charset="0"/>
                          <a:cs typeface="Tahoma" panose="020B0604030504040204" pitchFamily="34" charset="0"/>
                        </a:rPr>
                        <a:t>de Ahorro de Panamá (FAP) pase a la CSS</a:t>
                      </a:r>
                      <a:r>
                        <a:rPr lang="es-ES" sz="1600" dirty="0">
                          <a:effectLst/>
                          <a:latin typeface="Tahoma" panose="020B0604030504040204" pitchFamily="34" charset="0"/>
                          <a:ea typeface="Tahoma" panose="020B0604030504040204" pitchFamily="34" charset="0"/>
                          <a:cs typeface="Tahoma" panose="020B0604030504040204" pitchFamily="34" charset="0"/>
                        </a:rPr>
                        <a:t>: ¿De qué desarrollo hablamos si no priorizamos a nuestra gente? </a:t>
                      </a:r>
                      <a:r>
                        <a:rPr lang="es-ES" sz="1600" b="0" dirty="0">
                          <a:effectLst/>
                          <a:latin typeface="Tahoma" panose="020B0604030504040204" pitchFamily="34" charset="0"/>
                          <a:ea typeface="Tahoma" panose="020B0604030504040204" pitchFamily="34" charset="0"/>
                          <a:cs typeface="Tahoma" panose="020B0604030504040204" pitchFamily="34" charset="0"/>
                        </a:rPr>
                        <a:t>Un</a:t>
                      </a:r>
                      <a:r>
                        <a:rPr lang="es-ES" sz="1600" b="1" dirty="0">
                          <a:effectLst/>
                          <a:latin typeface="Tahoma" panose="020B0604030504040204" pitchFamily="34" charset="0"/>
                          <a:ea typeface="Tahoma" panose="020B0604030504040204" pitchFamily="34" charset="0"/>
                          <a:cs typeface="Tahoma" panose="020B0604030504040204" pitchFamily="34" charset="0"/>
                        </a:rPr>
                        <a:t> </a:t>
                      </a:r>
                      <a:r>
                        <a:rPr lang="es-ES" sz="1600" b="0" dirty="0">
                          <a:effectLst/>
                          <a:latin typeface="Tahoma" panose="020B0604030504040204" pitchFamily="34" charset="0"/>
                          <a:ea typeface="Tahoma" panose="020B0604030504040204" pitchFamily="34" charset="0"/>
                          <a:cs typeface="Tahoma" panose="020B0604030504040204" pitchFamily="34" charset="0"/>
                        </a:rPr>
                        <a:t>cuarto</a:t>
                      </a:r>
                      <a:r>
                        <a:rPr lang="es-ES" sz="1600" b="1" dirty="0">
                          <a:effectLst/>
                          <a:latin typeface="Tahoma" panose="020B0604030504040204" pitchFamily="34" charset="0"/>
                          <a:ea typeface="Tahoma" panose="020B0604030504040204" pitchFamily="34" charset="0"/>
                          <a:cs typeface="Tahoma" panose="020B0604030504040204" pitchFamily="34" charset="0"/>
                        </a:rPr>
                        <a:t> </a:t>
                      </a:r>
                      <a:r>
                        <a:rPr lang="es-ES" sz="1600" dirty="0">
                          <a:effectLst/>
                          <a:latin typeface="Tahoma" panose="020B0604030504040204" pitchFamily="34" charset="0"/>
                          <a:ea typeface="Tahoma" panose="020B0604030504040204" pitchFamily="34" charset="0"/>
                          <a:cs typeface="Tahoma" panose="020B0604030504040204" pitchFamily="34" charset="0"/>
                        </a:rPr>
                        <a:t>de este fondo debe destinarse al programa de IVM, asegurando así que el progreso económico beneficie a quienes han trabajado toda su vida. En marzo 2024, el patrimonio del FAP ascendió a USD$1,446.3 millones. </a:t>
                      </a:r>
                      <a:r>
                        <a:rPr lang="en-US" sz="1600" dirty="0">
                          <a:effectLst/>
                          <a:latin typeface="Tahoma" panose="020B0604030504040204" pitchFamily="34" charset="0"/>
                          <a:ea typeface="Tahoma" panose="020B0604030504040204" pitchFamily="34" charset="0"/>
                          <a:cs typeface="Tahoma" panose="020B0604030504040204" pitchFamily="34" charset="0"/>
                        </a:rPr>
                        <a:t>Este </a:t>
                      </a:r>
                      <a:r>
                        <a:rPr lang="en-US" sz="1600" dirty="0" err="1">
                          <a:effectLst/>
                          <a:latin typeface="Tahoma" panose="020B0604030504040204" pitchFamily="34" charset="0"/>
                          <a:ea typeface="Tahoma" panose="020B0604030504040204" pitchFamily="34" charset="0"/>
                          <a:cs typeface="Tahoma" panose="020B0604030504040204" pitchFamily="34" charset="0"/>
                        </a:rPr>
                        <a:t>ingreso</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sería</a:t>
                      </a:r>
                      <a:r>
                        <a:rPr lang="en-US" sz="1600" dirty="0">
                          <a:effectLst/>
                          <a:latin typeface="Tahoma" panose="020B0604030504040204" pitchFamily="34" charset="0"/>
                          <a:ea typeface="Tahoma" panose="020B0604030504040204" pitchFamily="34" charset="0"/>
                          <a:cs typeface="Tahoma" panose="020B0604030504040204" pitchFamily="34" charset="0"/>
                        </a:rPr>
                        <a:t> solo </a:t>
                      </a:r>
                      <a:r>
                        <a:rPr lang="en-US" sz="1600" dirty="0" err="1">
                          <a:effectLst/>
                          <a:latin typeface="Tahoma" panose="020B0604030504040204" pitchFamily="34" charset="0"/>
                          <a:ea typeface="Tahoma" panose="020B0604030504040204" pitchFamily="34" charset="0"/>
                          <a:cs typeface="Tahoma" panose="020B0604030504040204" pitchFamily="34" charset="0"/>
                        </a:rPr>
                        <a:t>el</a:t>
                      </a:r>
                      <a:r>
                        <a:rPr lang="en-US" sz="1600" dirty="0">
                          <a:effectLst/>
                          <a:latin typeface="Tahoma" panose="020B0604030504040204" pitchFamily="34" charset="0"/>
                          <a:ea typeface="Tahoma" panose="020B0604030504040204" pitchFamily="34" charset="0"/>
                          <a:cs typeface="Tahoma" panose="020B0604030504040204" pitchFamily="34" charset="0"/>
                        </a:rPr>
                        <a:t> primer </a:t>
                      </a:r>
                      <a:r>
                        <a:rPr lang="en-US" sz="1600" dirty="0" err="1">
                          <a:effectLst/>
                          <a:latin typeface="Tahoma" panose="020B0604030504040204" pitchFamily="34" charset="0"/>
                          <a:ea typeface="Tahoma" panose="020B0604030504040204" pitchFamily="34" charset="0"/>
                          <a:cs typeface="Tahoma" panose="020B0604030504040204" pitchFamily="34" charset="0"/>
                        </a:rPr>
                        <a:t>año</a:t>
                      </a:r>
                      <a:r>
                        <a:rPr lang="en-US" sz="1600" dirty="0">
                          <a:effectLst/>
                          <a:latin typeface="Tahoma" panose="020B0604030504040204" pitchFamily="34" charset="0"/>
                          <a:ea typeface="Tahoma" panose="020B0604030504040204" pitchFamily="34" charset="0"/>
                          <a:cs typeface="Tahoma" panose="020B0604030504040204" pitchFamily="34" charset="0"/>
                        </a:rPr>
                        <a:t> (2025 o 2026)</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s-ES" sz="1600">
                          <a:effectLst/>
                          <a:latin typeface="Tahoma" panose="020B0604030504040204" pitchFamily="34" charset="0"/>
                          <a:ea typeface="Tahoma" panose="020B0604030504040204" pitchFamily="34" charset="0"/>
                          <a:cs typeface="Tahoma" panose="020B0604030504040204" pitchFamily="34" charset="0"/>
                        </a:rPr>
                        <a:t>361.0</a:t>
                      </a:r>
                      <a:endParaRPr lang="es-PA" sz="160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46234"/>
                  </a:ext>
                </a:extLst>
              </a:tr>
              <a:tr h="266272">
                <a:tc>
                  <a:txBody>
                    <a:bodyPr/>
                    <a:lstStyle/>
                    <a:p>
                      <a:pPr marL="0" lvl="0" indent="0" algn="just">
                        <a:lnSpc>
                          <a:spcPct val="100000"/>
                        </a:lnSpc>
                        <a:spcAft>
                          <a:spcPts val="800"/>
                        </a:spcAft>
                        <a:buFont typeface="+mj-lt"/>
                        <a:buNone/>
                        <a:tabLst>
                          <a:tab pos="228600" algn="l"/>
                        </a:tabLst>
                      </a:pPr>
                      <a:r>
                        <a:rPr lang="es-ES" sz="1600" b="1" dirty="0">
                          <a:effectLst/>
                          <a:latin typeface="Tahoma" panose="020B0604030504040204" pitchFamily="34" charset="0"/>
                          <a:ea typeface="Tahoma" panose="020B0604030504040204" pitchFamily="34" charset="0"/>
                          <a:cs typeface="Tahoma" panose="020B0604030504040204" pitchFamily="34" charset="0"/>
                        </a:rPr>
                        <a:t>16</a:t>
                      </a:r>
                      <a:r>
                        <a:rPr lang="es-ES" sz="1600" b="0" dirty="0">
                          <a:effectLst/>
                          <a:latin typeface="Tahoma" panose="020B0604030504040204" pitchFamily="34" charset="0"/>
                          <a:ea typeface="Tahoma" panose="020B0604030504040204" pitchFamily="34" charset="0"/>
                          <a:cs typeface="Tahoma" panose="020B0604030504040204" pitchFamily="34" charset="0"/>
                        </a:rPr>
                        <a:t>. </a:t>
                      </a:r>
                      <a:r>
                        <a:rPr lang="es-ES" sz="1600" b="1" dirty="0">
                          <a:effectLst/>
                          <a:latin typeface="Tahoma" panose="020B0604030504040204" pitchFamily="34" charset="0"/>
                          <a:ea typeface="Tahoma" panose="020B0604030504040204" pitchFamily="34" charset="0"/>
                          <a:cs typeface="Tahoma" panose="020B0604030504040204" pitchFamily="34" charset="0"/>
                        </a:rPr>
                        <a:t>Se propone que los intereses del Fondo de Ahorro de Panamá</a:t>
                      </a:r>
                      <a:r>
                        <a:rPr lang="es-ES" sz="1600" b="0" dirty="0">
                          <a:effectLst/>
                          <a:latin typeface="Tahoma" panose="020B0604030504040204" pitchFamily="34" charset="0"/>
                          <a:ea typeface="Tahoma" panose="020B0604030504040204" pitchFamily="34" charset="0"/>
                          <a:cs typeface="Tahoma" panose="020B0604030504040204" pitchFamily="34" charset="0"/>
                        </a:rPr>
                        <a:t> 1,400 cada año pasen a la CSS.</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s-ES" sz="1600" dirty="0">
                          <a:effectLst/>
                          <a:latin typeface="Tahoma" panose="020B0604030504040204" pitchFamily="34" charset="0"/>
                          <a:ea typeface="Tahoma" panose="020B0604030504040204" pitchFamily="34" charset="0"/>
                          <a:cs typeface="Tahoma" panose="020B0604030504040204" pitchFamily="34" charset="0"/>
                        </a:rPr>
                        <a:t>7</a:t>
                      </a:r>
                      <a:r>
                        <a:rPr lang="en-US" sz="1600" dirty="0">
                          <a:effectLst/>
                          <a:latin typeface="Tahoma" panose="020B0604030504040204" pitchFamily="34" charset="0"/>
                          <a:ea typeface="Tahoma" panose="020B0604030504040204" pitchFamily="34" charset="0"/>
                          <a:cs typeface="Tahoma" panose="020B0604030504040204" pitchFamily="34" charset="0"/>
                        </a:rPr>
                        <a:t>0</a:t>
                      </a:r>
                      <a:r>
                        <a:rPr lang="es-ES" sz="1600" dirty="0">
                          <a:effectLst/>
                          <a:latin typeface="Tahoma" panose="020B0604030504040204" pitchFamily="34" charset="0"/>
                          <a:ea typeface="Tahoma" panose="020B0604030504040204" pitchFamily="34" charset="0"/>
                          <a:cs typeface="Tahoma" panose="020B0604030504040204" pitchFamily="34" charset="0"/>
                        </a:rPr>
                        <a:t>.0</a:t>
                      </a:r>
                      <a:endParaRPr lang="es-PA" sz="1600" dirty="0">
                        <a:effectLst/>
                        <a:latin typeface="Tahoma" panose="020B0604030504040204" pitchFamily="34" charset="0"/>
                        <a:ea typeface="Tahoma" panose="020B0604030504040204" pitchFamily="34" charset="0"/>
                        <a:cs typeface="Tahoma" panose="020B0604030504040204" pitchFamily="34" charset="0"/>
                      </a:endParaRPr>
                    </a:p>
                  </a:txBody>
                  <a:tcPr marL="57643" marR="57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0565029"/>
                  </a:ext>
                </a:extLst>
              </a:tr>
            </a:tbl>
          </a:graphicData>
        </a:graphic>
      </p:graphicFrame>
    </p:spTree>
    <p:extLst>
      <p:ext uri="{BB962C8B-B14F-4D97-AF65-F5344CB8AC3E}">
        <p14:creationId xmlns:p14="http://schemas.microsoft.com/office/powerpoint/2010/main" val="317195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49"/>
            <a:ext cx="11952229" cy="1074287"/>
          </a:xfrm>
        </p:spPr>
        <p:txBody>
          <a:bodyPr>
            <a:noAutofit/>
          </a:bodyPr>
          <a:lstStyle/>
          <a:p>
            <a:pPr algn="ctr">
              <a:lnSpc>
                <a:spcPct val="100000"/>
              </a:lnSpc>
              <a:spcAft>
                <a:spcPts val="800"/>
              </a:spcAft>
            </a:pPr>
            <a:r>
              <a:rPr lang="es-PA" sz="2100" b="1" dirty="0">
                <a:latin typeface="Arial" panose="020B0604020202020204" pitchFamily="34" charset="0"/>
                <a:ea typeface="Aptos" panose="020B0004020202020204" pitchFamily="34" charset="0"/>
                <a:cs typeface="Times New Roman" panose="02020603050405020304" pitchFamily="18" charset="0"/>
              </a:rPr>
              <a:t>FUENTES DE FINANCIAMIENTOS QUE </a:t>
            </a:r>
            <a:r>
              <a:rPr lang="es-PA" sz="2100" b="1" dirty="0">
                <a:effectLst/>
                <a:latin typeface="Arial" panose="020B0604020202020204" pitchFamily="34" charset="0"/>
                <a:ea typeface="Aptos" panose="020B0004020202020204" pitchFamily="34" charset="0"/>
                <a:cs typeface="Times New Roman" panose="02020603050405020304" pitchFamily="18" charset="0"/>
              </a:rPr>
              <a:t>APORTARÍAN PARA ELIMINAR EL DÉFICIT, VOLVER AL SISTEMA SOLIDARIO Y A UNA PENSIÓN DIGNA PARA LA CLASE TRABAJADORA (EN MILLONES DE BALBOAS)</a:t>
            </a:r>
            <a:endParaRPr lang="es-PA" sz="2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22168" y="1279343"/>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6</a:t>
            </a:fld>
            <a:endParaRPr lang="es-PA"/>
          </a:p>
        </p:txBody>
      </p:sp>
      <p:sp>
        <p:nvSpPr>
          <p:cNvPr id="12" name="CuadroTexto 11">
            <a:extLst>
              <a:ext uri="{FF2B5EF4-FFF2-40B4-BE49-F238E27FC236}">
                <a16:creationId xmlns:a16="http://schemas.microsoft.com/office/drawing/2014/main" id="{622D1BA9-89A2-8210-F6E6-73BD949528E9}"/>
              </a:ext>
            </a:extLst>
          </p:cNvPr>
          <p:cNvSpPr txBox="1"/>
          <p:nvPr/>
        </p:nvSpPr>
        <p:spPr>
          <a:xfrm>
            <a:off x="22168" y="1625558"/>
            <a:ext cx="11411657" cy="369332"/>
          </a:xfrm>
          <a:prstGeom prst="rect">
            <a:avLst/>
          </a:prstGeom>
          <a:noFill/>
        </p:spPr>
        <p:txBody>
          <a:bodyPr wrap="square" rtlCol="0">
            <a:spAutoFit/>
          </a:bodyPr>
          <a:lstStyle/>
          <a:p>
            <a:pPr algn="ctr"/>
            <a:r>
              <a:rPr lang="es-PA" sz="1800" b="1" dirty="0">
                <a:effectLst/>
                <a:latin typeface="Arial" panose="020B0604020202020204" pitchFamily="34" charset="0"/>
                <a:ea typeface="Times New Roman" panose="02020603050405020304" pitchFamily="18" charset="0"/>
              </a:rPr>
              <a:t>Propuestas para salvar la Caja del Seguro Social en cifras (en millones de Balboas/año)</a:t>
            </a:r>
            <a:endParaRPr lang="es-PA" sz="1800" dirty="0">
              <a:effectLst/>
              <a:latin typeface="Times New Roman" panose="02020603050405020304" pitchFamily="18" charset="0"/>
              <a:ea typeface="Times New Roman" panose="02020603050405020304" pitchFamily="18" charset="0"/>
            </a:endParaRPr>
          </a:p>
        </p:txBody>
      </p:sp>
      <p:graphicFrame>
        <p:nvGraphicFramePr>
          <p:cNvPr id="2" name="Tabla 1">
            <a:extLst>
              <a:ext uri="{FF2B5EF4-FFF2-40B4-BE49-F238E27FC236}">
                <a16:creationId xmlns:a16="http://schemas.microsoft.com/office/drawing/2014/main" id="{D18E2B5A-979D-132A-ADE7-2F5DD499C13D}"/>
              </a:ext>
            </a:extLst>
          </p:cNvPr>
          <p:cNvGraphicFramePr>
            <a:graphicFrameLocks noGrp="1"/>
          </p:cNvGraphicFramePr>
          <p:nvPr>
            <p:extLst>
              <p:ext uri="{D42A27DB-BD31-4B8C-83A1-F6EECF244321}">
                <p14:modId xmlns:p14="http://schemas.microsoft.com/office/powerpoint/2010/main" val="1770128146"/>
              </p:ext>
            </p:extLst>
          </p:nvPr>
        </p:nvGraphicFramePr>
        <p:xfrm>
          <a:off x="292453" y="1994890"/>
          <a:ext cx="11681943" cy="2404672"/>
        </p:xfrm>
        <a:graphic>
          <a:graphicData uri="http://schemas.openxmlformats.org/drawingml/2006/table">
            <a:tbl>
              <a:tblPr firstRow="1" firstCol="1" bandRow="1"/>
              <a:tblGrid>
                <a:gridCol w="10316721">
                  <a:extLst>
                    <a:ext uri="{9D8B030D-6E8A-4147-A177-3AD203B41FA5}">
                      <a16:colId xmlns:a16="http://schemas.microsoft.com/office/drawing/2014/main" val="4053583234"/>
                    </a:ext>
                  </a:extLst>
                </a:gridCol>
                <a:gridCol w="1365222">
                  <a:extLst>
                    <a:ext uri="{9D8B030D-6E8A-4147-A177-3AD203B41FA5}">
                      <a16:colId xmlns:a16="http://schemas.microsoft.com/office/drawing/2014/main" val="2516679973"/>
                    </a:ext>
                  </a:extLst>
                </a:gridCol>
              </a:tblGrid>
              <a:tr h="609635">
                <a:tc>
                  <a:txBody>
                    <a:bodyPr/>
                    <a:lstStyle/>
                    <a:p>
                      <a:pPr algn="ctr">
                        <a:lnSpc>
                          <a:spcPct val="100000"/>
                        </a:lnSpc>
                        <a:spcAft>
                          <a:spcPts val="800"/>
                        </a:spcAft>
                      </a:pPr>
                      <a:r>
                        <a:rPr lang="es-ES" sz="1800" b="1" dirty="0">
                          <a:solidFill>
                            <a:srgbClr val="FFFFFF"/>
                          </a:solidFill>
                          <a:effectLst/>
                          <a:latin typeface="Tahoma" panose="020B0604030504040204" pitchFamily="34" charset="0"/>
                          <a:ea typeface="Aptos" panose="020B0004020202020204" pitchFamily="34" charset="0"/>
                          <a:cs typeface="Times New Roman" panose="02020603050405020304" pitchFamily="18" charset="0"/>
                        </a:rPr>
                        <a:t>Propuestas</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es-ES" sz="1800" b="1" dirty="0">
                          <a:solidFill>
                            <a:srgbClr val="FFFFFF"/>
                          </a:solidFill>
                          <a:effectLst/>
                          <a:latin typeface="Tahoma" panose="020B0604030504040204" pitchFamily="34" charset="0"/>
                          <a:ea typeface="Aptos" panose="020B0004020202020204" pitchFamily="34" charset="0"/>
                          <a:cs typeface="Times New Roman" panose="02020603050405020304" pitchFamily="18" charset="0"/>
                        </a:rPr>
                        <a:t>Aporte anual</a:t>
                      </a:r>
                      <a:endParaRPr lang="es-PA"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58786814"/>
                  </a:ext>
                </a:extLst>
              </a:tr>
              <a:tr h="914453">
                <a:tc>
                  <a:txBody>
                    <a:bodyPr/>
                    <a:lstStyle/>
                    <a:p>
                      <a:pPr marL="0" lvl="0" indent="0" algn="just">
                        <a:lnSpc>
                          <a:spcPct val="100000"/>
                        </a:lnSpc>
                        <a:spcAft>
                          <a:spcPts val="800"/>
                        </a:spcAft>
                        <a:buFont typeface="+mj-lt"/>
                        <a:buNone/>
                        <a:tabLst>
                          <a:tab pos="228600" algn="l"/>
                        </a:tabLst>
                      </a:pPr>
                      <a:r>
                        <a:rPr lang="es-ES" sz="1800" b="1" dirty="0">
                          <a:effectLst/>
                          <a:latin typeface="Arial" panose="020B0604020202020204" pitchFamily="34" charset="0"/>
                          <a:ea typeface="Aptos" panose="020B0004020202020204" pitchFamily="34" charset="0"/>
                          <a:cs typeface="Times New Roman" panose="02020603050405020304" pitchFamily="18" charset="0"/>
                        </a:rPr>
                        <a:t>17. Cobro de los U</a:t>
                      </a:r>
                      <a:r>
                        <a:rPr lang="es-PA" sz="1800" b="1" dirty="0">
                          <a:effectLst/>
                          <a:latin typeface="Arial" panose="020B0604020202020204" pitchFamily="34" charset="0"/>
                          <a:ea typeface="Aptos" panose="020B0004020202020204" pitchFamily="34" charset="0"/>
                          <a:cs typeface="Times New Roman" panose="02020603050405020304" pitchFamily="18" charset="0"/>
                        </a:rPr>
                        <a:t>SD$</a:t>
                      </a:r>
                      <a:r>
                        <a:rPr lang="es-ES" sz="1800" b="1" dirty="0">
                          <a:effectLst/>
                          <a:latin typeface="Arial" panose="020B0604020202020204" pitchFamily="34" charset="0"/>
                          <a:ea typeface="Aptos" panose="020B0004020202020204" pitchFamily="34" charset="0"/>
                          <a:cs typeface="Times New Roman" panose="02020603050405020304" pitchFamily="18" charset="0"/>
                        </a:rPr>
                        <a:t>840 Millones anuales de Evasión a la CSS</a:t>
                      </a:r>
                      <a:r>
                        <a:rPr lang="es-ES" sz="1800" dirty="0">
                          <a:effectLst/>
                          <a:latin typeface="Arial" panose="020B0604020202020204" pitchFamily="34" charset="0"/>
                          <a:ea typeface="Aptos" panose="020B0004020202020204" pitchFamily="34" charset="0"/>
                          <a:cs typeface="Times New Roman" panose="02020603050405020304" pitchFamily="18" charset="0"/>
                        </a:rPr>
                        <a:t>, por parte de los patronos. Recuperar esta evasión de las cuotas a la CSS es una medida urgente y necesaria para revitalizar nuestras pensiones.</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n-US" sz="1800">
                          <a:effectLst/>
                          <a:latin typeface="Arial" panose="020B0604020202020204" pitchFamily="34" charset="0"/>
                          <a:ea typeface="Aptos" panose="020B0004020202020204" pitchFamily="34" charset="0"/>
                          <a:cs typeface="Times New Roman" panose="02020603050405020304" pitchFamily="18" charset="0"/>
                        </a:rPr>
                        <a:t>840.0</a:t>
                      </a:r>
                      <a:endParaRPr lang="es-PA"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626990"/>
                  </a:ext>
                </a:extLst>
              </a:tr>
              <a:tr h="609635">
                <a:tc>
                  <a:txBody>
                    <a:bodyPr/>
                    <a:lstStyle/>
                    <a:p>
                      <a:pPr marL="0" lvl="0" indent="0" algn="just">
                        <a:lnSpc>
                          <a:spcPct val="100000"/>
                        </a:lnSpc>
                        <a:spcAft>
                          <a:spcPts val="800"/>
                        </a:spcAft>
                        <a:buFont typeface="+mj-lt"/>
                        <a:buNone/>
                        <a:tabLst>
                          <a:tab pos="228600" algn="l"/>
                        </a:tabLst>
                      </a:pPr>
                      <a:r>
                        <a:rPr lang="es-ES" sz="1800" b="1" dirty="0">
                          <a:effectLst/>
                          <a:latin typeface="Arial" panose="020B0604020202020204" pitchFamily="34" charset="0"/>
                          <a:ea typeface="Aptos" panose="020B0004020202020204" pitchFamily="34" charset="0"/>
                          <a:cs typeface="Times New Roman" panose="02020603050405020304" pitchFamily="18" charset="0"/>
                        </a:rPr>
                        <a:t>18. Que el 5% de los ingresos que genera las Áreas Revertidas </a:t>
                      </a:r>
                      <a:r>
                        <a:rPr lang="es-ES" sz="1800" b="0" dirty="0">
                          <a:effectLst/>
                          <a:latin typeface="Arial" panose="020B0604020202020204" pitchFamily="34" charset="0"/>
                          <a:ea typeface="Aptos" panose="020B0004020202020204" pitchFamily="34" charset="0"/>
                          <a:cs typeface="Times New Roman" panose="02020603050405020304" pitchFamily="18" charset="0"/>
                        </a:rPr>
                        <a:t>por concepto de ventas o alquiler de los bienes que administran, pasen a la CSS.</a:t>
                      </a:r>
                      <a:endParaRPr lang="es-PA" sz="1600" b="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800"/>
                        </a:spcAft>
                      </a:pPr>
                      <a:r>
                        <a:rPr lang="en-US" sz="1800">
                          <a:effectLst/>
                          <a:latin typeface="Arial" panose="020B0604020202020204" pitchFamily="34" charset="0"/>
                          <a:ea typeface="Aptos" panose="020B0004020202020204" pitchFamily="34" charset="0"/>
                          <a:cs typeface="Times New Roman" panose="02020603050405020304" pitchFamily="18" charset="0"/>
                        </a:rPr>
                        <a:t>25.0</a:t>
                      </a:r>
                      <a:endParaRPr lang="es-PA"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296784"/>
                  </a:ext>
                </a:extLst>
              </a:tr>
              <a:tr h="270949">
                <a:tc>
                  <a:txBody>
                    <a:bodyPr/>
                    <a:lstStyle/>
                    <a:p>
                      <a:pPr algn="ctr">
                        <a:lnSpc>
                          <a:spcPct val="100000"/>
                        </a:lnSpc>
                      </a:pPr>
                      <a:r>
                        <a:rPr lang="en-US" sz="1600" b="1">
                          <a:effectLst/>
                          <a:latin typeface="Tahoma" panose="020B0604030504040204" pitchFamily="34" charset="0"/>
                          <a:ea typeface="Times New Roman" panose="02020603050405020304" pitchFamily="18" charset="0"/>
                          <a:cs typeface="Times New Roman" panose="02020603050405020304" pitchFamily="18" charset="0"/>
                        </a:rPr>
                        <a:t>TOTAL</a:t>
                      </a:r>
                      <a:endParaRPr lang="es-PA" sz="160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pPr>
                      <a:r>
                        <a:rPr lang="en-US" sz="1600" b="1" dirty="0">
                          <a:effectLst/>
                          <a:latin typeface="Tahoma" panose="020B0604030504040204" pitchFamily="34" charset="0"/>
                          <a:ea typeface="Times New Roman" panose="02020603050405020304" pitchFamily="18" charset="0"/>
                          <a:cs typeface="Times New Roman" panose="02020603050405020304" pitchFamily="18" charset="0"/>
                        </a:rPr>
                        <a:t>3,505.0</a:t>
                      </a:r>
                      <a:endParaRPr lang="es-PA" sz="1600" dirty="0">
                        <a:effectLst/>
                        <a:latin typeface="Aptos Display"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777810"/>
                  </a:ext>
                </a:extLst>
              </a:tr>
            </a:tbl>
          </a:graphicData>
        </a:graphic>
      </p:graphicFrame>
      <p:sp>
        <p:nvSpPr>
          <p:cNvPr id="6" name="CuadroTexto 5">
            <a:extLst>
              <a:ext uri="{FF2B5EF4-FFF2-40B4-BE49-F238E27FC236}">
                <a16:creationId xmlns:a16="http://schemas.microsoft.com/office/drawing/2014/main" id="{3635BD87-B94D-CAB6-1D4C-2D2F3346EBDB}"/>
              </a:ext>
            </a:extLst>
          </p:cNvPr>
          <p:cNvSpPr txBox="1"/>
          <p:nvPr/>
        </p:nvSpPr>
        <p:spPr>
          <a:xfrm>
            <a:off x="292453" y="4622379"/>
            <a:ext cx="11681943" cy="2031325"/>
          </a:xfrm>
          <a:prstGeom prst="rect">
            <a:avLst/>
          </a:prstGeom>
          <a:noFill/>
        </p:spPr>
        <p:txBody>
          <a:bodyPr wrap="square" rtlCol="0">
            <a:spAutoFit/>
          </a:bodyPr>
          <a:lstStyle/>
          <a:p>
            <a:pPr algn="just"/>
            <a:r>
              <a:rPr lang="es-PA" sz="1800" dirty="0">
                <a:effectLst/>
                <a:latin typeface="Tahoma" panose="020B0604030504040204" pitchFamily="34" charset="0"/>
                <a:ea typeface="Tahoma" panose="020B0604030504040204" pitchFamily="34" charset="0"/>
                <a:cs typeface="Tahoma" panose="020B0604030504040204" pitchFamily="34" charset="0"/>
              </a:rPr>
              <a:t>En este cuadro no aparece lo </a:t>
            </a:r>
            <a:r>
              <a:rPr lang="es-PA" sz="1800" b="1" dirty="0">
                <a:effectLst/>
                <a:latin typeface="Tahoma" panose="020B0604030504040204" pitchFamily="34" charset="0"/>
                <a:ea typeface="Tahoma" panose="020B0604030504040204" pitchFamily="34" charset="0"/>
                <a:cs typeface="Tahoma" panose="020B0604030504040204" pitchFamily="34" charset="0"/>
              </a:rPr>
              <a:t>adeudado en concepto de morosidad</a:t>
            </a:r>
            <a:r>
              <a:rPr lang="es-PA" sz="1800" dirty="0">
                <a:effectLst/>
                <a:latin typeface="Tahoma" panose="020B0604030504040204" pitchFamily="34" charset="0"/>
                <a:ea typeface="Tahoma" panose="020B0604030504040204" pitchFamily="34" charset="0"/>
                <a:cs typeface="Tahoma" panose="020B0604030504040204" pitchFamily="34" charset="0"/>
              </a:rPr>
              <a:t> por la patronal a la Caja de Seguro Social, que asciende a </a:t>
            </a:r>
            <a:r>
              <a:rPr lang="es-PA" sz="1800" b="1" dirty="0">
                <a:effectLst/>
                <a:latin typeface="Tahoma" panose="020B0604030504040204" pitchFamily="34" charset="0"/>
                <a:ea typeface="Tahoma" panose="020B0604030504040204" pitchFamily="34" charset="0"/>
                <a:cs typeface="Tahoma" panose="020B0604030504040204" pitchFamily="34" charset="0"/>
              </a:rPr>
              <a:t>USD$310.9 millones</a:t>
            </a:r>
            <a:r>
              <a:rPr lang="es-PA" sz="1800" dirty="0">
                <a:effectLst/>
                <a:latin typeface="Tahoma" panose="020B0604030504040204" pitchFamily="34" charset="0"/>
                <a:ea typeface="Tahoma" panose="020B0604030504040204" pitchFamily="34" charset="0"/>
                <a:cs typeface="Tahoma" panose="020B0604030504040204" pitchFamily="34" charset="0"/>
              </a:rPr>
              <a:t>.</a:t>
            </a:r>
          </a:p>
          <a:p>
            <a:pPr algn="just"/>
            <a:endParaRPr lang="es-PA" dirty="0">
              <a:latin typeface="Tahoma" panose="020B0604030504040204" pitchFamily="34" charset="0"/>
              <a:ea typeface="Tahoma" panose="020B0604030504040204" pitchFamily="34" charset="0"/>
              <a:cs typeface="Tahoma" panose="020B0604030504040204" pitchFamily="34" charset="0"/>
            </a:endParaRPr>
          </a:p>
          <a:p>
            <a:pPr algn="just"/>
            <a:r>
              <a:rPr lang="es-PA" dirty="0">
                <a:latin typeface="Tahoma" panose="020B0604030504040204" pitchFamily="34" charset="0"/>
                <a:ea typeface="Tahoma" panose="020B0604030504040204" pitchFamily="34" charset="0"/>
                <a:cs typeface="Tahoma" panose="020B0604030504040204" pitchFamily="34" charset="0"/>
              </a:rPr>
              <a:t>Tampoco aparece </a:t>
            </a:r>
            <a:r>
              <a:rPr lang="es-PA" b="1" dirty="0">
                <a:latin typeface="Tahoma" panose="020B0604030504040204" pitchFamily="34" charset="0"/>
                <a:ea typeface="Tahoma" panose="020B0604030504040204" pitchFamily="34" charset="0"/>
                <a:cs typeface="Tahoma" panose="020B0604030504040204" pitchFamily="34" charset="0"/>
              </a:rPr>
              <a:t>los aportes económicos que le corresponde dar el Gobierno Nacional a la CSS. </a:t>
            </a:r>
            <a:r>
              <a:rPr lang="es-PA" dirty="0">
                <a:latin typeface="Tahoma" panose="020B0604030504040204" pitchFamily="34" charset="0"/>
                <a:ea typeface="Tahoma" panose="020B0604030504040204" pitchFamily="34" charset="0"/>
                <a:cs typeface="Tahoma" panose="020B0604030504040204" pitchFamily="34" charset="0"/>
              </a:rPr>
              <a:t>Para esto, el Gobierno Nacional debe </a:t>
            </a:r>
            <a:r>
              <a:rPr lang="es-PA" b="1" dirty="0">
                <a:latin typeface="Tahoma" panose="020B0604030504040204" pitchFamily="34" charset="0"/>
                <a:ea typeface="Tahoma" panose="020B0604030504040204" pitchFamily="34" charset="0"/>
                <a:cs typeface="Tahoma" panose="020B0604030504040204" pitchFamily="34" charset="0"/>
              </a:rPr>
              <a:t>mejorar la recaudación de los ingresos tributarios</a:t>
            </a:r>
            <a:r>
              <a:rPr lang="es-PA" dirty="0">
                <a:latin typeface="Tahoma" panose="020B0604030504040204" pitchFamily="34" charset="0"/>
                <a:ea typeface="Tahoma" panose="020B0604030504040204" pitchFamily="34" charset="0"/>
                <a:cs typeface="Tahoma" panose="020B0604030504040204" pitchFamily="34" charset="0"/>
              </a:rPr>
              <a:t>, </a:t>
            </a:r>
            <a:r>
              <a:rPr lang="es-PA" b="1" dirty="0">
                <a:latin typeface="Tahoma" panose="020B0604030504040204" pitchFamily="34" charset="0"/>
                <a:ea typeface="Tahoma" panose="020B0604030504040204" pitchFamily="34" charset="0"/>
                <a:cs typeface="Tahoma" panose="020B0604030504040204" pitchFamily="34" charset="0"/>
              </a:rPr>
              <a:t>eliminando privilegios e incentivos fiscales a empresas, reduciendo la evasión fiscal y con una mayor eficiencia en la recaudación tributaria</a:t>
            </a:r>
            <a:r>
              <a:rPr lang="es-PA" dirty="0">
                <a:latin typeface="Tahoma" panose="020B0604030504040204" pitchFamily="34" charset="0"/>
                <a:ea typeface="Tahoma" panose="020B0604030504040204" pitchFamily="34" charset="0"/>
                <a:cs typeface="Tahoma" panose="020B0604030504040204" pitchFamily="34" charset="0"/>
              </a:rPr>
              <a:t>, a través de la tecnología moderna.  </a:t>
            </a:r>
          </a:p>
        </p:txBody>
      </p:sp>
    </p:spTree>
    <p:extLst>
      <p:ext uri="{BB962C8B-B14F-4D97-AF65-F5344CB8AC3E}">
        <p14:creationId xmlns:p14="http://schemas.microsoft.com/office/powerpoint/2010/main" val="190800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50"/>
            <a:ext cx="11952229" cy="907566"/>
          </a:xfrm>
        </p:spPr>
        <p:txBody>
          <a:bodyPr>
            <a:noAutofit/>
          </a:bodyPr>
          <a:lstStyle/>
          <a:p>
            <a:pPr algn="just">
              <a:lnSpc>
                <a:spcPct val="100000"/>
              </a:lnSpc>
              <a:spcAft>
                <a:spcPts val="800"/>
              </a:spcAft>
            </a:pPr>
            <a:r>
              <a:rPr lang="es-ES" sz="2400" b="1" dirty="0">
                <a:effectLst/>
                <a:latin typeface="Arial" panose="020B0604020202020204" pitchFamily="34" charset="0"/>
                <a:ea typeface="Aptos" panose="020B0004020202020204" pitchFamily="34" charset="0"/>
                <a:cs typeface="Times New Roman" panose="02020603050405020304" pitchFamily="18" charset="0"/>
              </a:rPr>
              <a:t>ADICIONALMENTE, </a:t>
            </a:r>
            <a:r>
              <a:rPr lang="es-ES" sz="2400" b="1" dirty="0">
                <a:latin typeface="Arial" panose="020B0604020202020204" pitchFamily="34" charset="0"/>
                <a:ea typeface="Aptos" panose="020B0004020202020204" pitchFamily="34" charset="0"/>
                <a:cs typeface="Times New Roman" panose="02020603050405020304" pitchFamily="18" charset="0"/>
              </a:rPr>
              <a:t>PARA QUE HAYA </a:t>
            </a:r>
            <a:r>
              <a:rPr lang="es-ES" sz="2400" b="1" dirty="0">
                <a:effectLst/>
                <a:latin typeface="Arial" panose="020B0604020202020204" pitchFamily="34" charset="0"/>
                <a:ea typeface="Aptos" panose="020B0004020202020204" pitchFamily="34" charset="0"/>
                <a:cs typeface="Times New Roman" panose="02020603050405020304" pitchFamily="18" charset="0"/>
              </a:rPr>
              <a:t>RENDIMIENTOS DE LA INVERSIÓN DE LOS FONDOS O AHORROS DEL PROGRAMA DE IVM, SE </a:t>
            </a:r>
            <a:r>
              <a:rPr lang="es-ES" sz="2400" b="1" dirty="0">
                <a:latin typeface="Arial" panose="020B0604020202020204" pitchFamily="34" charset="0"/>
                <a:ea typeface="Aptos" panose="020B0004020202020204" pitchFamily="34" charset="0"/>
                <a:cs typeface="Times New Roman" panose="02020603050405020304" pitchFamily="18" charset="0"/>
              </a:rPr>
              <a:t>PUEDE</a:t>
            </a:r>
            <a:r>
              <a:rPr lang="es-ES" sz="2400" b="1" dirty="0">
                <a:effectLst/>
                <a:latin typeface="Arial" panose="020B0604020202020204" pitchFamily="34" charset="0"/>
                <a:ea typeface="Aptos" panose="020B0004020202020204" pitchFamily="34" charset="0"/>
                <a:cs typeface="Times New Roman" panose="02020603050405020304" pitchFamily="18" charset="0"/>
              </a:rPr>
              <a:t>:</a:t>
            </a:r>
            <a:endParaRPr lang="es-PA" sz="2400" b="1"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0" y="1040911"/>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7</a:t>
            </a:fld>
            <a:endParaRPr lang="es-PA"/>
          </a:p>
        </p:txBody>
      </p:sp>
      <p:sp>
        <p:nvSpPr>
          <p:cNvPr id="3" name="CuadroTexto 2">
            <a:extLst>
              <a:ext uri="{FF2B5EF4-FFF2-40B4-BE49-F238E27FC236}">
                <a16:creationId xmlns:a16="http://schemas.microsoft.com/office/drawing/2014/main" id="{39831C03-07BF-4B9D-1A37-2B5E3D744746}"/>
              </a:ext>
            </a:extLst>
          </p:cNvPr>
          <p:cNvSpPr txBox="1"/>
          <p:nvPr/>
        </p:nvSpPr>
        <p:spPr>
          <a:xfrm>
            <a:off x="87283" y="1213478"/>
            <a:ext cx="11821997" cy="5509200"/>
          </a:xfrm>
          <a:prstGeom prst="rect">
            <a:avLst/>
          </a:prstGeom>
          <a:noFill/>
        </p:spPr>
        <p:txBody>
          <a:bodyPr wrap="square" rtlCol="0">
            <a:spAutoFit/>
          </a:bodyPr>
          <a:lstStyle/>
          <a:p>
            <a:pPr marL="342900" lvl="0" indent="-342900" algn="just">
              <a:buFont typeface="+mj-lt"/>
              <a:buAutoNum type="arabicPeriod"/>
            </a:pPr>
            <a:r>
              <a:rPr lang="es-ES" sz="1600" b="1" dirty="0">
                <a:latin typeface="Arial" panose="020B0604020202020204" pitchFamily="34" charset="0"/>
                <a:ea typeface="Aptos" panose="020B0004020202020204" pitchFamily="34" charset="0"/>
                <a:cs typeface="Times New Roman" panose="02020603050405020304" pitchFamily="18" charset="0"/>
              </a:rPr>
              <a:t>Establecer </a:t>
            </a:r>
            <a:r>
              <a:rPr lang="es-ES" sz="1600" b="1" dirty="0">
                <a:effectLst/>
                <a:latin typeface="Arial" panose="020B0604020202020204" pitchFamily="34" charset="0"/>
                <a:ea typeface="Aptos" panose="020B0004020202020204" pitchFamily="34" charset="0"/>
                <a:cs typeface="Times New Roman" panose="02020603050405020304" pitchFamily="18" charset="0"/>
              </a:rPr>
              <a:t>depósitos a plazo fijo</a:t>
            </a:r>
            <a:r>
              <a:rPr lang="es-ES" sz="1600" dirty="0">
                <a:effectLst/>
                <a:latin typeface="Arial" panose="020B0604020202020204" pitchFamily="34" charset="0"/>
                <a:ea typeface="Aptos" panose="020B0004020202020204" pitchFamily="34" charset="0"/>
                <a:cs typeface="Times New Roman" panose="02020603050405020304" pitchFamily="18" charset="0"/>
              </a:rPr>
              <a:t> en bancos nacionales e internacionales con Grado de Inversión; demás documentos y valores negociables (bonos, pagarés, letras y notas del tesoro) garantizados por el Estado, </a:t>
            </a:r>
            <a:r>
              <a:rPr lang="es-ES" sz="1600" b="1" dirty="0">
                <a:effectLst/>
                <a:latin typeface="Arial" panose="020B0604020202020204" pitchFamily="34" charset="0"/>
                <a:ea typeface="Aptos" panose="020B0004020202020204" pitchFamily="34" charset="0"/>
                <a:cs typeface="Times New Roman" panose="02020603050405020304" pitchFamily="18" charset="0"/>
              </a:rPr>
              <a:t>su tasa de interés </a:t>
            </a:r>
            <a:r>
              <a:rPr lang="es-ES" sz="1600" b="1" i="1" dirty="0">
                <a:effectLst/>
                <a:latin typeface="Arial" panose="020B0604020202020204" pitchFamily="34" charset="0"/>
                <a:ea typeface="Aptos" panose="020B0004020202020204" pitchFamily="34" charset="0"/>
                <a:cs typeface="Times New Roman" panose="02020603050405020304" pitchFamily="18" charset="0"/>
              </a:rPr>
              <a:t>no sea menor al 9% anual</a:t>
            </a:r>
            <a:r>
              <a:rPr lang="es-ES" sz="1600" b="1" dirty="0">
                <a:effectLst/>
                <a:latin typeface="Arial" panose="020B0604020202020204" pitchFamily="34" charset="0"/>
                <a:ea typeface="Aptos" panose="020B0004020202020204" pitchFamily="34" charset="0"/>
                <a:cs typeface="Times New Roman" panose="02020603050405020304" pitchFamily="18" charset="0"/>
              </a:rPr>
              <a:t> </a:t>
            </a:r>
            <a:r>
              <a:rPr lang="es-ES" sz="1600" dirty="0">
                <a:effectLst/>
                <a:latin typeface="Arial" panose="020B0604020202020204" pitchFamily="34" charset="0"/>
                <a:ea typeface="Aptos" panose="020B0004020202020204" pitchFamily="34" charset="0"/>
                <a:cs typeface="Times New Roman" panose="02020603050405020304" pitchFamily="18" charset="0"/>
              </a:rPr>
              <a:t>con una capitalización a largo plazo. Tratando de diversificar el riesgo y rompiendo la concentración financiera de los fondos.</a:t>
            </a:r>
          </a:p>
          <a:p>
            <a:pPr marL="342900" lvl="0" indent="-342900" algn="just">
              <a:buFont typeface="+mj-lt"/>
              <a:buAutoNum type="arabicPeriod"/>
            </a:pP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ES" sz="1600" b="1" dirty="0">
                <a:effectLst/>
                <a:latin typeface="Arial" panose="020B0604020202020204" pitchFamily="34" charset="0"/>
                <a:ea typeface="Aptos" panose="020B0004020202020204" pitchFamily="34" charset="0"/>
                <a:cs typeface="Times New Roman" panose="02020603050405020304" pitchFamily="18" charset="0"/>
              </a:rPr>
              <a:t>Bonos con garantía hipotecaria de vivienda</a:t>
            </a:r>
            <a:r>
              <a:rPr lang="es-ES" sz="1600" dirty="0">
                <a:effectLst/>
                <a:latin typeface="Arial" panose="020B0604020202020204" pitchFamily="34" charset="0"/>
                <a:ea typeface="Aptos" panose="020B0004020202020204" pitchFamily="34" charset="0"/>
                <a:cs typeface="Times New Roman" panose="02020603050405020304" pitchFamily="18" charset="0"/>
              </a:rPr>
              <a:t>, con hipotecas maduras sobre bienes con valor equivalente a una cobertura no menos del 125% y plazo no menor de cinco años en diferentes proyectos.</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ES" sz="1600" b="1"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ES" sz="1600" b="1" dirty="0">
                <a:effectLst/>
                <a:latin typeface="Arial" panose="020B0604020202020204" pitchFamily="34" charset="0"/>
                <a:ea typeface="Aptos" panose="020B0004020202020204" pitchFamily="34" charset="0"/>
                <a:cs typeface="Times New Roman" panose="02020603050405020304" pitchFamily="18" charset="0"/>
              </a:rPr>
              <a:t>Títulos de deuda o valor</a:t>
            </a:r>
            <a:r>
              <a:rPr lang="es-ES" sz="1600" dirty="0">
                <a:effectLst/>
                <a:latin typeface="Arial" panose="020B0604020202020204" pitchFamily="34" charset="0"/>
                <a:ea typeface="Aptos" panose="020B0004020202020204" pitchFamily="34" charset="0"/>
                <a:cs typeface="Times New Roman" panose="02020603050405020304" pitchFamily="18" charset="0"/>
              </a:rPr>
              <a:t> de renta fija del mercado secundario del capital nacional o internacional.</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ES" sz="1600" b="1"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ES" sz="1600" b="1" dirty="0">
                <a:effectLst/>
                <a:latin typeface="Arial" panose="020B0604020202020204" pitchFamily="34" charset="0"/>
                <a:ea typeface="Aptos" panose="020B0004020202020204" pitchFamily="34" charset="0"/>
                <a:cs typeface="Times New Roman" panose="02020603050405020304" pitchFamily="18" charset="0"/>
              </a:rPr>
              <a:t>Bonos y/o títulos de deuda emitidos por la Autoridad del Canal de Panamá.</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PA" sz="16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PA" sz="16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Colocación de fondos en segundo piso en el Banco Nacional</a:t>
            </a:r>
            <a:r>
              <a:rPr lang="es-PA" sz="1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para préstamos en inversiones productivas. </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PA" sz="1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PA" sz="1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Además, proponemos que las </a:t>
            </a:r>
            <a:r>
              <a:rPr lang="es-PA" sz="16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inversiones que se efectúen deben estar cubiertas </a:t>
            </a:r>
            <a:r>
              <a:rPr lang="es-PA" sz="1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contra pérdidas que puedan disminuir el monto del capital invertido, a través de la suscripción de contratos de administración de fondos con protección de capital, revisables periódicamente (cada año). Esto permite que en el lapso de la inversión se proteja el capital y se obtenga el rendimiento programado.</a:t>
            </a:r>
            <a:endParaRPr lang="es-PA" sz="16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PA"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lvl="0" algn="just"/>
            <a:r>
              <a:rPr lang="es-PA" sz="1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 en caso tal, los intereses resultantes son capitalizados éstos deben, a su vez, ser integrados bajo el mismo sistema de cobertura de riesgo que los fondos principales (capital semilla más los aportes periódicos de los asegurados). De esta forma, se garantiza la seguridad operacional futura del fondo. El capital fundacional nunca debe ser inferior a su monto original.</a:t>
            </a:r>
            <a:endParaRPr lang="es-PA" sz="1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102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50"/>
            <a:ext cx="11952229" cy="907566"/>
          </a:xfrm>
        </p:spPr>
        <p:txBody>
          <a:bodyPr>
            <a:noAutofit/>
          </a:bodyPr>
          <a:lstStyle/>
          <a:p>
            <a:pPr algn="just">
              <a:lnSpc>
                <a:spcPct val="100000"/>
              </a:lnSpc>
              <a:spcAft>
                <a:spcPts val="800"/>
              </a:spcAft>
            </a:pPr>
            <a:r>
              <a:rPr lang="es-ES" sz="18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LOS FONDOS DE LAS RESERVAS (AHORROS INTERNOS DE LOS ASEGURADOS), BAJO LAS MEJORES CONDICIONES DE SEGURIDAD, RENDIMIENTO Y LIQUIDEZ, PROPENDIENDO AL DESARROLLO PRODUCTIVO DEL PAÍS, SE DEBEN INVERTIRO</a:t>
            </a:r>
            <a:r>
              <a:rPr lang="es-ES" sz="18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sym typeface="Wingdings" panose="05000000000000000000" pitchFamily="2" charset="2"/>
              </a:rPr>
              <a:t>|</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0" y="1040911"/>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8</a:t>
            </a:fld>
            <a:endParaRPr lang="es-PA"/>
          </a:p>
        </p:txBody>
      </p:sp>
      <p:sp>
        <p:nvSpPr>
          <p:cNvPr id="2" name="CuadroTexto 1">
            <a:extLst>
              <a:ext uri="{FF2B5EF4-FFF2-40B4-BE49-F238E27FC236}">
                <a16:creationId xmlns:a16="http://schemas.microsoft.com/office/drawing/2014/main" id="{BA7A3B62-9B7F-9621-722A-B1342348758C}"/>
              </a:ext>
            </a:extLst>
          </p:cNvPr>
          <p:cNvSpPr txBox="1"/>
          <p:nvPr/>
        </p:nvSpPr>
        <p:spPr>
          <a:xfrm>
            <a:off x="84794" y="1349829"/>
            <a:ext cx="12085038" cy="5078313"/>
          </a:xfrm>
          <a:prstGeom prst="rect">
            <a:avLst/>
          </a:prstGeom>
          <a:noFill/>
        </p:spPr>
        <p:txBody>
          <a:bodyPr wrap="square" rtlCol="0">
            <a:spAutoFit/>
          </a:bodyPr>
          <a:lstStyle/>
          <a:p>
            <a:pPr marL="342900" lvl="0" indent="-342900" algn="just">
              <a:buFont typeface="+mj-lt"/>
              <a:buAutoNum type="arabicPeriod"/>
            </a:pP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Procurando mejorar la rentabilidad a una </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tasa de interés no menor al 9% de las inversiones.</a:t>
            </a:r>
          </a:p>
          <a:p>
            <a:pPr marL="342900" lvl="0" indent="-342900" algn="just">
              <a:buFont typeface="+mj-lt"/>
              <a:buAutoNum type="arabicPeriod"/>
            </a:pP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 </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actividades económicas que utilicen mucha mano de obra</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y, a la vez, generen empleos bien remunerados para reactivar la economía nacional y beneficiando por igual, a la Caja de Seguro Social. Financiando proyectos en sectores como vivienda, educación, salud, alimentación y empresas de carácter industrial, agrícola, pecuario, de la construcción, de utilidad pública, entre otros. En proyectos como: obras públicas de infraestructura vial, producción de energía alterna, potabilizadoras (Bayano) e inversiones seguras en turismo. Donde la CSS deberá solicitar una tasa de interés no menor de 9% anual con financiamiento a largo plazo. </a:t>
            </a: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 </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préstamos con garantía hipotecaria y anticrética</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 los asegurados para la construcción o adquisición de vivienda propia con seguro colectivo de vida.</a:t>
            </a:r>
            <a:endParaRPr lang="es-PA"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endPar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 </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créditos de Microfinanzas para las Micro, Pequeña y Mediana Empresa (</a:t>
            </a:r>
            <a:r>
              <a:rPr lang="es-ES" b="1"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MicroPymes</a:t>
            </a:r>
            <a:r>
              <a:rPr lang="es-ES"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r>
              <a:rPr lang="es-ES"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financiamiento para construcción</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de Mercados Públicos de Alimentos, Mercados de Marisco, Mercados de Artesanías, Mercados de Abastos de productos agrícolas; de Cadenas de Fríos con Almacenes o Depósitos Centrales de Abastecimiento de alimentos y productos farmacéuticos; </a:t>
            </a:r>
            <a:r>
              <a:rPr lang="es-ES"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Préstamos a </a:t>
            </a:r>
            <a:r>
              <a:rPr lang="es-E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Cooperativas de Ahorro y Créditos (como La Esperanza de los Campesinos en Veraguas) que promueven instalaciones (supermercados o Comisariatos) que sirven para la compra y venta al por mayor y al por menor de productos para el público en general.  </a:t>
            </a:r>
            <a:endParaRPr lang="es-PA"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161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9DD624D-6F52-9528-9594-BA893754F042}"/>
              </a:ext>
            </a:extLst>
          </p:cNvPr>
          <p:cNvSpPr>
            <a:spLocks noGrp="1"/>
          </p:cNvSpPr>
          <p:nvPr>
            <p:ph type="title"/>
          </p:nvPr>
        </p:nvSpPr>
        <p:spPr>
          <a:xfrm>
            <a:off x="22168" y="87050"/>
            <a:ext cx="11952229" cy="907566"/>
          </a:xfrm>
        </p:spPr>
        <p:txBody>
          <a:bodyPr>
            <a:noAutofit/>
          </a:bodyPr>
          <a:lstStyle/>
          <a:p>
            <a:pPr algn="just">
              <a:lnSpc>
                <a:spcPct val="100000"/>
              </a:lnSpc>
              <a:spcAft>
                <a:spcPts val="800"/>
              </a:spcAft>
            </a:pPr>
            <a:r>
              <a:rPr lang="es-ES" sz="18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LOS FONDOS DE LAS RESERVAS (AHORROS INTERNOS DE LOS ASEGURADOS), BAJO LAS MEJORES CONDICIONES DE SEGURIDAD, RENDIMIENTO Y LIQUIDEZ, PROPENDIENDO AL DESARROLLO PRODUCTIVO DEL PAÍS, SE DEBEN INVERTIRO</a:t>
            </a:r>
            <a:r>
              <a:rPr lang="es-ES" sz="18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sym typeface="Wingdings" panose="05000000000000000000" pitchFamily="2" charset="2"/>
              </a:rPr>
              <a:t>|</a:t>
            </a:r>
            <a:endParaRPr lang="es-PA" sz="18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CF8EDE0D-7B0F-9E60-DAA9-686BF9CCAA45}"/>
              </a:ext>
            </a:extLst>
          </p:cNvPr>
          <p:cNvCxnSpPr>
            <a:cxnSpLocks/>
          </p:cNvCxnSpPr>
          <p:nvPr/>
        </p:nvCxnSpPr>
        <p:spPr>
          <a:xfrm flipV="1">
            <a:off x="0" y="1040911"/>
            <a:ext cx="12192000" cy="5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Marcador de número de diapositiva 9">
            <a:extLst>
              <a:ext uri="{FF2B5EF4-FFF2-40B4-BE49-F238E27FC236}">
                <a16:creationId xmlns:a16="http://schemas.microsoft.com/office/drawing/2014/main" id="{EAB9F9B0-0EDA-7193-B351-3BDE97855532}"/>
              </a:ext>
            </a:extLst>
          </p:cNvPr>
          <p:cNvSpPr>
            <a:spLocks noGrp="1"/>
          </p:cNvSpPr>
          <p:nvPr>
            <p:ph type="sldNum" sz="quarter" idx="12"/>
          </p:nvPr>
        </p:nvSpPr>
        <p:spPr>
          <a:xfrm>
            <a:off x="11651143" y="6471142"/>
            <a:ext cx="456063" cy="365125"/>
          </a:xfrm>
        </p:spPr>
        <p:txBody>
          <a:bodyPr/>
          <a:lstStyle/>
          <a:p>
            <a:fld id="{1DD664DC-2E5A-46B3-9BAE-569ED0904510}" type="slidenum">
              <a:rPr lang="es-PA" smtClean="0"/>
              <a:t>9</a:t>
            </a:fld>
            <a:endParaRPr lang="es-PA"/>
          </a:p>
        </p:txBody>
      </p:sp>
      <p:sp>
        <p:nvSpPr>
          <p:cNvPr id="2" name="CuadroTexto 1">
            <a:extLst>
              <a:ext uri="{FF2B5EF4-FFF2-40B4-BE49-F238E27FC236}">
                <a16:creationId xmlns:a16="http://schemas.microsoft.com/office/drawing/2014/main" id="{BA7A3B62-9B7F-9621-722A-B1342348758C}"/>
              </a:ext>
            </a:extLst>
          </p:cNvPr>
          <p:cNvSpPr txBox="1"/>
          <p:nvPr/>
        </p:nvSpPr>
        <p:spPr>
          <a:xfrm>
            <a:off x="119742" y="1349829"/>
            <a:ext cx="11854655" cy="5016758"/>
          </a:xfrm>
          <a:prstGeom prst="rect">
            <a:avLst/>
          </a:prstGeom>
          <a:noFill/>
        </p:spPr>
        <p:txBody>
          <a:bodyPr wrap="square" rtlCol="0">
            <a:spAutoFit/>
          </a:bodyPr>
          <a:lstStyle/>
          <a:p>
            <a:pPr marL="457200" lvl="0" indent="-457200" algn="just">
              <a:buFont typeface="+mj-lt"/>
              <a:buAutoNum type="arabicPeriod" startAt="5"/>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Creación de un </a:t>
            </a:r>
            <a:r>
              <a:rPr lang="es-ES" sz="20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Banco de los Asegurados</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con la concesión de una cartera mínima de préstamos para el consumo, a tasas de intereses preferenciales o blandos.</a:t>
            </a:r>
          </a:p>
          <a:p>
            <a:pPr marL="342900" lvl="0" indent="-342900" algn="just">
              <a:buFont typeface="+mj-lt"/>
              <a:buAutoNum type="arabicPeriod" startAt="5"/>
            </a:pP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startAt="5"/>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Crear un </a:t>
            </a:r>
            <a:r>
              <a:rPr lang="es-ES" sz="20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Seguro de Cesantía para todos los Servidores Públicos</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de la República de Panamá.</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startAt="5"/>
            </a:pPr>
            <a:endPar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startAt="5"/>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Los fondos que se destinan a este tipo de </a:t>
            </a:r>
            <a:r>
              <a:rPr lang="es-ES" sz="20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proyectos suelen invertirse por medio de instituciones financieras apropiadas,</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pues de lo contrario la gestión de la seguridad social se desviaría de su objetivo fundamental, que es el de asegurar su buena marcha.</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startAt="5"/>
            </a:pPr>
            <a:endPar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startAt="5"/>
            </a:pP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la vez, las </a:t>
            </a:r>
            <a:r>
              <a:rPr lang="es-ES" sz="20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inversiones deberán estar basados en los principios fundamentales</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que rigen las inversiones de los fondos de la seguridad social que son los tres principios clásicos de finanzas: seguridad, rendimiento y liquidez.</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s-ES" sz="20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gn="just"/>
            <a:r>
              <a:rPr lang="es-ES" sz="20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Seguridad</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para garantizar el mantenimiento de los fondos de los afiliados; </a:t>
            </a:r>
            <a:r>
              <a:rPr lang="es-ES" sz="20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Rendimiento</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para optimizar los fondos (y con ello, tal vez, mantener bajas las cotizaciones o aumentar las prestaciones) y </a:t>
            </a:r>
            <a:r>
              <a:rPr lang="es-ES" sz="20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Liquidez</a:t>
            </a:r>
            <a:r>
              <a:rPr lang="es-ES"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para garantizar la disposición de dinero suficiente cuando se </a:t>
            </a:r>
            <a:r>
              <a:rPr lang="es-PA" sz="20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necesita.</a:t>
            </a:r>
            <a:endParaRPr lang="es-PA" sz="20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57888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634</TotalTime>
  <Words>3439</Words>
  <Application>Microsoft Macintosh PowerPoint</Application>
  <PresentationFormat>Widescreen</PresentationFormat>
  <Paragraphs>152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Tahoma</vt:lpstr>
      <vt:lpstr>Times New Roman</vt:lpstr>
      <vt:lpstr>Tema de Office</vt:lpstr>
      <vt:lpstr>PROPUESTA DE LOS GREMIOS MAGISTERIALES SOBRE LA REFORMA DE LA LEY 51 DEL 27 DE DICIEMBRE DE 2005, DE LA CAJA DE SEGURO SOCIAL .</vt:lpstr>
      <vt:lpstr>PowerPoint Presentation</vt:lpstr>
      <vt:lpstr>FUENTES DE FINANCIAMIENTO PARA RESOLVER EL DÉFICIT, VOLVER AL SISTEMA SOLIDARIO Y A UNA PENSIÓN DIGNA PARA LA CLASE TRABAJADORA.</vt:lpstr>
      <vt:lpstr>FUENTES DE FINANCIAMIENTO PARA ELIMINAR EL DÉFICIT, VOLVER AL SISTEMA SOLIDARIO Y A UNA PENSIÓN DIGNA PARA LA CLASE TRABAJADORA (EN MILLONES DE BALBOAS)</vt:lpstr>
      <vt:lpstr>FUENTES DE FINANCIAMIENTOS PARA ELIMINAR EL DÉFICIT, VOLVER AL SISTEMA SOLIDARIO Y A UNA PENSIÓN DIGNA PARA LA CLASE TRABAJADORA PANAMEÑA (EN MILLONES DE BALBOAS)</vt:lpstr>
      <vt:lpstr>FUENTES DE FINANCIAMIENTOS QUE APORTARÍAN PARA ELIMINAR EL DÉFICIT, VOLVER AL SISTEMA SOLIDARIO Y A UNA PENSIÓN DIGNA PARA LA CLASE TRABAJADORA (EN MILLONES DE BALBOAS)</vt:lpstr>
      <vt:lpstr>ADICIONALMENTE, PARA QUE HAYA RENDIMIENTOS DE LA INVERSIÓN DE LOS FONDOS O AHORROS DEL PROGRAMA DE IVM, SE PUEDE:</vt:lpstr>
      <vt:lpstr>LOS FONDOS DE LAS RESERVAS (AHORROS INTERNOS DE LOS ASEGURADOS), BAJO LAS MEJORES CONDICIONES DE SEGURIDAD, RENDIMIENTO Y LIQUIDEZ, PROPENDIENDO AL DESARROLLO PRODUCTIVO DEL PAÍS, SE DEBEN INVERTIRO|</vt:lpstr>
      <vt:lpstr>LOS FONDOS DE LAS RESERVAS (AHORROS INTERNOS DE LOS ASEGURADOS), BAJO LAS MEJORES CONDICIONES DE SEGURIDAD, RENDIMIENTO Y LIQUIDEZ, PROPENDIENDO AL DESARROLLO PRODUCTIVO DEL PAÍS, SE DEBEN INVERTIRO|</vt:lpstr>
      <vt:lpstr>PODEMOS MINIMIZAR LA EVASIÓN Y LA ELUSIÓN DE LA CUOTA AL SEGURO SOCIAL REALIZANDO LO SIGUIENTE</vt:lpstr>
      <vt:lpstr>PODEMOS MINIMIZAR LA EVASIÓN Y LA ELUSIÓN DE LA CUOTA AL SEGURO SOCIAL REALIZANDO LO SIGUIENTE</vt:lpstr>
      <vt:lpstr>PowerPoint Presentation</vt:lpstr>
      <vt:lpstr>PowerPoint Presentation</vt:lpstr>
      <vt:lpstr>PowerPoint Presentation</vt:lpstr>
      <vt:lpstr>PROPUESTA DE REFORMA DE LA LEY 51 DEL 27 DE DICIEMBRE DE 2005 DE LA CAJA DE SEGURO SOCIAL DE LOS GREMIOS MAGISTERIALES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LOS GREMIOS MAGISTERIALES SOBRE LA REFORMA DE LA LEY 51 DEL 27 DE DICIEMBRE DE 2005, DE LA CAJA DE SEGURO SOCIAL .</dc:title>
  <dc:creator>Fernando D. Ábrego P</dc:creator>
  <cp:lastModifiedBy>Jose Sierra Sanchez</cp:lastModifiedBy>
  <cp:revision>6</cp:revision>
  <dcterms:created xsi:type="dcterms:W3CDTF">2024-10-01T02:21:19Z</dcterms:created>
  <dcterms:modified xsi:type="dcterms:W3CDTF">2024-10-02T22:48:45Z</dcterms:modified>
</cp:coreProperties>
</file>