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63" r:id="rId5"/>
    <p:sldId id="259" r:id="rId6"/>
    <p:sldId id="260" r:id="rId7"/>
    <p:sldId id="258" r:id="rId8"/>
    <p:sldId id="261" r:id="rId9"/>
    <p:sldId id="262" r:id="rId10"/>
  </p:sldIdLst>
  <p:sldSz cx="12192000" cy="6858000"/>
  <p:notesSz cx="6889750" cy="10018713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8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C03DC-4801-0B76-E630-40C6C05E5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2AF3A-4EC3-5856-0248-11F44DE03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01406-109F-005C-D980-55667FF1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7B4BB-C862-BC36-B81A-50A7CC73E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7ABC9-7A11-9B5C-1CFB-D4072C43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4177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7BED-29A7-F3DA-E067-784DF449B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AA83-FA25-848F-9533-A04F171F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9B393-10D3-2F5C-E7FD-DEF785CE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42836-0003-CD21-78AC-222E42C2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C2687-74FF-C34C-AE48-82316525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106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15988-2FD5-94D3-DE2E-4EBCED74A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3B6D5-D3DF-4471-3600-2DAC31E69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CDD8E-18B1-D78F-A6A8-E030A1F3D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0FED-69E8-EB8F-9383-B1853E0F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F2A2-61B9-EB1A-9989-3C60EF21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322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EC0C-9E43-1B9D-4C77-A388D682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6B1DF-1116-2E6F-105D-628550E1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386AC-703A-5EBC-92FA-D0D944E3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9E204-5A6A-42A3-675C-F544868E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6999-82CC-2C06-1EAB-9A3FC629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5964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4D53-974B-E012-6EE9-82D51FE6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78BF9-85EE-9E4A-987E-EDEC2D3B7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1252-5700-F69D-F865-D8A4A57D8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D3403-E898-920A-F8F9-FDCD9D53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6F85F-FE8D-F430-4AAD-A62A01D1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1123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EE18-860F-6736-6D8F-FFC228CD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E9B3-9C11-00ED-E0BF-55E93CC19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3AA43-EEC1-D185-30D0-359C548E1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12657-DDD2-0B97-DDAF-7A152215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DDEBA-58E9-A5B3-7A77-1130B5376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E0609-35F6-9660-847D-29C9BDF4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595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7EBE-B1B2-52B7-F3DE-992ACCFA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E8C84-12B9-E420-B47A-234C25907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8A82C-FB3B-D24A-AC95-DA2CB2E6A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4D315-20EB-5180-CAA2-6DE893C86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B91C4-0890-7C61-309A-5B0857C7F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43991-7107-D072-EC07-6CCF88ED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002E85-DB96-CC78-5663-7B1E6065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595D8-653E-EE7F-A457-E249649A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770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A668-EFE1-FF70-654E-076C1DEA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E4AB8-CE50-566E-A36C-6DFA92D7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6973F-5038-03C5-5E5C-A1A5929A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01166-8EFD-12F7-C686-7E338149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446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326F5-F694-FB1C-3283-15309274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9F43E3-2D4B-A7CB-EDBE-F026515E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2166-0063-55B5-977F-4DD9CCC9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974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0FCE-7FA3-8137-52EB-C5A1AB803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D767F-3D2E-404F-8CB0-65D6744E8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E2B15-E0D8-F437-0EFE-9D36AB4A3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E8473-A83E-877F-FEE1-A9AB1F8D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65BD6-48D5-7A37-4B0C-C3F7F67E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7B2D-5AB9-855C-B6FA-B90334741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492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0CF94-C362-CF21-B6F8-0CC3C833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54C53-22E9-33F9-ED0A-8E3FC5728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502BB-D556-AC91-7A00-6B257BE19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AE7B4-D040-1847-5A28-C138D7C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1B6EC-A79F-3A64-CDC9-53787C50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F7A81-7C78-428B-4C53-4349E272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345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C805A6-FEFF-BAC2-CED2-F5129F26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7ADD0-E694-B81D-2B29-3FD041CCE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6ADAC-C7DF-7633-45D0-F2401C5D7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2464-118B-4328-BEF7-7B0C428976C8}" type="datetimeFigureOut">
              <a:rPr lang="es-PA" smtClean="0"/>
              <a:t>09/25/2024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FB7BF-601F-F9E2-DF59-BE6AF89F5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7671-F2FF-A0A2-D78C-74A06C289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65E17-00E0-4727-B4C8-697F7F92BE4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401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95CAB83-E12C-9EAA-8339-B6BE5B8D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25" y="424266"/>
            <a:ext cx="7154549" cy="652852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2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3DBC78-9CDE-6594-81C8-80BD1D28F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90" y="200486"/>
            <a:ext cx="3251200" cy="3251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6116182-7C89-0CB7-92A9-78A2A2706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4978" b="12994"/>
          <a:stretch/>
        </p:blipFill>
        <p:spPr>
          <a:xfrm>
            <a:off x="863106" y="110971"/>
            <a:ext cx="6177083" cy="3588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3ECA3D-E1B3-5DD9-5BDB-B563666BB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r="-679" b="13927"/>
          <a:stretch/>
        </p:blipFill>
        <p:spPr>
          <a:xfrm>
            <a:off x="7040189" y="1405466"/>
            <a:ext cx="5823538" cy="32511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39CE141-FB8A-0F7E-BD53-9ED5E8F35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36812" r="30641"/>
          <a:stretch/>
        </p:blipFill>
        <p:spPr>
          <a:xfrm>
            <a:off x="1522817" y="3699030"/>
            <a:ext cx="4724373" cy="10742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0E0B9EF-6A24-4DCF-C940-65B70928A563}"/>
              </a:ext>
            </a:extLst>
          </p:cNvPr>
          <p:cNvSpPr txBox="1"/>
          <p:nvPr/>
        </p:nvSpPr>
        <p:spPr>
          <a:xfrm>
            <a:off x="5518755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E04D6E-203C-9CDD-DE81-544E0101E45E}"/>
              </a:ext>
            </a:extLst>
          </p:cNvPr>
          <p:cNvSpPr txBox="1"/>
          <p:nvPr/>
        </p:nvSpPr>
        <p:spPr>
          <a:xfrm>
            <a:off x="5518755" y="251762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D31012-94C7-AE7A-3D3F-733822A78DBB}"/>
              </a:ext>
            </a:extLst>
          </p:cNvPr>
          <p:cNvSpPr txBox="1"/>
          <p:nvPr/>
        </p:nvSpPr>
        <p:spPr>
          <a:xfrm>
            <a:off x="2841175" y="5213130"/>
            <a:ext cx="8398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419" sz="2600"/>
              <a:t>Representación de 34 Sociedades Médicasa a Nivel Nacional</a:t>
            </a:r>
          </a:p>
          <a:p>
            <a:pPr algn="l"/>
            <a:r>
              <a:rPr lang="es-419" sz="2600"/>
              <a:t>Regulado por Ley</a:t>
            </a:r>
          </a:p>
        </p:txBody>
      </p:sp>
    </p:spTree>
    <p:extLst>
      <p:ext uri="{BB962C8B-B14F-4D97-AF65-F5344CB8AC3E}">
        <p14:creationId xmlns:p14="http://schemas.microsoft.com/office/powerpoint/2010/main" val="79347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40B54-9D36-7AA8-0794-95B9E05CF59C}"/>
              </a:ext>
            </a:extLst>
          </p:cNvPr>
          <p:cNvSpPr txBox="1"/>
          <p:nvPr/>
        </p:nvSpPr>
        <p:spPr>
          <a:xfrm>
            <a:off x="1180170" y="2520889"/>
            <a:ext cx="98316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LEY DE ASEGURAMIENTO UNIVERSAL</a:t>
            </a:r>
          </a:p>
          <a:p>
            <a:pPr algn="ctr"/>
            <a:r>
              <a:rPr lang="es-CO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Colegio Medico de Panamá </a:t>
            </a:r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/Asociación Medica  Nacional</a:t>
            </a:r>
          </a:p>
          <a:p>
            <a:pPr algn="ctr"/>
            <a:r>
              <a:rPr lang="es-CO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sep. 2024</a:t>
            </a:r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es-PA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 propone una reforma a la Ley 51, en donde todo ciudadano o habitante de Panamá debe estar asegurado sin distinción de raza, etnia, género, religión, poder adquisitivo, lugar de residencia, asalariado o no, es decir cobertura universal en salud y pensiones  dentro de un esquema de aseguramiento. así el trabajador independiente deberá afiliarse en 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CSS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s-419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 manera expedita, eliminando procesos y autorizaciones de distintos niveles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Esta Ley incluirá algunos de los tópicos que se detallan a continuación:</a:t>
            </a:r>
            <a:endParaRPr lang="es-PA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 Crea  en la CSS un programa  de aseguramiento obligatorio</a:t>
            </a:r>
            <a:r>
              <a:rPr lang="es-CO" sz="1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para</a:t>
            </a:r>
            <a:r>
              <a:rPr lang="es-CO" sz="1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es-CO" sz="1400" b="1" u="sng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toda persona trabajadora o independiente</a:t>
            </a:r>
            <a:r>
              <a:rPr lang="es-CO" sz="1400" b="1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con capacidad  de pago denominado contributivo solidario, beneficiando  aquellos  que generan al 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menos un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salario 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mínimo como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ingreso</a:t>
            </a:r>
            <a:r>
              <a:rPr lang="es-CO" sz="14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mensual para financiar su seguro de salud y </a:t>
            </a:r>
            <a:r>
              <a:rPr lang="es-CO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pensiones.</a:t>
            </a:r>
            <a:endParaRPr lang="es-CO" sz="14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O" sz="14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 fusionan  los  programa solidario con el mixto</a:t>
            </a:r>
            <a:r>
              <a:rPr lang="es-CO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</a:t>
            </a:r>
            <a:endParaRPr lang="es-PA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B709EA-9A59-C3A9-D9BA-2FD12FF82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27" y="0"/>
            <a:ext cx="2520889" cy="25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40B54-9D36-7AA8-0794-95B9E05CF59C}"/>
              </a:ext>
            </a:extLst>
          </p:cNvPr>
          <p:cNvSpPr txBox="1"/>
          <p:nvPr/>
        </p:nvSpPr>
        <p:spPr>
          <a:xfrm>
            <a:off x="1469380" y="1970412"/>
            <a:ext cx="95298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LEY DE ASEGURAMIENTO UNIVERSAL</a:t>
            </a:r>
          </a:p>
          <a:p>
            <a:pPr algn="ctr"/>
            <a:r>
              <a:rPr lang="es-CO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Colegio Medico de Panamá </a:t>
            </a:r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/Asociación Medica  Nacional</a:t>
            </a:r>
          </a:p>
          <a:p>
            <a:pPr algn="ctr"/>
            <a:r>
              <a:rPr lang="es-CO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sep. 2024</a:t>
            </a:r>
            <a:r>
              <a:rPr lang="es-CO" sz="18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es-PA" sz="18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Continuación: </a:t>
            </a:r>
          </a:p>
          <a:p>
            <a:pPr algn="just"/>
            <a:endParaRPr lang="es-419" sz="1400" kern="15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propone una reforma a la Ley 51, en donde todo ciudadano o habitante de Panamá debe estar asegurado sin distinción de raza, etnia, género, religión, poder adquisitivo, lugar de residencia, asalariado o no, es decir cobertura universal en salud y pensiones  dentro de un esquema de aseguramiento. así el trabajador independiente deberá afiliarse en 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la CSS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es-419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de manera expedita, eliminando procesos y autorizaciones de distintos niveles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 </a:t>
            </a:r>
            <a:r>
              <a:rPr lang="es-CO" sz="1400" kern="1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Esta Ley incluirá algunos de los tópicos que se detallan a continuación:</a:t>
            </a:r>
            <a:endParaRPr lang="es-PA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419" sz="1400" kern="15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CO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Se pone 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en ejecución nuevamente el  </a:t>
            </a:r>
            <a:r>
              <a:rPr lang="es-CO" sz="1400" b="1" u="sng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paz y salvo de la Seguridad social y La constancia de afiliación CSS.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Este documento será 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obligatorio y estará disponible para verificación electrónica tanto por cotizante como por las instituciones que se definan que deben obligar a la presentación del mismo.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 </a:t>
            </a:r>
            <a:endParaRPr lang="es-419" sz="1400" kern="15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Identificar las actividades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públic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as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y privad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as como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compra y venta de bienes, automóviles</a:t>
            </a:r>
            <a:r>
              <a:rPr lang="es-CO" sz="1400" kern="15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</a:t>
            </a:r>
            <a:r>
              <a:rPr lang="es-CO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acceso a servicios públicos, bancarios, licencia de conducir , trámites con el Gobierno a nivel nacional y local, salida al exterior entre otros,</a:t>
            </a:r>
            <a:r>
              <a:rPr lang="es-419" sz="1400" kern="15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de manera que el compromiso de aportar sea universal, así como el derecho de participar del programa de pensiones y jubilaciones.</a:t>
            </a:r>
            <a:endParaRPr lang="es-PA" sz="1400" kern="15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PA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37D7BC-F585-76D6-C6F5-B0716206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24" y="-12574"/>
            <a:ext cx="2520889" cy="25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pa resalta un rendimiento económico decreciente">
            <a:extLst>
              <a:ext uri="{FF2B5EF4-FFF2-40B4-BE49-F238E27FC236}">
                <a16:creationId xmlns:a16="http://schemas.microsoft.com/office/drawing/2014/main" id="{EE7D0F5B-9A4D-A22B-66ED-61E7201A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10"/>
            <a:ext cx="6444396" cy="685799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4CDB6-0A67-F173-3C3C-5AB2809B5F86}"/>
              </a:ext>
            </a:extLst>
          </p:cNvPr>
          <p:cNvSpPr txBox="1"/>
          <p:nvPr/>
        </p:nvSpPr>
        <p:spPr>
          <a:xfrm>
            <a:off x="4539307" y="2397475"/>
            <a:ext cx="7743133" cy="446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 La Junta Directiva de la CSS, a través de su Presidencia o Secretaría, tienen que rendir informes de desempeño públicos y hacerse responsable de los resultados de la ejecución.  </a:t>
            </a:r>
          </a:p>
          <a:p>
            <a:pPr marL="17145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/>
              <a:t>No es admisible que la máxima autoridad de la CSS se mantenga dirigiendo con resultaddos negativos.  </a:t>
            </a:r>
          </a:p>
          <a:p>
            <a:pPr marL="2171700" lvl="4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i="1"/>
              <a:t>Obligatoriedad que establecerse un sistema de indicadores de desempeño estricto, científico y objetivo para evaluación de la Junta Directiva, Dirección y Sub Dirección.  </a:t>
            </a:r>
            <a:r>
              <a:rPr lang="en-US" sz="1900" b="1"/>
              <a:t>Auditables por un ente o institución independiente.</a:t>
            </a:r>
          </a:p>
          <a:p>
            <a:pPr marL="17145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419" sz="1900"/>
          </a:p>
          <a:p>
            <a:pPr marL="17145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La Dirección y Subdirección de la CSS debe ser redefinida sus funciones y regulado para descentralizar actividades, procesos que generan burocracia y promueven la corrupción.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6254032-81E0-DB8B-BFC5-09A40C6D9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30" y="-123414"/>
            <a:ext cx="2520889" cy="25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7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upa resalta un rendimiento económico decreciente">
            <a:extLst>
              <a:ext uri="{FF2B5EF4-FFF2-40B4-BE49-F238E27FC236}">
                <a16:creationId xmlns:a16="http://schemas.microsoft.com/office/drawing/2014/main" id="{EE7D0F5B-9A4D-A22B-66ED-61E7201A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4CDB6-0A67-F173-3C3C-5AB2809B5F86}"/>
              </a:ext>
            </a:extLst>
          </p:cNvPr>
          <p:cNvSpPr txBox="1"/>
          <p:nvPr/>
        </p:nvSpPr>
        <p:spPr>
          <a:xfrm>
            <a:off x="5564692" y="2124295"/>
            <a:ext cx="6187632" cy="4733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 </a:t>
            </a:r>
            <a:r>
              <a:rPr lang="en-US" sz="2000">
                <a:effectLst/>
              </a:rPr>
              <a:t>La clara definición de las garantías jurídicas e institucionales que ofrecerá el Estado </a:t>
            </a:r>
            <a:r>
              <a:rPr lang="es-419" sz="2000">
                <a:effectLst/>
              </a:rPr>
              <a:t>para garantizar</a:t>
            </a:r>
            <a:r>
              <a:rPr lang="en-US" sz="2000">
                <a:effectLst/>
              </a:rPr>
              <a:t> el cumplimiento del pago sostenible y regular para la población  sin capacidad o desempleados.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419" sz="2000"/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 propone  modificar la composición de la junta directiva de la CSS, a fin de integrar  a los independientes y subsidiados, con modificación  en su reglamento.</a:t>
            </a:r>
            <a:r>
              <a:rPr lang="es-419" sz="2000"/>
              <a:t> 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419" sz="2000"/>
          </a:p>
          <a:p>
            <a:pPr marL="1714500" lvl="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419" sz="2000" b="1"/>
              <a:t>Para darle mucha más participación a los usuarios del sistema, en todos los programas de la CSS.</a:t>
            </a:r>
            <a:endParaRPr lang="en-US" sz="1900" b="1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07D5C5-F7D1-65F1-63D1-763687C6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028" y="-145109"/>
            <a:ext cx="2520889" cy="25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64191-B6C6-B8A3-ADB9-38D43F1D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68" b="-1"/>
          <a:stretch/>
        </p:blipFill>
        <p:spPr>
          <a:xfrm>
            <a:off x="22" y="10"/>
            <a:ext cx="4011166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F38A3-4A18-9BF0-3164-5B21EA759E08}"/>
              </a:ext>
            </a:extLst>
          </p:cNvPr>
          <p:cNvSpPr txBox="1"/>
          <p:nvPr/>
        </p:nvSpPr>
        <p:spPr>
          <a:xfrm>
            <a:off x="5456685" y="2740548"/>
            <a:ext cx="6136780" cy="3301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Definir por nueva configuración mediante la Ley o reglamento las cuotas o aportes extraordinarios que haga el Estado para completar los </a:t>
            </a:r>
            <a:r>
              <a:rPr lang="es-419" sz="2100"/>
              <a:t>déficits</a:t>
            </a:r>
            <a:r>
              <a:rPr lang="en-US" sz="2100"/>
              <a:t> del programa mediante medidas extraordinarias.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419" sz="21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Fondos  del programa 120 a los 65 se trasladen inmediatamente a IVM para la nueva conformación de los fondos del programa.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/>
              <a:t>Fondos  del MIDES ángel guardián y red de oportunidades</a:t>
            </a:r>
            <a:r>
              <a:rPr lang="es-419" sz="2100"/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5EB5F-9907-8808-454C-6320873A1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4" y="-87944"/>
            <a:ext cx="2520889" cy="252088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3570511-D1F9-E232-A01D-0080D84A4C9D}"/>
              </a:ext>
            </a:extLst>
          </p:cNvPr>
          <p:cNvSpPr txBox="1"/>
          <p:nvPr/>
        </p:nvSpPr>
        <p:spPr>
          <a:xfrm>
            <a:off x="7931716" y="1344932"/>
            <a:ext cx="3749769" cy="4524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/>
              <a:t>Fuentes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17752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64191-B6C6-B8A3-ADB9-38D43F1D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68" b="-1"/>
          <a:stretch/>
        </p:blipFill>
        <p:spPr>
          <a:xfrm>
            <a:off x="22" y="10"/>
            <a:ext cx="4753048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F38A3-4A18-9BF0-3164-5B21EA759E08}"/>
              </a:ext>
            </a:extLst>
          </p:cNvPr>
          <p:cNvSpPr txBox="1"/>
          <p:nvPr/>
        </p:nvSpPr>
        <p:spPr>
          <a:xfrm>
            <a:off x="5268615" y="2432945"/>
            <a:ext cx="6438020" cy="3789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En  toda  concesión que el estado  otorgue , por ejemplo puertos, ferrocarril, energía (hidroelectrícas, eóliumentar el % decas, etc.) definir el porcentaje que  será destinado a las pensiones, siempre en beneficio del programa.</a:t>
            </a:r>
            <a:endParaRPr lang="es-419" sz="19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Obligatoriedad de aportes de las Loterías actuales y futuros juegos de azar, hípica, etc.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Esto debe ser reestructurado por las leyes que regulan dichas actividades.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Las ventas deben ser reportadas al MEF y asignadas anualmente en presupuesto para la CSS-IVM.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A2950A-AE38-E650-D937-80840BB79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14" y="-88904"/>
            <a:ext cx="2520889" cy="252088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5F3AF7F-7838-3FA4-7B0C-2F524E30F316}"/>
              </a:ext>
            </a:extLst>
          </p:cNvPr>
          <p:cNvSpPr txBox="1"/>
          <p:nvPr/>
        </p:nvSpPr>
        <p:spPr>
          <a:xfrm>
            <a:off x="7843696" y="1171540"/>
            <a:ext cx="3749769" cy="4524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/>
              <a:t>Fuentes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411775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364191-B6C6-B8A3-ADB9-38D43F1D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68" b="-1"/>
          <a:stretch/>
        </p:blipFill>
        <p:spPr>
          <a:xfrm>
            <a:off x="22" y="10"/>
            <a:ext cx="4753048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9F38A3-4A18-9BF0-3164-5B21EA759E08}"/>
              </a:ext>
            </a:extLst>
          </p:cNvPr>
          <p:cNvSpPr txBox="1"/>
          <p:nvPr/>
        </p:nvSpPr>
        <p:spPr>
          <a:xfrm>
            <a:off x="4753070" y="2599402"/>
            <a:ext cx="6957047" cy="3880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Impuesto </a:t>
            </a:r>
            <a:r>
              <a:rPr lang="en-US" sz="1900" b="1" u="sng"/>
              <a:t>más alto a cigarrillos y alcohol</a:t>
            </a:r>
            <a:r>
              <a:rPr lang="en-US" sz="1900"/>
              <a:t> revertido a salud e IVM.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Regular y ejercer de manera responsable inversiones de la CSS en Megaproyectos, bonos  y otras  actividades con riesgo bajo.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Aportes de los ahorros por eliminación de los subsidios al  Arroz, Turismo, Energía, etc.</a:t>
            </a:r>
          </a:p>
          <a:p>
            <a:pPr marL="1200150"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Todo el sistema de subsidios, ayudas, etc. tiene que ser inventariado, auditado para evaluar objetivamente sus retornos en todo el espectro de beneficio social vs. disminuirlo o eliminarlo para transferir parte de esos fondos a capitalizar el programa </a:t>
            </a:r>
            <a:r>
              <a:rPr lang="es-419" sz="1900"/>
              <a:t>universal </a:t>
            </a:r>
            <a:r>
              <a:rPr lang="en-US" sz="1900"/>
              <a:t>de pensiones</a:t>
            </a:r>
            <a:r>
              <a:rPr lang="es-419" sz="1900"/>
              <a:t>/jubilaciones</a:t>
            </a:r>
            <a:r>
              <a:rPr lang="en-US" sz="190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20DB3D9-93D1-12F7-2782-CE2E08093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97" y="-87944"/>
            <a:ext cx="2520889" cy="25208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E76F6D0-EE62-C02A-1797-8F46A28DC109}"/>
              </a:ext>
            </a:extLst>
          </p:cNvPr>
          <p:cNvSpPr txBox="1"/>
          <p:nvPr/>
        </p:nvSpPr>
        <p:spPr>
          <a:xfrm>
            <a:off x="7126963" y="1171541"/>
            <a:ext cx="3749769" cy="4524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600"/>
              <a:t>Fuentes de financiamiento</a:t>
            </a:r>
          </a:p>
        </p:txBody>
      </p:sp>
    </p:spTree>
    <p:extLst>
      <p:ext uri="{BB962C8B-B14F-4D97-AF65-F5344CB8AC3E}">
        <p14:creationId xmlns:p14="http://schemas.microsoft.com/office/powerpoint/2010/main" val="2096093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843</Words>
  <Application>Microsoft Office PowerPoint</Application>
  <PresentationFormat>Panorámica</PresentationFormat>
  <Paragraphs>43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rigoberto centeno</dc:creator>
  <cp:lastModifiedBy>Chiu, Vicente</cp:lastModifiedBy>
  <cp:revision>9</cp:revision>
  <cp:lastPrinted>2024-09-18T23:56:44Z</cp:lastPrinted>
  <dcterms:created xsi:type="dcterms:W3CDTF">2024-09-01T23:13:44Z</dcterms:created>
  <dcterms:modified xsi:type="dcterms:W3CDTF">2024-09-25T13:55:21Z</dcterms:modified>
</cp:coreProperties>
</file>