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60" r:id="rId6"/>
    <p:sldId id="261" r:id="rId7"/>
    <p:sldId id="259" r:id="rId8"/>
    <p:sldId id="262" r:id="rId9"/>
    <p:sldId id="286" r:id="rId10"/>
    <p:sldId id="263" r:id="rId11"/>
    <p:sldId id="287" r:id="rId12"/>
    <p:sldId id="264" r:id="rId13"/>
    <p:sldId id="285" r:id="rId14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DC61A7-5275-401C-A430-EE6D1E8E76F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E78EA4F3-26BD-477C-A939-568948BCB2BA}">
      <dgm:prSet phldrT="[Texto]"/>
      <dgm:spPr/>
      <dgm:t>
        <a:bodyPr/>
        <a:lstStyle/>
        <a:p>
          <a:r>
            <a:rPr lang="es-ES" dirty="0"/>
            <a:t>Servicio Clínico</a:t>
          </a:r>
          <a:endParaRPr lang="es-PA" dirty="0"/>
        </a:p>
      </dgm:t>
    </dgm:pt>
    <dgm:pt modelId="{A30E7FB6-DD9C-483A-AEA5-2D23E2EA1E40}" type="parTrans" cxnId="{93E0FACD-CF2E-48EE-83E3-9CDF28B2F14A}">
      <dgm:prSet/>
      <dgm:spPr/>
      <dgm:t>
        <a:bodyPr/>
        <a:lstStyle/>
        <a:p>
          <a:endParaRPr lang="es-PA"/>
        </a:p>
      </dgm:t>
    </dgm:pt>
    <dgm:pt modelId="{14FFBF27-06A0-4DC2-97D2-E3DD401EBA14}" type="sibTrans" cxnId="{93E0FACD-CF2E-48EE-83E3-9CDF28B2F14A}">
      <dgm:prSet/>
      <dgm:spPr/>
      <dgm:t>
        <a:bodyPr/>
        <a:lstStyle/>
        <a:p>
          <a:endParaRPr lang="es-PA"/>
        </a:p>
      </dgm:t>
    </dgm:pt>
    <dgm:pt modelId="{1E429131-5ED6-4759-857E-4A8DBA21C21B}">
      <dgm:prSet phldrT="[Texto]"/>
      <dgm:spPr/>
      <dgm:t>
        <a:bodyPr/>
        <a:lstStyle/>
        <a:p>
          <a:r>
            <a:rPr lang="es-ES" dirty="0"/>
            <a:t>Comité local de farmacoterapia</a:t>
          </a:r>
          <a:endParaRPr lang="es-PA" dirty="0"/>
        </a:p>
      </dgm:t>
    </dgm:pt>
    <dgm:pt modelId="{8CB4EAC4-EF08-4646-AF93-3724B88F754A}" type="parTrans" cxnId="{6A6EC526-88D0-40C5-8E95-732983A300D8}">
      <dgm:prSet/>
      <dgm:spPr/>
      <dgm:t>
        <a:bodyPr/>
        <a:lstStyle/>
        <a:p>
          <a:endParaRPr lang="es-PA"/>
        </a:p>
      </dgm:t>
    </dgm:pt>
    <dgm:pt modelId="{5CAD5193-3BFA-4102-96B8-A9C0F397BEFA}" type="sibTrans" cxnId="{6A6EC526-88D0-40C5-8E95-732983A300D8}">
      <dgm:prSet/>
      <dgm:spPr/>
      <dgm:t>
        <a:bodyPr/>
        <a:lstStyle/>
        <a:p>
          <a:endParaRPr lang="es-PA"/>
        </a:p>
      </dgm:t>
    </dgm:pt>
    <dgm:pt modelId="{01C9C244-1B72-4F93-8E9E-8BCF33D26BF2}">
      <dgm:prSet phldrT="[Texto]"/>
      <dgm:spPr/>
      <dgm:t>
        <a:bodyPr/>
        <a:lstStyle/>
        <a:p>
          <a:r>
            <a:rPr lang="es-ES" dirty="0"/>
            <a:t>Jefatura de </a:t>
          </a:r>
          <a:r>
            <a:rPr lang="es-ES" dirty="0" err="1"/>
            <a:t>CideFT</a:t>
          </a:r>
          <a:endParaRPr lang="es-PA" dirty="0"/>
        </a:p>
      </dgm:t>
    </dgm:pt>
    <dgm:pt modelId="{624E3A9B-A030-4447-8B16-AFE975C8F84F}" type="parTrans" cxnId="{C970C82B-CE47-4C32-B1A3-75571E9BC968}">
      <dgm:prSet/>
      <dgm:spPr/>
      <dgm:t>
        <a:bodyPr/>
        <a:lstStyle/>
        <a:p>
          <a:endParaRPr lang="es-PA"/>
        </a:p>
      </dgm:t>
    </dgm:pt>
    <dgm:pt modelId="{6DC1A668-3428-4922-AB5C-68A2A4B4FDB2}" type="sibTrans" cxnId="{C970C82B-CE47-4C32-B1A3-75571E9BC968}">
      <dgm:prSet/>
      <dgm:spPr/>
      <dgm:t>
        <a:bodyPr/>
        <a:lstStyle/>
        <a:p>
          <a:endParaRPr lang="es-PA"/>
        </a:p>
      </dgm:t>
    </dgm:pt>
    <dgm:pt modelId="{605CE696-C072-44A7-A74C-6A786CE8AD5B}">
      <dgm:prSet phldrT="[Texto]"/>
      <dgm:spPr/>
      <dgm:t>
        <a:bodyPr/>
        <a:lstStyle/>
        <a:p>
          <a:r>
            <a:rPr lang="es-ES" dirty="0"/>
            <a:t>Médico Evaluador</a:t>
          </a:r>
          <a:endParaRPr lang="es-PA" dirty="0"/>
        </a:p>
      </dgm:t>
    </dgm:pt>
    <dgm:pt modelId="{AFBF954C-9CB6-4D3D-91C8-D1A35512E641}" type="parTrans" cxnId="{94914A03-7477-455C-A2E9-34831A281AAC}">
      <dgm:prSet/>
      <dgm:spPr/>
      <dgm:t>
        <a:bodyPr/>
        <a:lstStyle/>
        <a:p>
          <a:endParaRPr lang="es-PA"/>
        </a:p>
      </dgm:t>
    </dgm:pt>
    <dgm:pt modelId="{174378EE-A3D9-47F6-9020-EA4344072BC2}" type="sibTrans" cxnId="{94914A03-7477-455C-A2E9-34831A281AAC}">
      <dgm:prSet/>
      <dgm:spPr/>
      <dgm:t>
        <a:bodyPr/>
        <a:lstStyle/>
        <a:p>
          <a:endParaRPr lang="es-PA"/>
        </a:p>
      </dgm:t>
    </dgm:pt>
    <dgm:pt modelId="{61AD98B8-95D3-43AC-B12C-C5F984A054D7}">
      <dgm:prSet phldrT="[Texto]"/>
      <dgm:spPr/>
      <dgm:t>
        <a:bodyPr/>
        <a:lstStyle/>
        <a:p>
          <a:r>
            <a:rPr lang="es-ES" dirty="0"/>
            <a:t>Médico Revisor</a:t>
          </a:r>
          <a:endParaRPr lang="es-PA" dirty="0"/>
        </a:p>
      </dgm:t>
    </dgm:pt>
    <dgm:pt modelId="{6C27E2FE-9C57-48F0-B811-4AFF2B66EB63}" type="parTrans" cxnId="{74585008-C39E-40EB-B2C7-C60E5EFCD7D6}">
      <dgm:prSet/>
      <dgm:spPr/>
      <dgm:t>
        <a:bodyPr/>
        <a:lstStyle/>
        <a:p>
          <a:endParaRPr lang="es-PA"/>
        </a:p>
      </dgm:t>
    </dgm:pt>
    <dgm:pt modelId="{54601A6F-6E4E-48C8-AA24-90C83C3A9199}" type="sibTrans" cxnId="{74585008-C39E-40EB-B2C7-C60E5EFCD7D6}">
      <dgm:prSet/>
      <dgm:spPr/>
      <dgm:t>
        <a:bodyPr/>
        <a:lstStyle/>
        <a:p>
          <a:endParaRPr lang="es-PA"/>
        </a:p>
      </dgm:t>
    </dgm:pt>
    <dgm:pt modelId="{117C4161-3A7B-4AD9-A4C9-9A9E8CD71AD9}" type="pres">
      <dgm:prSet presAssocID="{ADDC61A7-5275-401C-A430-EE6D1E8E76F7}" presName="diagram" presStyleCnt="0">
        <dgm:presLayoutVars>
          <dgm:dir/>
          <dgm:resizeHandles val="exact"/>
        </dgm:presLayoutVars>
      </dgm:prSet>
      <dgm:spPr/>
    </dgm:pt>
    <dgm:pt modelId="{F8EA932F-E497-413F-B682-4EC75AF11C0A}" type="pres">
      <dgm:prSet presAssocID="{E78EA4F3-26BD-477C-A939-568948BCB2BA}" presName="node" presStyleLbl="node1" presStyleIdx="0" presStyleCnt="5" custScaleX="68196" custScaleY="51242" custLinFactNeighborX="-28020" custLinFactNeighborY="-2972">
        <dgm:presLayoutVars>
          <dgm:bulletEnabled val="1"/>
        </dgm:presLayoutVars>
      </dgm:prSet>
      <dgm:spPr/>
    </dgm:pt>
    <dgm:pt modelId="{EB1457CC-6B30-4E1A-B131-52054FBB2544}" type="pres">
      <dgm:prSet presAssocID="{14FFBF27-06A0-4DC2-97D2-E3DD401EBA14}" presName="sibTrans" presStyleCnt="0"/>
      <dgm:spPr/>
    </dgm:pt>
    <dgm:pt modelId="{07A0BE51-6F76-4D16-A0B4-C03A5440A414}" type="pres">
      <dgm:prSet presAssocID="{1E429131-5ED6-4759-857E-4A8DBA21C21B}" presName="node" presStyleLbl="node1" presStyleIdx="1" presStyleCnt="5" custScaleX="68136" custScaleY="47092" custLinFactNeighborX="-35948" custLinFactNeighborY="-5352">
        <dgm:presLayoutVars>
          <dgm:bulletEnabled val="1"/>
        </dgm:presLayoutVars>
      </dgm:prSet>
      <dgm:spPr/>
    </dgm:pt>
    <dgm:pt modelId="{096EF328-EF8C-4C7D-8D7B-BF22298B2EB2}" type="pres">
      <dgm:prSet presAssocID="{5CAD5193-3BFA-4102-96B8-A9C0F397BEFA}" presName="sibTrans" presStyleCnt="0"/>
      <dgm:spPr/>
    </dgm:pt>
    <dgm:pt modelId="{E59E3DD8-2A45-4190-8D18-6C2608701981}" type="pres">
      <dgm:prSet presAssocID="{01C9C244-1B72-4F93-8E9E-8BCF33D26BF2}" presName="node" presStyleLbl="node1" presStyleIdx="2" presStyleCnt="5" custScaleX="61502" custScaleY="38209" custLinFactX="47906" custLinFactNeighborX="100000" custLinFactNeighborY="-71415">
        <dgm:presLayoutVars>
          <dgm:bulletEnabled val="1"/>
        </dgm:presLayoutVars>
      </dgm:prSet>
      <dgm:spPr/>
    </dgm:pt>
    <dgm:pt modelId="{A779BC88-180D-49BB-8AE4-A587C6720538}" type="pres">
      <dgm:prSet presAssocID="{6DC1A668-3428-4922-AB5C-68A2A4B4FDB2}" presName="sibTrans" presStyleCnt="0"/>
      <dgm:spPr/>
    </dgm:pt>
    <dgm:pt modelId="{AFCE897A-B13D-411F-A4EB-E635EC1CFC74}" type="pres">
      <dgm:prSet presAssocID="{605CE696-C072-44A7-A74C-6A786CE8AD5B}" presName="node" presStyleLbl="node1" presStyleIdx="3" presStyleCnt="5" custScaleX="66887" custScaleY="45736" custLinFactNeighborX="-73889" custLinFactNeighborY="829">
        <dgm:presLayoutVars>
          <dgm:bulletEnabled val="1"/>
        </dgm:presLayoutVars>
      </dgm:prSet>
      <dgm:spPr/>
    </dgm:pt>
    <dgm:pt modelId="{EC27E22A-709E-4973-B325-A74AA01C0BDC}" type="pres">
      <dgm:prSet presAssocID="{174378EE-A3D9-47F6-9020-EA4344072BC2}" presName="sibTrans" presStyleCnt="0"/>
      <dgm:spPr/>
    </dgm:pt>
    <dgm:pt modelId="{0ABD1496-9F51-43A7-B366-B16E0B6FDD95}" type="pres">
      <dgm:prSet presAssocID="{61AD98B8-95D3-43AC-B12C-C5F984A054D7}" presName="node" presStyleLbl="node1" presStyleIdx="4" presStyleCnt="5" custScaleX="53977" custScaleY="50349" custLinFactNeighborX="-75026" custLinFactNeighborY="583">
        <dgm:presLayoutVars>
          <dgm:bulletEnabled val="1"/>
        </dgm:presLayoutVars>
      </dgm:prSet>
      <dgm:spPr/>
    </dgm:pt>
  </dgm:ptLst>
  <dgm:cxnLst>
    <dgm:cxn modelId="{94914A03-7477-455C-A2E9-34831A281AAC}" srcId="{ADDC61A7-5275-401C-A430-EE6D1E8E76F7}" destId="{605CE696-C072-44A7-A74C-6A786CE8AD5B}" srcOrd="3" destOrd="0" parTransId="{AFBF954C-9CB6-4D3D-91C8-D1A35512E641}" sibTransId="{174378EE-A3D9-47F6-9020-EA4344072BC2}"/>
    <dgm:cxn modelId="{74585008-C39E-40EB-B2C7-C60E5EFCD7D6}" srcId="{ADDC61A7-5275-401C-A430-EE6D1E8E76F7}" destId="{61AD98B8-95D3-43AC-B12C-C5F984A054D7}" srcOrd="4" destOrd="0" parTransId="{6C27E2FE-9C57-48F0-B811-4AFF2B66EB63}" sibTransId="{54601A6F-6E4E-48C8-AA24-90C83C3A9199}"/>
    <dgm:cxn modelId="{00B0BD14-F34A-4841-9C55-76122B7FD60E}" type="presOf" srcId="{01C9C244-1B72-4F93-8E9E-8BCF33D26BF2}" destId="{E59E3DD8-2A45-4190-8D18-6C2608701981}" srcOrd="0" destOrd="0" presId="urn:microsoft.com/office/officeart/2005/8/layout/default"/>
    <dgm:cxn modelId="{6A6EC526-88D0-40C5-8E95-732983A300D8}" srcId="{ADDC61A7-5275-401C-A430-EE6D1E8E76F7}" destId="{1E429131-5ED6-4759-857E-4A8DBA21C21B}" srcOrd="1" destOrd="0" parTransId="{8CB4EAC4-EF08-4646-AF93-3724B88F754A}" sibTransId="{5CAD5193-3BFA-4102-96B8-A9C0F397BEFA}"/>
    <dgm:cxn modelId="{C970C82B-CE47-4C32-B1A3-75571E9BC968}" srcId="{ADDC61A7-5275-401C-A430-EE6D1E8E76F7}" destId="{01C9C244-1B72-4F93-8E9E-8BCF33D26BF2}" srcOrd="2" destOrd="0" parTransId="{624E3A9B-A030-4447-8B16-AFE975C8F84F}" sibTransId="{6DC1A668-3428-4922-AB5C-68A2A4B4FDB2}"/>
    <dgm:cxn modelId="{9375E24F-FFF1-4BF2-8583-C71B5C088289}" type="presOf" srcId="{61AD98B8-95D3-43AC-B12C-C5F984A054D7}" destId="{0ABD1496-9F51-43A7-B366-B16E0B6FDD95}" srcOrd="0" destOrd="0" presId="urn:microsoft.com/office/officeart/2005/8/layout/default"/>
    <dgm:cxn modelId="{6E21E758-F935-4BCF-B6DD-E3F5F11273ED}" type="presOf" srcId="{605CE696-C072-44A7-A74C-6A786CE8AD5B}" destId="{AFCE897A-B13D-411F-A4EB-E635EC1CFC74}" srcOrd="0" destOrd="0" presId="urn:microsoft.com/office/officeart/2005/8/layout/default"/>
    <dgm:cxn modelId="{943257A2-965E-4E26-A6FA-F772D4B5D510}" type="presOf" srcId="{1E429131-5ED6-4759-857E-4A8DBA21C21B}" destId="{07A0BE51-6F76-4D16-A0B4-C03A5440A414}" srcOrd="0" destOrd="0" presId="urn:microsoft.com/office/officeart/2005/8/layout/default"/>
    <dgm:cxn modelId="{910AE3A2-AF08-458D-9D4B-ABDC4AF4BAFC}" type="presOf" srcId="{E78EA4F3-26BD-477C-A939-568948BCB2BA}" destId="{F8EA932F-E497-413F-B682-4EC75AF11C0A}" srcOrd="0" destOrd="0" presId="urn:microsoft.com/office/officeart/2005/8/layout/default"/>
    <dgm:cxn modelId="{2C2C92A6-0BE7-423B-86B9-9DC07A8DEEFE}" type="presOf" srcId="{ADDC61A7-5275-401C-A430-EE6D1E8E76F7}" destId="{117C4161-3A7B-4AD9-A4C9-9A9E8CD71AD9}" srcOrd="0" destOrd="0" presId="urn:microsoft.com/office/officeart/2005/8/layout/default"/>
    <dgm:cxn modelId="{93E0FACD-CF2E-48EE-83E3-9CDF28B2F14A}" srcId="{ADDC61A7-5275-401C-A430-EE6D1E8E76F7}" destId="{E78EA4F3-26BD-477C-A939-568948BCB2BA}" srcOrd="0" destOrd="0" parTransId="{A30E7FB6-DD9C-483A-AEA5-2D23E2EA1E40}" sibTransId="{14FFBF27-06A0-4DC2-97D2-E3DD401EBA14}"/>
    <dgm:cxn modelId="{6588D53C-C012-4595-9942-67D234A121D6}" type="presParOf" srcId="{117C4161-3A7B-4AD9-A4C9-9A9E8CD71AD9}" destId="{F8EA932F-E497-413F-B682-4EC75AF11C0A}" srcOrd="0" destOrd="0" presId="urn:microsoft.com/office/officeart/2005/8/layout/default"/>
    <dgm:cxn modelId="{B9EA38C1-A98C-462D-B237-E60FD5B4CF50}" type="presParOf" srcId="{117C4161-3A7B-4AD9-A4C9-9A9E8CD71AD9}" destId="{EB1457CC-6B30-4E1A-B131-52054FBB2544}" srcOrd="1" destOrd="0" presId="urn:microsoft.com/office/officeart/2005/8/layout/default"/>
    <dgm:cxn modelId="{F92DA624-132D-42D4-9421-5A1809A10CDE}" type="presParOf" srcId="{117C4161-3A7B-4AD9-A4C9-9A9E8CD71AD9}" destId="{07A0BE51-6F76-4D16-A0B4-C03A5440A414}" srcOrd="2" destOrd="0" presId="urn:microsoft.com/office/officeart/2005/8/layout/default"/>
    <dgm:cxn modelId="{D62A5655-361F-4392-BA99-6236F3E20D81}" type="presParOf" srcId="{117C4161-3A7B-4AD9-A4C9-9A9E8CD71AD9}" destId="{096EF328-EF8C-4C7D-8D7B-BF22298B2EB2}" srcOrd="3" destOrd="0" presId="urn:microsoft.com/office/officeart/2005/8/layout/default"/>
    <dgm:cxn modelId="{0B36AB5F-0696-4238-ADE0-0D2E3A5C36AC}" type="presParOf" srcId="{117C4161-3A7B-4AD9-A4C9-9A9E8CD71AD9}" destId="{E59E3DD8-2A45-4190-8D18-6C2608701981}" srcOrd="4" destOrd="0" presId="urn:microsoft.com/office/officeart/2005/8/layout/default"/>
    <dgm:cxn modelId="{A0C2549B-BE1F-4AF2-BF4D-910D55BD3C17}" type="presParOf" srcId="{117C4161-3A7B-4AD9-A4C9-9A9E8CD71AD9}" destId="{A779BC88-180D-49BB-8AE4-A587C6720538}" srcOrd="5" destOrd="0" presId="urn:microsoft.com/office/officeart/2005/8/layout/default"/>
    <dgm:cxn modelId="{3172C467-91B8-473A-8BCB-AEAFEF8A5608}" type="presParOf" srcId="{117C4161-3A7B-4AD9-A4C9-9A9E8CD71AD9}" destId="{AFCE897A-B13D-411F-A4EB-E635EC1CFC74}" srcOrd="6" destOrd="0" presId="urn:microsoft.com/office/officeart/2005/8/layout/default"/>
    <dgm:cxn modelId="{45CE311D-A21A-4A6B-848C-7C31E828F5C4}" type="presParOf" srcId="{117C4161-3A7B-4AD9-A4C9-9A9E8CD71AD9}" destId="{EC27E22A-709E-4973-B325-A74AA01C0BDC}" srcOrd="7" destOrd="0" presId="urn:microsoft.com/office/officeart/2005/8/layout/default"/>
    <dgm:cxn modelId="{8C17EBB0-514E-45A4-B014-E56B24A263E7}" type="presParOf" srcId="{117C4161-3A7B-4AD9-A4C9-9A9E8CD71AD9}" destId="{0ABD1496-9F51-43A7-B366-B16E0B6FDD9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0E5CC2-F634-4F76-B00D-9FDB58D524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5493A47D-29F0-4676-AF42-562252B0DA71}">
      <dgm:prSet phldrT="[Texto]"/>
      <dgm:spPr/>
      <dgm:t>
        <a:bodyPr/>
        <a:lstStyle/>
        <a:p>
          <a:r>
            <a:rPr lang="es-ES" dirty="0"/>
            <a:t>Pleno de </a:t>
          </a:r>
          <a:r>
            <a:rPr lang="es-ES" dirty="0" err="1"/>
            <a:t>CIdFT</a:t>
          </a:r>
          <a:endParaRPr lang="es-PA" dirty="0"/>
        </a:p>
      </dgm:t>
    </dgm:pt>
    <dgm:pt modelId="{E5F1AFEA-6F39-4325-A1D4-21AAB12F3CF3}" type="parTrans" cxnId="{FA05CC67-76D0-4A39-88AA-030715CF9161}">
      <dgm:prSet/>
      <dgm:spPr/>
      <dgm:t>
        <a:bodyPr/>
        <a:lstStyle/>
        <a:p>
          <a:endParaRPr lang="es-PA"/>
        </a:p>
      </dgm:t>
    </dgm:pt>
    <dgm:pt modelId="{496DCC57-75EE-4187-B885-6D38CC321A9E}" type="sibTrans" cxnId="{FA05CC67-76D0-4A39-88AA-030715CF9161}">
      <dgm:prSet/>
      <dgm:spPr/>
      <dgm:t>
        <a:bodyPr/>
        <a:lstStyle/>
        <a:p>
          <a:endParaRPr lang="es-PA"/>
        </a:p>
      </dgm:t>
    </dgm:pt>
    <dgm:pt modelId="{D827A274-8582-4F38-B16A-C827A2728EFC}" type="pres">
      <dgm:prSet presAssocID="{FA0E5CC2-F634-4F76-B00D-9FDB58D524E9}" presName="diagram" presStyleCnt="0">
        <dgm:presLayoutVars>
          <dgm:dir/>
          <dgm:resizeHandles val="exact"/>
        </dgm:presLayoutVars>
      </dgm:prSet>
      <dgm:spPr/>
    </dgm:pt>
    <dgm:pt modelId="{9CB4D3A5-0B86-4B50-AC64-CCBB816B5D70}" type="pres">
      <dgm:prSet presAssocID="{5493A47D-29F0-4676-AF42-562252B0DA71}" presName="node" presStyleLbl="node1" presStyleIdx="0" presStyleCnt="1" custScaleX="37469" custScaleY="20426" custLinFactY="19123" custLinFactNeighborX="-41677" custLinFactNeighborY="100000">
        <dgm:presLayoutVars>
          <dgm:bulletEnabled val="1"/>
        </dgm:presLayoutVars>
      </dgm:prSet>
      <dgm:spPr/>
    </dgm:pt>
  </dgm:ptLst>
  <dgm:cxnLst>
    <dgm:cxn modelId="{FA05CC67-76D0-4A39-88AA-030715CF9161}" srcId="{FA0E5CC2-F634-4F76-B00D-9FDB58D524E9}" destId="{5493A47D-29F0-4676-AF42-562252B0DA71}" srcOrd="0" destOrd="0" parTransId="{E5F1AFEA-6F39-4325-A1D4-21AAB12F3CF3}" sibTransId="{496DCC57-75EE-4187-B885-6D38CC321A9E}"/>
    <dgm:cxn modelId="{8DBEA948-855A-4500-9052-DA98A0A377D1}" type="presOf" srcId="{5493A47D-29F0-4676-AF42-562252B0DA71}" destId="{9CB4D3A5-0B86-4B50-AC64-CCBB816B5D70}" srcOrd="0" destOrd="0" presId="urn:microsoft.com/office/officeart/2005/8/layout/default"/>
    <dgm:cxn modelId="{C4EAB9CA-6162-415D-B2BE-61819DF6E330}" type="presOf" srcId="{FA0E5CC2-F634-4F76-B00D-9FDB58D524E9}" destId="{D827A274-8582-4F38-B16A-C827A2728EFC}" srcOrd="0" destOrd="0" presId="urn:microsoft.com/office/officeart/2005/8/layout/default"/>
    <dgm:cxn modelId="{598A17DF-9E66-4A77-B898-4D7614962244}" type="presParOf" srcId="{D827A274-8582-4F38-B16A-C827A2728EFC}" destId="{9CB4D3A5-0B86-4B50-AC64-CCBB816B5D7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DC61A7-5275-401C-A430-EE6D1E8E76F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E78EA4F3-26BD-477C-A939-568948BCB2BA}">
      <dgm:prSet phldrT="[Texto]"/>
      <dgm:spPr/>
      <dgm:t>
        <a:bodyPr/>
        <a:lstStyle/>
        <a:p>
          <a:r>
            <a:rPr lang="es-ES" dirty="0"/>
            <a:t>Secretaría Técnica</a:t>
          </a:r>
          <a:endParaRPr lang="es-PA" dirty="0"/>
        </a:p>
      </dgm:t>
    </dgm:pt>
    <dgm:pt modelId="{A30E7FB6-DD9C-483A-AEA5-2D23E2EA1E40}" type="parTrans" cxnId="{93E0FACD-CF2E-48EE-83E3-9CDF28B2F14A}">
      <dgm:prSet/>
      <dgm:spPr/>
      <dgm:t>
        <a:bodyPr/>
        <a:lstStyle/>
        <a:p>
          <a:endParaRPr lang="es-PA"/>
        </a:p>
      </dgm:t>
    </dgm:pt>
    <dgm:pt modelId="{14FFBF27-06A0-4DC2-97D2-E3DD401EBA14}" type="sibTrans" cxnId="{93E0FACD-CF2E-48EE-83E3-9CDF28B2F14A}">
      <dgm:prSet/>
      <dgm:spPr/>
      <dgm:t>
        <a:bodyPr/>
        <a:lstStyle/>
        <a:p>
          <a:endParaRPr lang="es-PA"/>
        </a:p>
      </dgm:t>
    </dgm:pt>
    <dgm:pt modelId="{1E429131-5ED6-4759-857E-4A8DBA21C21B}">
      <dgm:prSet phldrT="[Texto]"/>
      <dgm:spPr/>
      <dgm:t>
        <a:bodyPr/>
        <a:lstStyle/>
        <a:p>
          <a:r>
            <a:rPr lang="es-ES" dirty="0"/>
            <a:t>Comisión de Salud JD</a:t>
          </a:r>
          <a:endParaRPr lang="es-PA" dirty="0"/>
        </a:p>
      </dgm:t>
    </dgm:pt>
    <dgm:pt modelId="{8CB4EAC4-EF08-4646-AF93-3724B88F754A}" type="parTrans" cxnId="{6A6EC526-88D0-40C5-8E95-732983A300D8}">
      <dgm:prSet/>
      <dgm:spPr/>
      <dgm:t>
        <a:bodyPr/>
        <a:lstStyle/>
        <a:p>
          <a:endParaRPr lang="es-PA"/>
        </a:p>
      </dgm:t>
    </dgm:pt>
    <dgm:pt modelId="{5CAD5193-3BFA-4102-96B8-A9C0F397BEFA}" type="sibTrans" cxnId="{6A6EC526-88D0-40C5-8E95-732983A300D8}">
      <dgm:prSet/>
      <dgm:spPr/>
      <dgm:t>
        <a:bodyPr/>
        <a:lstStyle/>
        <a:p>
          <a:endParaRPr lang="es-PA"/>
        </a:p>
      </dgm:t>
    </dgm:pt>
    <dgm:pt modelId="{01C9C244-1B72-4F93-8E9E-8BCF33D26BF2}">
      <dgm:prSet phldrT="[Texto]"/>
      <dgm:spPr/>
      <dgm:t>
        <a:bodyPr/>
        <a:lstStyle/>
        <a:p>
          <a:r>
            <a:rPr lang="es-ES" dirty="0"/>
            <a:t>Pleno de JD</a:t>
          </a:r>
          <a:endParaRPr lang="es-PA" dirty="0"/>
        </a:p>
      </dgm:t>
    </dgm:pt>
    <dgm:pt modelId="{624E3A9B-A030-4447-8B16-AFE975C8F84F}" type="parTrans" cxnId="{C970C82B-CE47-4C32-B1A3-75571E9BC968}">
      <dgm:prSet/>
      <dgm:spPr/>
      <dgm:t>
        <a:bodyPr/>
        <a:lstStyle/>
        <a:p>
          <a:endParaRPr lang="es-PA"/>
        </a:p>
      </dgm:t>
    </dgm:pt>
    <dgm:pt modelId="{6DC1A668-3428-4922-AB5C-68A2A4B4FDB2}" type="sibTrans" cxnId="{C970C82B-CE47-4C32-B1A3-75571E9BC968}">
      <dgm:prSet/>
      <dgm:spPr/>
      <dgm:t>
        <a:bodyPr/>
        <a:lstStyle/>
        <a:p>
          <a:endParaRPr lang="es-PA"/>
        </a:p>
      </dgm:t>
    </dgm:pt>
    <dgm:pt modelId="{605CE696-C072-44A7-A74C-6A786CE8AD5B}">
      <dgm:prSet phldrT="[Texto]"/>
      <dgm:spPr/>
      <dgm:t>
        <a:bodyPr/>
        <a:lstStyle/>
        <a:p>
          <a:r>
            <a:rPr lang="es-ES" dirty="0"/>
            <a:t>Gaceta Oficial</a:t>
          </a:r>
          <a:endParaRPr lang="es-PA" dirty="0"/>
        </a:p>
      </dgm:t>
    </dgm:pt>
    <dgm:pt modelId="{AFBF954C-9CB6-4D3D-91C8-D1A35512E641}" type="parTrans" cxnId="{94914A03-7477-455C-A2E9-34831A281AAC}">
      <dgm:prSet/>
      <dgm:spPr/>
      <dgm:t>
        <a:bodyPr/>
        <a:lstStyle/>
        <a:p>
          <a:endParaRPr lang="es-PA"/>
        </a:p>
      </dgm:t>
    </dgm:pt>
    <dgm:pt modelId="{174378EE-A3D9-47F6-9020-EA4344072BC2}" type="sibTrans" cxnId="{94914A03-7477-455C-A2E9-34831A281AAC}">
      <dgm:prSet/>
      <dgm:spPr/>
      <dgm:t>
        <a:bodyPr/>
        <a:lstStyle/>
        <a:p>
          <a:endParaRPr lang="es-PA"/>
        </a:p>
      </dgm:t>
    </dgm:pt>
    <dgm:pt modelId="{61AD98B8-95D3-43AC-B12C-C5F984A054D7}">
      <dgm:prSet phldrT="[Texto]"/>
      <dgm:spPr/>
      <dgm:t>
        <a:bodyPr/>
        <a:lstStyle/>
        <a:p>
          <a:r>
            <a:rPr lang="es-ES" dirty="0"/>
            <a:t>Inclusión en FOF</a:t>
          </a:r>
          <a:endParaRPr lang="es-PA" dirty="0"/>
        </a:p>
      </dgm:t>
    </dgm:pt>
    <dgm:pt modelId="{6C27E2FE-9C57-48F0-B811-4AFF2B66EB63}" type="parTrans" cxnId="{74585008-C39E-40EB-B2C7-C60E5EFCD7D6}">
      <dgm:prSet/>
      <dgm:spPr/>
      <dgm:t>
        <a:bodyPr/>
        <a:lstStyle/>
        <a:p>
          <a:endParaRPr lang="es-PA"/>
        </a:p>
      </dgm:t>
    </dgm:pt>
    <dgm:pt modelId="{54601A6F-6E4E-48C8-AA24-90C83C3A9199}" type="sibTrans" cxnId="{74585008-C39E-40EB-B2C7-C60E5EFCD7D6}">
      <dgm:prSet/>
      <dgm:spPr/>
      <dgm:t>
        <a:bodyPr/>
        <a:lstStyle/>
        <a:p>
          <a:endParaRPr lang="es-PA"/>
        </a:p>
      </dgm:t>
    </dgm:pt>
    <dgm:pt modelId="{9E65CC5A-2DC0-425C-8FA1-2DDD9E08F67E}">
      <dgm:prSet phldrT="[Texto]"/>
      <dgm:spPr/>
      <dgm:t>
        <a:bodyPr/>
        <a:lstStyle/>
        <a:p>
          <a:r>
            <a:rPr lang="es-ES" dirty="0"/>
            <a:t>DENSYPS</a:t>
          </a:r>
        </a:p>
        <a:p>
          <a:r>
            <a:rPr lang="es-PA" dirty="0" err="1"/>
            <a:t>Logistica</a:t>
          </a:r>
          <a:endParaRPr lang="es-PA" dirty="0"/>
        </a:p>
        <a:p>
          <a:r>
            <a:rPr lang="es-PA" dirty="0"/>
            <a:t>Compras</a:t>
          </a:r>
        </a:p>
      </dgm:t>
    </dgm:pt>
    <dgm:pt modelId="{0B3B5C7B-902E-4EDB-9106-EB76D77FFB5B}" type="parTrans" cxnId="{451A0CC2-F1EA-4A46-8983-BF03C9759CFA}">
      <dgm:prSet/>
      <dgm:spPr/>
      <dgm:t>
        <a:bodyPr/>
        <a:lstStyle/>
        <a:p>
          <a:endParaRPr lang="es-PA"/>
        </a:p>
      </dgm:t>
    </dgm:pt>
    <dgm:pt modelId="{CA5CB5ED-5849-492F-A3C4-84E9D7154516}" type="sibTrans" cxnId="{451A0CC2-F1EA-4A46-8983-BF03C9759CFA}">
      <dgm:prSet/>
      <dgm:spPr/>
      <dgm:t>
        <a:bodyPr/>
        <a:lstStyle/>
        <a:p>
          <a:endParaRPr lang="es-PA"/>
        </a:p>
      </dgm:t>
    </dgm:pt>
    <dgm:pt modelId="{117C4161-3A7B-4AD9-A4C9-9A9E8CD71AD9}" type="pres">
      <dgm:prSet presAssocID="{ADDC61A7-5275-401C-A430-EE6D1E8E76F7}" presName="diagram" presStyleCnt="0">
        <dgm:presLayoutVars>
          <dgm:dir/>
          <dgm:resizeHandles val="exact"/>
        </dgm:presLayoutVars>
      </dgm:prSet>
      <dgm:spPr/>
    </dgm:pt>
    <dgm:pt modelId="{F8EA932F-E497-413F-B682-4EC75AF11C0A}" type="pres">
      <dgm:prSet presAssocID="{E78EA4F3-26BD-477C-A939-568948BCB2BA}" presName="node" presStyleLbl="node1" presStyleIdx="0" presStyleCnt="6" custScaleX="68196" custScaleY="51242" custLinFactNeighborX="-19" custLinFactNeighborY="-619">
        <dgm:presLayoutVars>
          <dgm:bulletEnabled val="1"/>
        </dgm:presLayoutVars>
      </dgm:prSet>
      <dgm:spPr/>
    </dgm:pt>
    <dgm:pt modelId="{EB1457CC-6B30-4E1A-B131-52054FBB2544}" type="pres">
      <dgm:prSet presAssocID="{14FFBF27-06A0-4DC2-97D2-E3DD401EBA14}" presName="sibTrans" presStyleCnt="0"/>
      <dgm:spPr/>
    </dgm:pt>
    <dgm:pt modelId="{07A0BE51-6F76-4D16-A0B4-C03A5440A414}" type="pres">
      <dgm:prSet presAssocID="{1E429131-5ED6-4759-857E-4A8DBA21C21B}" presName="node" presStyleLbl="node1" presStyleIdx="1" presStyleCnt="6" custScaleX="68136" custScaleY="47092" custLinFactNeighborX="-7657" custLinFactNeighborY="22">
        <dgm:presLayoutVars>
          <dgm:bulletEnabled val="1"/>
        </dgm:presLayoutVars>
      </dgm:prSet>
      <dgm:spPr/>
    </dgm:pt>
    <dgm:pt modelId="{096EF328-EF8C-4C7D-8D7B-BF22298B2EB2}" type="pres">
      <dgm:prSet presAssocID="{5CAD5193-3BFA-4102-96B8-A9C0F397BEFA}" presName="sibTrans" presStyleCnt="0"/>
      <dgm:spPr/>
    </dgm:pt>
    <dgm:pt modelId="{E59E3DD8-2A45-4190-8D18-6C2608701981}" type="pres">
      <dgm:prSet presAssocID="{01C9C244-1B72-4F93-8E9E-8BCF33D26BF2}" presName="node" presStyleLbl="node1" presStyleIdx="2" presStyleCnt="6" custScaleX="61502" custScaleY="38209" custLinFactNeighborX="-6801" custLinFactNeighborY="-2624">
        <dgm:presLayoutVars>
          <dgm:bulletEnabled val="1"/>
        </dgm:presLayoutVars>
      </dgm:prSet>
      <dgm:spPr/>
    </dgm:pt>
    <dgm:pt modelId="{A779BC88-180D-49BB-8AE4-A587C6720538}" type="pres">
      <dgm:prSet presAssocID="{6DC1A668-3428-4922-AB5C-68A2A4B4FDB2}" presName="sibTrans" presStyleCnt="0"/>
      <dgm:spPr/>
    </dgm:pt>
    <dgm:pt modelId="{AFCE897A-B13D-411F-A4EB-E635EC1CFC74}" type="pres">
      <dgm:prSet presAssocID="{605CE696-C072-44A7-A74C-6A786CE8AD5B}" presName="node" presStyleLbl="node1" presStyleIdx="3" presStyleCnt="6" custScaleX="66887" custScaleY="45736" custLinFactNeighborX="-4695" custLinFactNeighborY="10830">
        <dgm:presLayoutVars>
          <dgm:bulletEnabled val="1"/>
        </dgm:presLayoutVars>
      </dgm:prSet>
      <dgm:spPr/>
    </dgm:pt>
    <dgm:pt modelId="{EC27E22A-709E-4973-B325-A74AA01C0BDC}" type="pres">
      <dgm:prSet presAssocID="{174378EE-A3D9-47F6-9020-EA4344072BC2}" presName="sibTrans" presStyleCnt="0"/>
      <dgm:spPr/>
    </dgm:pt>
    <dgm:pt modelId="{0ABD1496-9F51-43A7-B366-B16E0B6FDD95}" type="pres">
      <dgm:prSet presAssocID="{61AD98B8-95D3-43AC-B12C-C5F984A054D7}" presName="node" presStyleLbl="node1" presStyleIdx="4" presStyleCnt="6" custScaleX="53977" custScaleY="50349" custLinFactNeighborX="-6455" custLinFactNeighborY="11424">
        <dgm:presLayoutVars>
          <dgm:bulletEnabled val="1"/>
        </dgm:presLayoutVars>
      </dgm:prSet>
      <dgm:spPr/>
    </dgm:pt>
    <dgm:pt modelId="{1C55A11F-3513-4651-B729-9A244C021790}" type="pres">
      <dgm:prSet presAssocID="{54601A6F-6E4E-48C8-AA24-90C83C3A9199}" presName="sibTrans" presStyleCnt="0"/>
      <dgm:spPr/>
    </dgm:pt>
    <dgm:pt modelId="{3C422CE6-C8C4-476A-9CBA-08EC8E4D4660}" type="pres">
      <dgm:prSet presAssocID="{9E65CC5A-2DC0-425C-8FA1-2DDD9E08F67E}" presName="node" presStyleLbl="node1" presStyleIdx="5" presStyleCnt="6" custScaleX="53977" custScaleY="50349" custLinFactNeighborX="-4285" custLinFactNeighborY="11424">
        <dgm:presLayoutVars>
          <dgm:bulletEnabled val="1"/>
        </dgm:presLayoutVars>
      </dgm:prSet>
      <dgm:spPr/>
    </dgm:pt>
  </dgm:ptLst>
  <dgm:cxnLst>
    <dgm:cxn modelId="{94914A03-7477-455C-A2E9-34831A281AAC}" srcId="{ADDC61A7-5275-401C-A430-EE6D1E8E76F7}" destId="{605CE696-C072-44A7-A74C-6A786CE8AD5B}" srcOrd="3" destOrd="0" parTransId="{AFBF954C-9CB6-4D3D-91C8-D1A35512E641}" sibTransId="{174378EE-A3D9-47F6-9020-EA4344072BC2}"/>
    <dgm:cxn modelId="{74585008-C39E-40EB-B2C7-C60E5EFCD7D6}" srcId="{ADDC61A7-5275-401C-A430-EE6D1E8E76F7}" destId="{61AD98B8-95D3-43AC-B12C-C5F984A054D7}" srcOrd="4" destOrd="0" parTransId="{6C27E2FE-9C57-48F0-B811-4AFF2B66EB63}" sibTransId="{54601A6F-6E4E-48C8-AA24-90C83C3A9199}"/>
    <dgm:cxn modelId="{00B0BD14-F34A-4841-9C55-76122B7FD60E}" type="presOf" srcId="{01C9C244-1B72-4F93-8E9E-8BCF33D26BF2}" destId="{E59E3DD8-2A45-4190-8D18-6C2608701981}" srcOrd="0" destOrd="0" presId="urn:microsoft.com/office/officeart/2005/8/layout/default"/>
    <dgm:cxn modelId="{6A6EC526-88D0-40C5-8E95-732983A300D8}" srcId="{ADDC61A7-5275-401C-A430-EE6D1E8E76F7}" destId="{1E429131-5ED6-4759-857E-4A8DBA21C21B}" srcOrd="1" destOrd="0" parTransId="{8CB4EAC4-EF08-4646-AF93-3724B88F754A}" sibTransId="{5CAD5193-3BFA-4102-96B8-A9C0F397BEFA}"/>
    <dgm:cxn modelId="{C970C82B-CE47-4C32-B1A3-75571E9BC968}" srcId="{ADDC61A7-5275-401C-A430-EE6D1E8E76F7}" destId="{01C9C244-1B72-4F93-8E9E-8BCF33D26BF2}" srcOrd="2" destOrd="0" parTransId="{624E3A9B-A030-4447-8B16-AFE975C8F84F}" sibTransId="{6DC1A668-3428-4922-AB5C-68A2A4B4FDB2}"/>
    <dgm:cxn modelId="{9375E24F-FFF1-4BF2-8583-C71B5C088289}" type="presOf" srcId="{61AD98B8-95D3-43AC-B12C-C5F984A054D7}" destId="{0ABD1496-9F51-43A7-B366-B16E0B6FDD95}" srcOrd="0" destOrd="0" presId="urn:microsoft.com/office/officeart/2005/8/layout/default"/>
    <dgm:cxn modelId="{6E21E758-F935-4BCF-B6DD-E3F5F11273ED}" type="presOf" srcId="{605CE696-C072-44A7-A74C-6A786CE8AD5B}" destId="{AFCE897A-B13D-411F-A4EB-E635EC1CFC74}" srcOrd="0" destOrd="0" presId="urn:microsoft.com/office/officeart/2005/8/layout/default"/>
    <dgm:cxn modelId="{943257A2-965E-4E26-A6FA-F772D4B5D510}" type="presOf" srcId="{1E429131-5ED6-4759-857E-4A8DBA21C21B}" destId="{07A0BE51-6F76-4D16-A0B4-C03A5440A414}" srcOrd="0" destOrd="0" presId="urn:microsoft.com/office/officeart/2005/8/layout/default"/>
    <dgm:cxn modelId="{910AE3A2-AF08-458D-9D4B-ABDC4AF4BAFC}" type="presOf" srcId="{E78EA4F3-26BD-477C-A939-568948BCB2BA}" destId="{F8EA932F-E497-413F-B682-4EC75AF11C0A}" srcOrd="0" destOrd="0" presId="urn:microsoft.com/office/officeart/2005/8/layout/default"/>
    <dgm:cxn modelId="{2C2C92A6-0BE7-423B-86B9-9DC07A8DEEFE}" type="presOf" srcId="{ADDC61A7-5275-401C-A430-EE6D1E8E76F7}" destId="{117C4161-3A7B-4AD9-A4C9-9A9E8CD71AD9}" srcOrd="0" destOrd="0" presId="urn:microsoft.com/office/officeart/2005/8/layout/default"/>
    <dgm:cxn modelId="{451A0CC2-F1EA-4A46-8983-BF03C9759CFA}" srcId="{ADDC61A7-5275-401C-A430-EE6D1E8E76F7}" destId="{9E65CC5A-2DC0-425C-8FA1-2DDD9E08F67E}" srcOrd="5" destOrd="0" parTransId="{0B3B5C7B-902E-4EDB-9106-EB76D77FFB5B}" sibTransId="{CA5CB5ED-5849-492F-A3C4-84E9D7154516}"/>
    <dgm:cxn modelId="{93E0FACD-CF2E-48EE-83E3-9CDF28B2F14A}" srcId="{ADDC61A7-5275-401C-A430-EE6D1E8E76F7}" destId="{E78EA4F3-26BD-477C-A939-568948BCB2BA}" srcOrd="0" destOrd="0" parTransId="{A30E7FB6-DD9C-483A-AEA5-2D23E2EA1E40}" sibTransId="{14FFBF27-06A0-4DC2-97D2-E3DD401EBA14}"/>
    <dgm:cxn modelId="{00B32DF2-BB2C-42E6-AEA2-31AC6F1D37F8}" type="presOf" srcId="{9E65CC5A-2DC0-425C-8FA1-2DDD9E08F67E}" destId="{3C422CE6-C8C4-476A-9CBA-08EC8E4D4660}" srcOrd="0" destOrd="0" presId="urn:microsoft.com/office/officeart/2005/8/layout/default"/>
    <dgm:cxn modelId="{6588D53C-C012-4595-9942-67D234A121D6}" type="presParOf" srcId="{117C4161-3A7B-4AD9-A4C9-9A9E8CD71AD9}" destId="{F8EA932F-E497-413F-B682-4EC75AF11C0A}" srcOrd="0" destOrd="0" presId="urn:microsoft.com/office/officeart/2005/8/layout/default"/>
    <dgm:cxn modelId="{B9EA38C1-A98C-462D-B237-E60FD5B4CF50}" type="presParOf" srcId="{117C4161-3A7B-4AD9-A4C9-9A9E8CD71AD9}" destId="{EB1457CC-6B30-4E1A-B131-52054FBB2544}" srcOrd="1" destOrd="0" presId="urn:microsoft.com/office/officeart/2005/8/layout/default"/>
    <dgm:cxn modelId="{F92DA624-132D-42D4-9421-5A1809A10CDE}" type="presParOf" srcId="{117C4161-3A7B-4AD9-A4C9-9A9E8CD71AD9}" destId="{07A0BE51-6F76-4D16-A0B4-C03A5440A414}" srcOrd="2" destOrd="0" presId="urn:microsoft.com/office/officeart/2005/8/layout/default"/>
    <dgm:cxn modelId="{D62A5655-361F-4392-BA99-6236F3E20D81}" type="presParOf" srcId="{117C4161-3A7B-4AD9-A4C9-9A9E8CD71AD9}" destId="{096EF328-EF8C-4C7D-8D7B-BF22298B2EB2}" srcOrd="3" destOrd="0" presId="urn:microsoft.com/office/officeart/2005/8/layout/default"/>
    <dgm:cxn modelId="{0B36AB5F-0696-4238-ADE0-0D2E3A5C36AC}" type="presParOf" srcId="{117C4161-3A7B-4AD9-A4C9-9A9E8CD71AD9}" destId="{E59E3DD8-2A45-4190-8D18-6C2608701981}" srcOrd="4" destOrd="0" presId="urn:microsoft.com/office/officeart/2005/8/layout/default"/>
    <dgm:cxn modelId="{A0C2549B-BE1F-4AF2-BF4D-910D55BD3C17}" type="presParOf" srcId="{117C4161-3A7B-4AD9-A4C9-9A9E8CD71AD9}" destId="{A779BC88-180D-49BB-8AE4-A587C6720538}" srcOrd="5" destOrd="0" presId="urn:microsoft.com/office/officeart/2005/8/layout/default"/>
    <dgm:cxn modelId="{3172C467-91B8-473A-8BCB-AEAFEF8A5608}" type="presParOf" srcId="{117C4161-3A7B-4AD9-A4C9-9A9E8CD71AD9}" destId="{AFCE897A-B13D-411F-A4EB-E635EC1CFC74}" srcOrd="6" destOrd="0" presId="urn:microsoft.com/office/officeart/2005/8/layout/default"/>
    <dgm:cxn modelId="{45CE311D-A21A-4A6B-848C-7C31E828F5C4}" type="presParOf" srcId="{117C4161-3A7B-4AD9-A4C9-9A9E8CD71AD9}" destId="{EC27E22A-709E-4973-B325-A74AA01C0BDC}" srcOrd="7" destOrd="0" presId="urn:microsoft.com/office/officeart/2005/8/layout/default"/>
    <dgm:cxn modelId="{8C17EBB0-514E-45A4-B014-E56B24A263E7}" type="presParOf" srcId="{117C4161-3A7B-4AD9-A4C9-9A9E8CD71AD9}" destId="{0ABD1496-9F51-43A7-B366-B16E0B6FDD95}" srcOrd="8" destOrd="0" presId="urn:microsoft.com/office/officeart/2005/8/layout/default"/>
    <dgm:cxn modelId="{8F304470-B9B4-44B9-9416-485F0B4B1CAE}" type="presParOf" srcId="{117C4161-3A7B-4AD9-A4C9-9A9E8CD71AD9}" destId="{1C55A11F-3513-4651-B729-9A244C021790}" srcOrd="9" destOrd="0" presId="urn:microsoft.com/office/officeart/2005/8/layout/default"/>
    <dgm:cxn modelId="{E7A7BE4B-A572-47B2-8879-9E2907D77139}" type="presParOf" srcId="{117C4161-3A7B-4AD9-A4C9-9A9E8CD71AD9}" destId="{3C422CE6-C8C4-476A-9CBA-08EC8E4D466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A932F-E497-413F-B682-4EC75AF11C0A}">
      <dsp:nvSpPr>
        <dsp:cNvPr id="0" name=""/>
        <dsp:cNvSpPr/>
      </dsp:nvSpPr>
      <dsp:spPr>
        <a:xfrm>
          <a:off x="0" y="239544"/>
          <a:ext cx="3543590" cy="15975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Servicio Clínico</a:t>
          </a:r>
          <a:endParaRPr lang="es-PA" sz="3300" kern="1200" dirty="0"/>
        </a:p>
      </dsp:txBody>
      <dsp:txXfrm>
        <a:off x="0" y="239544"/>
        <a:ext cx="3543590" cy="1597577"/>
      </dsp:txXfrm>
    </dsp:sp>
    <dsp:sp modelId="{07A0BE51-6F76-4D16-A0B4-C03A5440A414}">
      <dsp:nvSpPr>
        <dsp:cNvPr id="0" name=""/>
        <dsp:cNvSpPr/>
      </dsp:nvSpPr>
      <dsp:spPr>
        <a:xfrm>
          <a:off x="3651243" y="230035"/>
          <a:ext cx="3540472" cy="146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Comité local de farmacoterapia</a:t>
          </a:r>
          <a:endParaRPr lang="es-PA" sz="3300" kern="1200" dirty="0"/>
        </a:p>
      </dsp:txBody>
      <dsp:txXfrm>
        <a:off x="3651243" y="230035"/>
        <a:ext cx="3540472" cy="1468192"/>
      </dsp:txXfrm>
    </dsp:sp>
    <dsp:sp modelId="{E59E3DD8-2A45-4190-8D18-6C2608701981}">
      <dsp:nvSpPr>
        <dsp:cNvPr id="0" name=""/>
        <dsp:cNvSpPr/>
      </dsp:nvSpPr>
      <dsp:spPr>
        <a:xfrm>
          <a:off x="7319842" y="412130"/>
          <a:ext cx="3195757" cy="1191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Jefatura de </a:t>
          </a:r>
          <a:r>
            <a:rPr lang="es-ES" sz="3300" kern="1200" dirty="0" err="1"/>
            <a:t>CideFT</a:t>
          </a:r>
          <a:endParaRPr lang="es-PA" sz="3300" kern="1200" dirty="0"/>
        </a:p>
      </dsp:txBody>
      <dsp:txXfrm>
        <a:off x="7319842" y="412130"/>
        <a:ext cx="3195757" cy="1191246"/>
      </dsp:txXfrm>
    </dsp:sp>
    <dsp:sp modelId="{AFCE897A-B13D-411F-A4EB-E635EC1CFC74}">
      <dsp:nvSpPr>
        <dsp:cNvPr id="0" name=""/>
        <dsp:cNvSpPr/>
      </dsp:nvSpPr>
      <dsp:spPr>
        <a:xfrm>
          <a:off x="0" y="2547154"/>
          <a:ext cx="3475572" cy="1425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Médico Evaluador</a:t>
          </a:r>
          <a:endParaRPr lang="es-PA" sz="3300" kern="1200" dirty="0"/>
        </a:p>
      </dsp:txBody>
      <dsp:txXfrm>
        <a:off x="0" y="2547154"/>
        <a:ext cx="3475572" cy="1425916"/>
      </dsp:txXfrm>
    </dsp:sp>
    <dsp:sp modelId="{0ABD1496-9F51-43A7-B366-B16E0B6FDD95}">
      <dsp:nvSpPr>
        <dsp:cNvPr id="0" name=""/>
        <dsp:cNvSpPr/>
      </dsp:nvSpPr>
      <dsp:spPr>
        <a:xfrm>
          <a:off x="3812221" y="2467575"/>
          <a:ext cx="2804744" cy="1569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Médico Revisor</a:t>
          </a:r>
          <a:endParaRPr lang="es-PA" sz="3300" kern="1200" dirty="0"/>
        </a:p>
      </dsp:txBody>
      <dsp:txXfrm>
        <a:off x="3812221" y="2467575"/>
        <a:ext cx="2804744" cy="1569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4D3A5-0B86-4B50-AC64-CCBB816B5D70}">
      <dsp:nvSpPr>
        <dsp:cNvPr id="0" name=""/>
        <dsp:cNvSpPr/>
      </dsp:nvSpPr>
      <dsp:spPr>
        <a:xfrm>
          <a:off x="0" y="4087614"/>
          <a:ext cx="3613843" cy="1182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200" kern="1200" dirty="0"/>
            <a:t>Pleno de </a:t>
          </a:r>
          <a:r>
            <a:rPr lang="es-ES" sz="4200" kern="1200" dirty="0" err="1"/>
            <a:t>CIdFT</a:t>
          </a:r>
          <a:endParaRPr lang="es-PA" sz="4200" kern="1200" dirty="0"/>
        </a:p>
      </dsp:txBody>
      <dsp:txXfrm>
        <a:off x="0" y="4087614"/>
        <a:ext cx="3613843" cy="11820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A932F-E497-413F-B682-4EC75AF11C0A}">
      <dsp:nvSpPr>
        <dsp:cNvPr id="0" name=""/>
        <dsp:cNvSpPr/>
      </dsp:nvSpPr>
      <dsp:spPr>
        <a:xfrm>
          <a:off x="8" y="445432"/>
          <a:ext cx="3291477" cy="1483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Secretaría Técnica</a:t>
          </a:r>
          <a:endParaRPr lang="es-PA" sz="2400" kern="1200" dirty="0"/>
        </a:p>
      </dsp:txBody>
      <dsp:txXfrm>
        <a:off x="8" y="445432"/>
        <a:ext cx="3291477" cy="1483915"/>
      </dsp:txXfrm>
    </dsp:sp>
    <dsp:sp modelId="{07A0BE51-6F76-4D16-A0B4-C03A5440A414}">
      <dsp:nvSpPr>
        <dsp:cNvPr id="0" name=""/>
        <dsp:cNvSpPr/>
      </dsp:nvSpPr>
      <dsp:spPr>
        <a:xfrm>
          <a:off x="3405487" y="524085"/>
          <a:ext cx="3288581" cy="1363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Comisión de Salud JD</a:t>
          </a:r>
          <a:endParaRPr lang="es-PA" sz="2400" kern="1200" dirty="0"/>
        </a:p>
      </dsp:txBody>
      <dsp:txXfrm>
        <a:off x="3405487" y="524085"/>
        <a:ext cx="3288581" cy="1363736"/>
      </dsp:txXfrm>
    </dsp:sp>
    <dsp:sp modelId="{E59E3DD8-2A45-4190-8D18-6C2608701981}">
      <dsp:nvSpPr>
        <dsp:cNvPr id="0" name=""/>
        <dsp:cNvSpPr/>
      </dsp:nvSpPr>
      <dsp:spPr>
        <a:xfrm>
          <a:off x="7218033" y="576081"/>
          <a:ext cx="2968391" cy="1106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Pleno de JD</a:t>
          </a:r>
          <a:endParaRPr lang="es-PA" sz="2400" kern="1200" dirty="0"/>
        </a:p>
      </dsp:txBody>
      <dsp:txXfrm>
        <a:off x="7218033" y="576081"/>
        <a:ext cx="2968391" cy="1106493"/>
      </dsp:txXfrm>
    </dsp:sp>
    <dsp:sp modelId="{AFCE897A-B13D-411F-A4EB-E635EC1CFC74}">
      <dsp:nvSpPr>
        <dsp:cNvPr id="0" name=""/>
        <dsp:cNvSpPr/>
      </dsp:nvSpPr>
      <dsp:spPr>
        <a:xfrm>
          <a:off x="329199" y="2810343"/>
          <a:ext cx="3228298" cy="13244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Gaceta Oficial</a:t>
          </a:r>
          <a:endParaRPr lang="es-PA" sz="2400" kern="1200" dirty="0"/>
        </a:p>
      </dsp:txBody>
      <dsp:txXfrm>
        <a:off x="329199" y="2810343"/>
        <a:ext cx="3228298" cy="1324467"/>
      </dsp:txXfrm>
    </dsp:sp>
    <dsp:sp modelId="{0ABD1496-9F51-43A7-B366-B16E0B6FDD95}">
      <dsp:nvSpPr>
        <dsp:cNvPr id="0" name=""/>
        <dsp:cNvSpPr/>
      </dsp:nvSpPr>
      <dsp:spPr>
        <a:xfrm>
          <a:off x="3955201" y="2760751"/>
          <a:ext cx="2605197" cy="1458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Inclusión en FOF</a:t>
          </a:r>
          <a:endParaRPr lang="es-PA" sz="2400" kern="1200" dirty="0"/>
        </a:p>
      </dsp:txBody>
      <dsp:txXfrm>
        <a:off x="3955201" y="2760751"/>
        <a:ext cx="2605197" cy="1458055"/>
      </dsp:txXfrm>
    </dsp:sp>
    <dsp:sp modelId="{3C422CE6-C8C4-476A-9CBA-08EC8E4D4660}">
      <dsp:nvSpPr>
        <dsp:cNvPr id="0" name=""/>
        <dsp:cNvSpPr/>
      </dsp:nvSpPr>
      <dsp:spPr>
        <a:xfrm>
          <a:off x="7147783" y="2760751"/>
          <a:ext cx="2605197" cy="1458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DENSYPS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400" kern="1200" dirty="0" err="1"/>
            <a:t>Logistica</a:t>
          </a:r>
          <a:endParaRPr lang="es-PA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400" kern="1200" dirty="0"/>
            <a:t>Compras</a:t>
          </a:r>
        </a:p>
      </dsp:txBody>
      <dsp:txXfrm>
        <a:off x="7147783" y="2760751"/>
        <a:ext cx="2605197" cy="1458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93616-FF48-4CFA-BF39-61DE52878373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4F1F7-C99F-47FE-9C8D-6760D9C606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20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A4F1F7-C99F-47FE-9C8D-6760D9C60695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61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3937D-01D9-1DD5-AE56-EC683262A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7EBB5-7BE2-0B43-DA54-51965BA9B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39ED0-9BEA-D7E3-5FC4-709221DF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67EC29-EE59-4C4A-BC71-96834302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530A9-1D77-0447-7997-37C1E7CE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3380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F112A2-6AD9-A4E1-303D-89AACFB7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0FFFB4-66F2-54D0-D398-7C121EB06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C523D4-0E74-4E86-ECA7-0DFFF766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81119-D9C4-3745-6CC2-DD4EC675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BA4D50-FB95-0762-D832-882C0B4C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7973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03F7D1-5A59-9151-9A18-32ECDD29F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F722C1-B026-A48C-5738-2710DAC97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C53DC4-6F3D-8261-DC4D-8D237ED40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EF8239-240E-6F75-75C4-C7DAC725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7119AA-3E4B-2094-A396-A8F4EBFFD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14431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0F00F-9A63-4FF9-B61B-C0BA4657E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9D208A-E0FA-429A-8702-6C49D6B1C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1662C6-0C81-4316-8305-D9B20C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8A7D3B-4977-4558-8480-D0331E5B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24CB1-4669-4300-A622-CE1FD4F5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074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522913-FBBC-49CE-8B6A-0B6251CF5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F0A92E-7B4A-43F1-8BE6-033F25BF5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798CF-92B0-422D-B5F4-BCD97BE96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717AD8-C72F-4F4A-80DB-5B022936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87C4BA-EA07-4A42-890B-10F9D2DF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629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491FF-A19D-4E79-8059-C4741C96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B57F63-A8B7-473B-AAAC-8DE2D63EF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5C4B36-9EB2-4C76-80A4-B4244E95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1F5171-82E4-4729-9632-14BAF321C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019269-8197-43B2-B0FA-EFB57B68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478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90E54-2897-4A79-9593-D85FB6D1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D77907-8B2F-40AE-9BD8-EE2DB6C35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A052A0-C742-4CCB-A92E-1E70C4EC3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CBB8B9-F02D-45F4-B5C7-1BCA113A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95FE28-8FF7-40F7-A91A-B6470701A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93E0F9-2176-4687-8D47-F18943F23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179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AB2CC2-FE09-451C-97FF-1839EB6B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B1EA3E-EB7D-4C98-AF19-8FC0190E6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BFAA52-A450-4DBC-ADFD-16594D55E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AC2BC5-8BC3-4CE7-8790-79AC49A32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516242-2B34-4B23-AF81-9E7D35FE3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7FB8DE-913A-48FD-B854-DC78EA3C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C6AE94-A7F4-49E5-BE65-0415FA3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4BFEA6-3E58-436B-B4C6-A57C608C9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84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B05B72-3495-4A64-BA2C-55CFC2E5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5B96B2-5232-4C7B-9535-5D2EBE6A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1D0FCE-E83F-45F4-AB69-F98E4638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6ADB5B-4C83-466B-8AF1-707328DB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689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FC98D7-D74A-43F6-8986-851E7EA0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B4C3BA-3820-4110-8EA2-A89A8E4A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EC24AD-5E31-4BD5-A436-4E409E62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130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067CC-4706-471E-8BFE-832795928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DBE915-DC4A-4BD0-A03E-6835DFCEE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DF55FA-27BF-4221-8441-9D8E055F2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E52A22-1219-41F9-BF7B-2E59E4A6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F16BD6-7A9D-4A01-85B9-892BCAB3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CF5642-B2B1-41A1-9E24-57D4B65B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29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3A7C3-B161-942F-1158-BE0006FD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E262D-ECB1-5948-E2EC-8BD90F929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3F7DBA-3CEB-0915-35C0-B1FD3D832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696825-E577-9A34-9073-294D40FE7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FFC056-CCCE-AAF2-0F3E-A5E98898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05395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0F841-A502-4FB7-A089-A0A0B73C2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A1E4C0-12AB-4F56-9022-5F9692EFE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45408E-3D11-4C0F-9C7E-603A5C64F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94A69-8771-459C-8D8E-E88D930C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10A916-71DC-4F6E-9608-7563C370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2C5D82-B5D7-468A-97E6-B4FCE1B9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937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17373-F1EB-4AC3-B37D-C4A1C640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E68C31-9AD7-4C9C-923F-052E351D6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095CF8-DE43-48A4-BDC8-AD49727AC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9B5C7-BAED-445E-9D77-CBA69524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C252CA-8AE1-442F-A28C-79D76751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5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A9413F-4633-4058-AF34-37A0E482D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BBC7A0-41CA-447A-A70C-363C434C7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CF3A7-FCFD-4BB9-8C13-51C9D9F90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E69BD-131B-45A0-BD72-F5B76C57D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D90B0-FEE1-4B5E-81C2-87DA53F4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38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1EC92-F31E-FAFD-F194-67A650D0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5C71C3-D859-628A-B184-E8692A557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E74BFD-175B-895E-8F65-3B6DCDDFA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1FBB2-6EE1-ECF3-EB51-ABBC6D93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570BEE-A63F-61D7-8629-6CFBC47A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6715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B494D-4F0F-F726-9B9D-B343C0302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840EB5-EADB-E9B8-7D8F-563F84C75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D75FA3-382B-1E95-35CA-3C693258D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FC742F-FB24-EB71-6B97-FACA5178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4F1830-FBEE-A106-5957-98C9224B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3B70F3-457D-DE1B-565C-99B08853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4176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602E0-6936-33C1-8F56-6CDA0B161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6B83FB-C078-CF0F-9958-12EDD6209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364D3B-B336-381D-3F41-8720182FB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674C3F-F91D-1AB6-6FDA-96AE3F6DB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BD0551-42DF-E0F2-BD1D-F1CA3FD22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03AD62-8986-2D84-E3F7-3D886CB8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52ABCB-14D8-9F2F-9080-4FF33F7F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F7B841-FF21-0827-C340-28ED7B39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3078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4B384-195F-F617-4EB1-6A3D547B8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01A8FF-FCED-BC50-FA3E-B401183A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1F81DA9-0D05-145D-62A3-CCF82EE1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927E6D-ACBE-DB91-D6E3-11641EBB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0312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1A5995-2C9A-7E73-99BA-63FB5A097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C2CC62-B441-5B5A-9583-004E46E02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E77725-F23E-C5F0-79B1-09B9E262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760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575761-0377-7916-BF36-8ABE2C62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F1CFD8-2B86-47CB-36D4-D36A18A90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B655D9-6989-0B39-08D8-123ED9BA7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E9A746-5D24-7CF9-A692-ACA6A542A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3CD190-05F2-4CFB-108A-CF1A59AA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CA671A-15AD-52E6-258E-7C7E9D64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6479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6FC97-957F-2426-C4ED-1E71FF92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D4E0C5-6EE8-C02D-530C-76BBF198AA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2E8FAA-2C09-3000-5C31-3492DAE1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AA355-2F9C-CC8A-C557-2EE2825E2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5B2D8C-B282-29EB-203C-2A97E84C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EE1E72-9480-E8D1-46D9-EB2BB0F0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4312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199473-CB27-7938-2421-BD57C54C4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735AC2-B3AA-E59A-5EBB-8BD626462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6BADB6-0A81-318A-FA57-3C4C36A50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713E43-6599-4A14-A7A8-D16E2BDBC3B6}" type="datetimeFigureOut">
              <a:rPr lang="es-PA" smtClean="0"/>
              <a:t>09/18/2024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FF64A3-5592-195F-EDC2-15A525423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701FD6-5285-9DDA-AC8D-9AE465FF8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60C802-5440-45D3-B056-C18713B7BA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4824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31AB83-01AB-49D6-9CD1-E0352ABB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91F464-0195-4B62-B907-20FE362C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FA684E-DFDB-499B-91EE-4FF867E89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7ED88-F863-4C9A-953B-78ECB7537D9F}" type="datetimeFigureOut">
              <a:rPr lang="es-ES" smtClean="0"/>
              <a:t>18/09/2024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5796BF-C13C-4E3C-A51F-E9BDAEEA4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8FE108-9497-427D-BDD1-C4DCF50C64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249AC-102D-44FD-8B87-1ED3B5426D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67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of.css.gob.pa/Medicamento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1BAF2-CCE2-E6B4-2717-DE02E0637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PA" sz="4000" dirty="0"/>
              <a:t>Comisión Institucional de Farmacoterapia</a:t>
            </a:r>
            <a:br>
              <a:rPr lang="es-PA" sz="4000" dirty="0"/>
            </a:br>
            <a:r>
              <a:rPr lang="es-PA" sz="4000" dirty="0"/>
              <a:t>Lista Oficial de Medicamentos</a:t>
            </a:r>
            <a:br>
              <a:rPr lang="es-PA" sz="4000" dirty="0"/>
            </a:br>
            <a:r>
              <a:rPr lang="es-PA" sz="4000" dirty="0"/>
              <a:t>Caja del Seguro Social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2A7278-247B-6F6B-23A5-CF3AD09AD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4474"/>
            <a:ext cx="9144000" cy="1655762"/>
          </a:xfrm>
        </p:spPr>
        <p:txBody>
          <a:bodyPr/>
          <a:lstStyle/>
          <a:p>
            <a:r>
              <a:rPr lang="es-PA" dirty="0"/>
              <a:t>Dr Eric J. Ulloa, FACP</a:t>
            </a:r>
          </a:p>
          <a:p>
            <a:r>
              <a:rPr lang="es-PA" dirty="0"/>
              <a:t>Presidente de la Comisión de Farmacoterapia</a:t>
            </a:r>
          </a:p>
          <a:p>
            <a:r>
              <a:rPr lang="es-PA" dirty="0"/>
              <a:t>Caja del Seguro Social</a:t>
            </a:r>
          </a:p>
        </p:txBody>
      </p:sp>
    </p:spTree>
    <p:extLst>
      <p:ext uri="{BB962C8B-B14F-4D97-AF65-F5344CB8AC3E}">
        <p14:creationId xmlns:p14="http://schemas.microsoft.com/office/powerpoint/2010/main" val="402911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D3E3B-E97F-8676-AED4-8CCAB983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Formulario Oficial de Medicamentos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97C188C-B9BC-A1F1-4C25-2C5B2C80A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5419" y="1456889"/>
            <a:ext cx="6493858" cy="4720074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82040F8-A843-46C7-B456-84EC7ADED2D8}"/>
              </a:ext>
            </a:extLst>
          </p:cNvPr>
          <p:cNvSpPr txBox="1"/>
          <p:nvPr/>
        </p:nvSpPr>
        <p:spPr>
          <a:xfrm>
            <a:off x="2706624" y="6327648"/>
            <a:ext cx="5065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>
                <a:hlinkClick r:id="rId3"/>
              </a:rPr>
              <a:t>FOF 2024 (css.gob.pa)</a:t>
            </a:r>
            <a:r>
              <a:rPr lang="es-PA" dirty="0"/>
              <a:t> , </a:t>
            </a:r>
            <a:r>
              <a:rPr lang="es-PA"/>
              <a:t>actualizado constantemente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00116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6450C-62B0-1E68-5C06-DD45A598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Medicamentos aprobados para gestión local</a:t>
            </a:r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276469-7FDF-9E35-86F1-096185E8B9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11350"/>
            <a:ext cx="5181600" cy="4351338"/>
          </a:xfrm>
        </p:spPr>
        <p:txBody>
          <a:bodyPr>
            <a:normAutofit/>
          </a:bodyPr>
          <a:lstStyle/>
          <a:p>
            <a:r>
              <a:rPr lang="es-PA" sz="1400" dirty="0" err="1"/>
              <a:t>Acitrecina</a:t>
            </a:r>
            <a:r>
              <a:rPr lang="es-PA" sz="1400" dirty="0"/>
              <a:t> 25mg, cápsula, </a:t>
            </a:r>
            <a:r>
              <a:rPr lang="es-PA" sz="1400" dirty="0" err="1"/>
              <a:t>po</a:t>
            </a:r>
            <a:endParaRPr lang="es-PA" sz="1400" dirty="0"/>
          </a:p>
          <a:p>
            <a:r>
              <a:rPr lang="es-PA" sz="1400" dirty="0"/>
              <a:t>Multivitaminas pediátricas, polvo liofilizado IV</a:t>
            </a:r>
          </a:p>
          <a:p>
            <a:r>
              <a:rPr lang="es-PA" sz="1400" dirty="0"/>
              <a:t>Nitrofurantoina 50mg/5ml, suspensión frasco 60-100 ml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Zinc óxido 1% y urea !%, loción frasco, </a:t>
            </a:r>
            <a:r>
              <a:rPr kumimoji="0" lang="es-P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via</a:t>
            </a: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tópica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Abacabir</a:t>
            </a: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sulfato solución  20 mg/ml, solución </a:t>
            </a:r>
            <a:r>
              <a:rPr kumimoji="0" lang="es-P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</a:t>
            </a: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r>
              <a:rPr lang="es-PA" sz="1400" dirty="0" err="1"/>
              <a:t>Mitroxantona</a:t>
            </a:r>
            <a:r>
              <a:rPr lang="es-PA" sz="1400" dirty="0"/>
              <a:t> 2mg/ml solución IV</a:t>
            </a:r>
          </a:p>
          <a:p>
            <a:r>
              <a:rPr lang="es-PA" sz="1400" dirty="0"/>
              <a:t>Piridoxina (vitamina B6) 50mg tableta </a:t>
            </a:r>
            <a:r>
              <a:rPr lang="es-PA" sz="1400" dirty="0" err="1"/>
              <a:t>vo</a:t>
            </a:r>
            <a:endParaRPr lang="es-PA" sz="1400" dirty="0"/>
          </a:p>
          <a:p>
            <a:r>
              <a:rPr lang="es-PA" sz="1400" dirty="0"/>
              <a:t>Hidrato de cloral 500mg/5ml jarabe, frasco</a:t>
            </a:r>
          </a:p>
          <a:p>
            <a:r>
              <a:rPr lang="es-PA" sz="1400" dirty="0" err="1"/>
              <a:t>Fluorouracilo</a:t>
            </a:r>
            <a:r>
              <a:rPr lang="es-PA" sz="1400" dirty="0"/>
              <a:t> 5% crema, tubo 15-30g vía tópica</a:t>
            </a:r>
          </a:p>
          <a:p>
            <a:r>
              <a:rPr lang="es-PA" sz="1400" dirty="0" err="1"/>
              <a:t>Fluorouracilo</a:t>
            </a:r>
            <a:r>
              <a:rPr lang="es-PA" sz="1400" dirty="0"/>
              <a:t> 50 mg/ml solución IV</a:t>
            </a:r>
          </a:p>
          <a:p>
            <a:r>
              <a:rPr lang="es-PA" sz="1400" dirty="0"/>
              <a:t>Teofilina anhidra 250-300mg cápsula o tableta, LA, </a:t>
            </a:r>
            <a:r>
              <a:rPr lang="es-PA" sz="1400" dirty="0" err="1"/>
              <a:t>vo</a:t>
            </a:r>
            <a:endParaRPr lang="es-PA" sz="1400" dirty="0"/>
          </a:p>
          <a:p>
            <a:r>
              <a:rPr lang="es-PA" sz="1400" dirty="0" err="1"/>
              <a:t>Pirimetamina</a:t>
            </a:r>
            <a:r>
              <a:rPr lang="es-PA" sz="1400" dirty="0"/>
              <a:t> 25 mg. Tableta </a:t>
            </a:r>
            <a:r>
              <a:rPr lang="es-PA" sz="1400" dirty="0" err="1"/>
              <a:t>vo</a:t>
            </a:r>
            <a:endParaRPr lang="es-PA" sz="1400" dirty="0"/>
          </a:p>
          <a:p>
            <a:r>
              <a:rPr lang="es-PA" sz="1400" dirty="0"/>
              <a:t>Sulfadiazina 500 mg tableta </a:t>
            </a:r>
            <a:r>
              <a:rPr lang="es-PA" sz="1400" dirty="0" err="1"/>
              <a:t>vo</a:t>
            </a:r>
            <a:endParaRPr lang="es-PA" sz="1400" dirty="0"/>
          </a:p>
          <a:p>
            <a:endParaRPr lang="es-PA" sz="1200" dirty="0"/>
          </a:p>
          <a:p>
            <a:endParaRPr lang="es-PA" sz="12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C3A3AA-EB80-055C-80DF-F7C5A34CB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11349"/>
            <a:ext cx="5181600" cy="4265613"/>
          </a:xfrm>
        </p:spPr>
        <p:txBody>
          <a:bodyPr>
            <a:normAutofit/>
          </a:bodyPr>
          <a:lstStyle/>
          <a:p>
            <a:r>
              <a:rPr lang="es-PA" sz="1400" dirty="0"/>
              <a:t>Atropina sulfato 1%, gotas oftálmicas</a:t>
            </a:r>
          </a:p>
          <a:p>
            <a:r>
              <a:rPr lang="es-PA" sz="1400" dirty="0" err="1"/>
              <a:t>Deferoxamina</a:t>
            </a:r>
            <a:r>
              <a:rPr lang="es-PA" sz="1400" dirty="0"/>
              <a:t> mesilato, 500 mg polvo liofilizado</a:t>
            </a:r>
          </a:p>
          <a:p>
            <a:r>
              <a:rPr lang="es-PA" sz="1400" dirty="0"/>
              <a:t>Fenobarbital 65mg/ml, solución IM, IV</a:t>
            </a:r>
          </a:p>
          <a:p>
            <a:r>
              <a:rPr lang="es-PA" sz="1400" dirty="0"/>
              <a:t>Ibuprofeno 100mg/5ml, suspensión frasco </a:t>
            </a:r>
            <a:r>
              <a:rPr lang="es-PA" sz="1400" dirty="0" err="1"/>
              <a:t>vo</a:t>
            </a:r>
            <a:endParaRPr lang="es-PA" sz="1400" dirty="0"/>
          </a:p>
          <a:p>
            <a:r>
              <a:rPr lang="es-PA" sz="1400" dirty="0"/>
              <a:t>Leucovorina </a:t>
            </a:r>
            <a:r>
              <a:rPr lang="es-PA" sz="1400" dirty="0" err="1"/>
              <a:t>cálcia</a:t>
            </a:r>
            <a:r>
              <a:rPr lang="es-PA" sz="1400" dirty="0"/>
              <a:t> (Acido </a:t>
            </a:r>
            <a:r>
              <a:rPr lang="es-PA" sz="1400" dirty="0" err="1"/>
              <a:t>folínico</a:t>
            </a:r>
            <a:r>
              <a:rPr lang="es-PA" sz="1400" dirty="0"/>
              <a:t>) 15 mg tableta </a:t>
            </a:r>
            <a:r>
              <a:rPr lang="es-PA" sz="1400" dirty="0" err="1"/>
              <a:t>po</a:t>
            </a:r>
            <a:endParaRPr lang="es-PA" sz="1400" dirty="0"/>
          </a:p>
          <a:p>
            <a:r>
              <a:rPr lang="es-PA" sz="1400" dirty="0"/>
              <a:t>Rifampicina 100mg/5ml jarabe o suspensión</a:t>
            </a:r>
          </a:p>
          <a:p>
            <a:r>
              <a:rPr lang="es-PA" sz="1400" dirty="0"/>
              <a:t>Sodio </a:t>
            </a:r>
            <a:r>
              <a:rPr lang="es-PA" sz="1400" dirty="0" err="1"/>
              <a:t>bifosfato</a:t>
            </a:r>
            <a:r>
              <a:rPr lang="es-PA" sz="1400" dirty="0"/>
              <a:t> 19g/Sodio </a:t>
            </a:r>
            <a:r>
              <a:rPr lang="es-PA" sz="1400" dirty="0" err="1"/>
              <a:t>fostato</a:t>
            </a:r>
            <a:r>
              <a:rPr lang="es-PA" sz="1400" dirty="0"/>
              <a:t> 7g, solución (enema) envase plástico descartable con cánula rectal</a:t>
            </a:r>
          </a:p>
          <a:p>
            <a:r>
              <a:rPr lang="es-PA" sz="1400" dirty="0" err="1"/>
              <a:t>Fludrocortisona</a:t>
            </a:r>
            <a:r>
              <a:rPr lang="es-PA" sz="1400" dirty="0"/>
              <a:t> acetato 0.1 mg tableta </a:t>
            </a:r>
            <a:r>
              <a:rPr lang="es-PA" sz="1400" dirty="0" err="1"/>
              <a:t>vo</a:t>
            </a:r>
            <a:endParaRPr lang="es-PA" sz="1400" dirty="0"/>
          </a:p>
          <a:p>
            <a:r>
              <a:rPr lang="es-PA" sz="1400" dirty="0" err="1"/>
              <a:t>Edetato</a:t>
            </a:r>
            <a:r>
              <a:rPr lang="es-PA" sz="1400" dirty="0"/>
              <a:t> (</a:t>
            </a:r>
            <a:r>
              <a:rPr lang="es-PA" sz="1400" dirty="0" err="1"/>
              <a:t>Versanato</a:t>
            </a:r>
            <a:r>
              <a:rPr lang="es-PA" sz="1400" dirty="0"/>
              <a:t>, EDTA) </a:t>
            </a:r>
            <a:r>
              <a:rPr lang="es-PA" sz="1400" dirty="0" err="1"/>
              <a:t>cálcido</a:t>
            </a:r>
            <a:r>
              <a:rPr lang="es-PA" sz="1400" dirty="0"/>
              <a:t> disódico 200 mg/ml solución IM, IV</a:t>
            </a:r>
          </a:p>
          <a:p>
            <a:r>
              <a:rPr lang="es-PA" sz="1400" dirty="0" err="1"/>
              <a:t>Dactinomicina</a:t>
            </a:r>
            <a:r>
              <a:rPr lang="es-PA" sz="1400" dirty="0"/>
              <a:t> 0.5 mg, polvo liofilizado, vial IV</a:t>
            </a:r>
          </a:p>
          <a:p>
            <a:r>
              <a:rPr lang="es-PA" sz="1400" dirty="0"/>
              <a:t>Trióxido de arsénico 1mg/ml solución IV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Digoxina 0.05 mg/ml elixir pediátrico, frasco con cuentagotas </a:t>
            </a:r>
            <a:r>
              <a:rPr kumimoji="0" lang="es-PA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</a:t>
            </a:r>
            <a:endParaRPr kumimoji="0" lang="es-P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endParaRPr lang="es-PA" sz="1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9FE032A-386C-4D9A-96C2-7720A40B22C0}"/>
              </a:ext>
            </a:extLst>
          </p:cNvPr>
          <p:cNvSpPr txBox="1"/>
          <p:nvPr/>
        </p:nvSpPr>
        <p:spPr>
          <a:xfrm>
            <a:off x="1394012" y="6176962"/>
            <a:ext cx="9403976" cy="71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Son medicamentos de difícil adquisición, que a pesar de haber sido sacados de la lista oficial, las unidades ejecutoras lo pueden comprar localmente mediante autorización del DG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P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Los servicios clínicos prefieren esta opción por si acaso se pudiera conseguir</a:t>
            </a:r>
          </a:p>
        </p:txBody>
      </p:sp>
    </p:spTree>
    <p:extLst>
      <p:ext uri="{BB962C8B-B14F-4D97-AF65-F5344CB8AC3E}">
        <p14:creationId xmlns:p14="http://schemas.microsoft.com/office/powerpoint/2010/main" val="21475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4A94B-B712-4EF1-BA23-41FDE76A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04088"/>
            <a:ext cx="8219256" cy="686012"/>
          </a:xfrm>
        </p:spPr>
        <p:txBody>
          <a:bodyPr>
            <a:normAutofit fontScale="90000"/>
          </a:bodyPr>
          <a:lstStyle/>
          <a:p>
            <a:r>
              <a:rPr lang="es-PA" dirty="0"/>
              <a:t>Ciclo Logístico del Medicamento</a:t>
            </a:r>
            <a:endParaRPr lang="es-ES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F08C943E-29B7-44E8-97C8-44785057C1E6}"/>
              </a:ext>
            </a:extLst>
          </p:cNvPr>
          <p:cNvSpPr/>
          <p:nvPr/>
        </p:nvSpPr>
        <p:spPr>
          <a:xfrm>
            <a:off x="5267182" y="1936435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Pedido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AD0EFA66-0ABE-4526-95D8-9D6D0E00542F}"/>
              </a:ext>
            </a:extLst>
          </p:cNvPr>
          <p:cNvSpPr/>
          <p:nvPr/>
        </p:nvSpPr>
        <p:spPr>
          <a:xfrm>
            <a:off x="6888088" y="1988840"/>
            <a:ext cx="151216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Programación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7A1683E2-49A6-482C-AC6B-8C565D9CC208}"/>
              </a:ext>
            </a:extLst>
          </p:cNvPr>
          <p:cNvSpPr/>
          <p:nvPr/>
        </p:nvSpPr>
        <p:spPr>
          <a:xfrm>
            <a:off x="7896200" y="30689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AA9720C-1331-45EB-9C33-940072A50974}"/>
              </a:ext>
            </a:extLst>
          </p:cNvPr>
          <p:cNvSpPr/>
          <p:nvPr/>
        </p:nvSpPr>
        <p:spPr>
          <a:xfrm>
            <a:off x="7968208" y="4280624"/>
            <a:ext cx="1728192" cy="798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Almacenamiento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6A05BA0D-8F9F-446D-8FC8-3FE5858358EA}"/>
              </a:ext>
            </a:extLst>
          </p:cNvPr>
          <p:cNvSpPr/>
          <p:nvPr/>
        </p:nvSpPr>
        <p:spPr>
          <a:xfrm>
            <a:off x="6784641" y="5163346"/>
            <a:ext cx="1512167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Distribución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657E187-7511-4B5C-8091-73E780C9AA27}"/>
              </a:ext>
            </a:extLst>
          </p:cNvPr>
          <p:cNvSpPr/>
          <p:nvPr/>
        </p:nvSpPr>
        <p:spPr>
          <a:xfrm>
            <a:off x="5062237" y="5285615"/>
            <a:ext cx="1437175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Prescripción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5279218-DBF5-482B-A6FA-FE98830DA935}"/>
              </a:ext>
            </a:extLst>
          </p:cNvPr>
          <p:cNvSpPr/>
          <p:nvPr/>
        </p:nvSpPr>
        <p:spPr>
          <a:xfrm>
            <a:off x="3575720" y="2471491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Monitoreo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AE0D148-CFFB-4338-A2B1-C7DD9BC7F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1" y="3553928"/>
            <a:ext cx="1249788" cy="816935"/>
          </a:xfrm>
          <a:prstGeom prst="rect">
            <a:avLst/>
          </a:prstGeom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C5104DE0-738A-4319-8764-C054F804C9BB}"/>
              </a:ext>
            </a:extLst>
          </p:cNvPr>
          <p:cNvSpPr/>
          <p:nvPr/>
        </p:nvSpPr>
        <p:spPr>
          <a:xfrm>
            <a:off x="3601374" y="4680071"/>
            <a:ext cx="1512167" cy="798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Dispensación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459B1C8-7CE6-4BC4-B918-544E83E35ECD}"/>
              </a:ext>
            </a:extLst>
          </p:cNvPr>
          <p:cNvSpPr txBox="1"/>
          <p:nvPr/>
        </p:nvSpPr>
        <p:spPr>
          <a:xfrm flipH="1">
            <a:off x="5519936" y="3717033"/>
            <a:ext cx="14401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Coordinación de Abastecimiento de </a:t>
            </a:r>
            <a:r>
              <a:rPr kumimoji="0" lang="es-PA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</a:t>
            </a:r>
            <a:r>
              <a:rPr kumimoji="0" lang="es-PA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e  Insumos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D56AF51-8380-4F42-9A0C-5F30927D5456}"/>
              </a:ext>
            </a:extLst>
          </p:cNvPr>
          <p:cNvSpPr txBox="1"/>
          <p:nvPr/>
        </p:nvSpPr>
        <p:spPr>
          <a:xfrm>
            <a:off x="8184232" y="3323115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Adquisición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B2CC61F-CC40-4BFB-BC8E-FF9542E5E1D2}"/>
              </a:ext>
            </a:extLst>
          </p:cNvPr>
          <p:cNvSpPr txBox="1"/>
          <p:nvPr/>
        </p:nvSpPr>
        <p:spPr>
          <a:xfrm>
            <a:off x="3457356" y="3787158"/>
            <a:ext cx="79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Uso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67FC99E2-4DFF-4296-8065-821713640E4C}"/>
              </a:ext>
            </a:extLst>
          </p:cNvPr>
          <p:cNvSpPr/>
          <p:nvPr/>
        </p:nvSpPr>
        <p:spPr>
          <a:xfrm>
            <a:off x="3971764" y="1279067"/>
            <a:ext cx="1368152" cy="6221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Medicamento nuevo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4FE9FA2-AB5B-4C1F-81C6-67C24D6C6476}"/>
              </a:ext>
            </a:extLst>
          </p:cNvPr>
          <p:cNvSpPr txBox="1"/>
          <p:nvPr/>
        </p:nvSpPr>
        <p:spPr>
          <a:xfrm>
            <a:off x="6911607" y="1838378"/>
            <a:ext cx="458096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DENSYPS(REGES, FARMACIA,UES), DENFA,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DINALOG,DNC,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DIR. .NAC.LEGAL</a:t>
            </a:r>
            <a:endParaRPr kumimoji="0" lang="es-PA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A66E8E1-F0D4-4457-A9EB-1A1B2F81695C}"/>
              </a:ext>
            </a:extLst>
          </p:cNvPr>
          <p:cNvSpPr txBox="1"/>
          <p:nvPr/>
        </p:nvSpPr>
        <p:spPr>
          <a:xfrm>
            <a:off x="8556033" y="3030173"/>
            <a:ext cx="26862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DINALOG/ DIRECCION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NACIONAL DE COMPRAS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DIR.LEGAL</a:t>
            </a:r>
            <a:endParaRPr kumimoji="0" lang="es-P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1860225-E2FE-4C69-8706-C4950EB881C4}"/>
              </a:ext>
            </a:extLst>
          </p:cNvPr>
          <p:cNvSpPr txBox="1"/>
          <p:nvPr/>
        </p:nvSpPr>
        <p:spPr>
          <a:xfrm>
            <a:off x="7032105" y="5050232"/>
            <a:ext cx="4988858" cy="561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CENTRAL:DINALOG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LOCAL: DENSYPS,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DPTO.  FARMACIA, ADMINIST.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7516EE4-C267-458B-BF8A-E60CFD936CF8}"/>
              </a:ext>
            </a:extLst>
          </p:cNvPr>
          <p:cNvSpPr txBox="1"/>
          <p:nvPr/>
        </p:nvSpPr>
        <p:spPr>
          <a:xfrm>
            <a:off x="5310798" y="5967720"/>
            <a:ext cx="49888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DINALOG: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DENSYPS: Farmacia </a:t>
            </a:r>
            <a:endParaRPr kumimoji="0" lang="es-P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618F71A-D67F-4118-B994-6AD436958387}"/>
              </a:ext>
            </a:extLst>
          </p:cNvPr>
          <p:cNvSpPr txBox="1"/>
          <p:nvPr/>
        </p:nvSpPr>
        <p:spPr>
          <a:xfrm>
            <a:off x="3043489" y="6083541"/>
            <a:ext cx="525331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MÉDICOS/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ODONTOLOGO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5A4AF63-67D4-4CC6-9FCC-C356CE6E48C1}"/>
              </a:ext>
            </a:extLst>
          </p:cNvPr>
          <p:cNvSpPr txBox="1"/>
          <p:nvPr/>
        </p:nvSpPr>
        <p:spPr>
          <a:xfrm>
            <a:off x="1407042" y="5502411"/>
            <a:ext cx="52533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DENSPYS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DPTO. FARMACIA</a:t>
            </a:r>
            <a:endParaRPr kumimoji="0" lang="es-PA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7C97C9F-9C3C-489B-B4F2-03AA864B9C8C}"/>
              </a:ext>
            </a:extLst>
          </p:cNvPr>
          <p:cNvSpPr txBox="1"/>
          <p:nvPr/>
        </p:nvSpPr>
        <p:spPr>
          <a:xfrm>
            <a:off x="1596698" y="3799620"/>
            <a:ext cx="5307106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SERVICIOS CLINICOS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ENFERMERIA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FD921AB-ED01-4884-9E76-DC4ED52E93CD}"/>
              </a:ext>
            </a:extLst>
          </p:cNvPr>
          <p:cNvSpPr txBox="1"/>
          <p:nvPr/>
        </p:nvSpPr>
        <p:spPr>
          <a:xfrm>
            <a:off x="119336" y="2494117"/>
            <a:ext cx="530710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DENSYPS-Servicios Clínicos;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Farmacia; </a:t>
            </a:r>
            <a:r>
              <a:rPr kumimoji="0" lang="es-MX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Enfermeria</a:t>
            </a: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Dirección de Abastos</a:t>
            </a:r>
            <a:endParaRPr kumimoji="0" lang="es-PA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47ECE3A-88BC-4A6D-A47D-7E5D2D90557D}"/>
              </a:ext>
            </a:extLst>
          </p:cNvPr>
          <p:cNvSpPr txBox="1"/>
          <p:nvPr/>
        </p:nvSpPr>
        <p:spPr>
          <a:xfrm>
            <a:off x="3339038" y="1428994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CideFT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502AAD0-2343-4960-BC71-E1F149A4711E}"/>
              </a:ext>
            </a:extLst>
          </p:cNvPr>
          <p:cNvSpPr txBox="1"/>
          <p:nvPr/>
        </p:nvSpPr>
        <p:spPr>
          <a:xfrm>
            <a:off x="5591944" y="1616843"/>
            <a:ext cx="1260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DENSYPS-SERV CLINICOS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71F5F9A-6001-4123-AFFA-4AD67088006C}"/>
              </a:ext>
            </a:extLst>
          </p:cNvPr>
          <p:cNvSpPr txBox="1"/>
          <p:nvPr/>
        </p:nvSpPr>
        <p:spPr>
          <a:xfrm>
            <a:off x="5447929" y="3697389"/>
            <a:ext cx="15121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SOPORTE GERENCIAL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A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TECNOLOGIA-INFORMACION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0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25067-11CB-E7C3-CDC0-FF8CBBF1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Base Legal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436CFB-36FD-903D-45D8-7588C024A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A" dirty="0"/>
              <a:t>Reglamento según resolución 53,128-J.D.-2019 de Caja de Seguro Social, publicado en Gaceta Oficial 28729-A de 28 de febrero de 2019</a:t>
            </a:r>
          </a:p>
          <a:p>
            <a:r>
              <a:rPr lang="es-PA" dirty="0"/>
              <a:t>Deja sin efecto la Resolución 45,594-JD-2012 el Reglamento de la Comisión de Medicamentos y la Resolución 48,573-2014-J.D. que creaba el Departamento de Análisis Costo-Efectividad Clínico de la Comisión de Medicamentos</a:t>
            </a:r>
          </a:p>
          <a:p>
            <a:r>
              <a:rPr lang="es-PA" dirty="0"/>
              <a:t>Crea la Comisión Institucional de Farmacoterapia de la CSS</a:t>
            </a:r>
          </a:p>
          <a:p>
            <a:r>
              <a:rPr lang="es-PA" dirty="0"/>
              <a:t>Resolución 56,570-2023-J.D, publicada en Gaceta Oficial 29899-A de octubre de 2023, modifica el artículo 13 de la resolución 53,128-J.D.-2019 en concordancia con la resolución 384 de Junio de 2023 de Ministerio de Salud, y que disminuye de 5 a 2 años de comercialización la exigencia para la inclusión de un nuevo principio activo</a:t>
            </a:r>
          </a:p>
        </p:txBody>
      </p:sp>
    </p:spTree>
    <p:extLst>
      <p:ext uri="{BB962C8B-B14F-4D97-AF65-F5344CB8AC3E}">
        <p14:creationId xmlns:p14="http://schemas.microsoft.com/office/powerpoint/2010/main" val="556099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C78AF-58C3-B46E-1D7A-B58059483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D6B39-F530-832D-D4F0-55AFF4928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Organismo técnico, científico y consultivo adscrito a la DG</a:t>
            </a:r>
          </a:p>
          <a:p>
            <a:r>
              <a:rPr lang="es-PA" dirty="0"/>
              <a:t>Selección de las moléculas o principios activos (inclusión, modificación y exclusión)</a:t>
            </a:r>
          </a:p>
          <a:p>
            <a:r>
              <a:rPr lang="es-PA" dirty="0"/>
              <a:t>Descripción de los renglones de la Listo Oficial de Medicamentos (LOM)</a:t>
            </a:r>
          </a:p>
          <a:p>
            <a:r>
              <a:rPr lang="es-PA" dirty="0"/>
              <a:t>Colaborará con las instancias administrativas del Ciclo Logístico del Suministro de Medicamentos</a:t>
            </a:r>
          </a:p>
        </p:txBody>
      </p:sp>
    </p:spTree>
    <p:extLst>
      <p:ext uri="{BB962C8B-B14F-4D97-AF65-F5344CB8AC3E}">
        <p14:creationId xmlns:p14="http://schemas.microsoft.com/office/powerpoint/2010/main" val="18250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12E5B-D770-C142-A8A0-B387CD01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/>
              <a:t>Composición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7D302-9585-26B8-1349-C6A147467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 médico, representante del DG, presidente</a:t>
            </a:r>
          </a:p>
          <a:p>
            <a:r>
              <a:rPr lang="es-ES" dirty="0"/>
              <a:t>1 médico, de 1ª categoría, representante de:</a:t>
            </a:r>
          </a:p>
          <a:p>
            <a:r>
              <a:rPr lang="es-ES" dirty="0"/>
              <a:t>Cirugía, Gineco-Obstetricia, Medicina Interna o Medicina Familiar, Pediatría, Psiquiatría, Enfermedades Infecciosas, Medicina General, Farmacología Clínica</a:t>
            </a:r>
          </a:p>
          <a:p>
            <a:r>
              <a:rPr lang="es-ES" dirty="0"/>
              <a:t>2 farmacéuticos de 4ª categoría, 1 de área hospitalaria de 3-4 nivel, y 1 de unidad ejecutora de atención primaria (pref. Policlínica especializada)</a:t>
            </a:r>
          </a:p>
          <a:p>
            <a:r>
              <a:rPr lang="es-ES" dirty="0"/>
              <a:t>1 farmacéutico representante de Farmacia a nivel nacional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51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D8C75-6DB6-483D-E31D-46E3819C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Procedimiento P-74  (flujo) </a:t>
            </a:r>
            <a:r>
              <a:rPr lang="es-PA" sz="1200" dirty="0"/>
              <a:t>6-12 semanas mínimo dependiendo de lista de espera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6AD6950-F1A8-F9B3-A873-CE615BADE1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4656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67A213D-2B29-F72D-1E15-E83B73FA41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7747061"/>
              </p:ext>
            </p:extLst>
          </p:nvPr>
        </p:nvGraphicFramePr>
        <p:xfrm>
          <a:off x="7541590" y="365125"/>
          <a:ext cx="9644888" cy="5269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BB18FCD-1232-4FDC-9BB0-F2D6456865D7}"/>
              </a:ext>
            </a:extLst>
          </p:cNvPr>
          <p:cNvCxnSpPr/>
          <p:nvPr/>
        </p:nvCxnSpPr>
        <p:spPr>
          <a:xfrm>
            <a:off x="4440025" y="2799761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490ED0E-56F3-4209-A863-6C28F41E95D2}"/>
              </a:ext>
            </a:extLst>
          </p:cNvPr>
          <p:cNvCxnSpPr/>
          <p:nvPr/>
        </p:nvCxnSpPr>
        <p:spPr>
          <a:xfrm>
            <a:off x="7993930" y="2884602"/>
            <a:ext cx="14140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709A19F7-F83E-413B-BD18-C98B51F791AE}"/>
              </a:ext>
            </a:extLst>
          </p:cNvPr>
          <p:cNvCxnSpPr/>
          <p:nvPr/>
        </p:nvCxnSpPr>
        <p:spPr>
          <a:xfrm>
            <a:off x="4317476" y="5109328"/>
            <a:ext cx="2545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60C3DDB6-99BC-445B-9028-0F29E63A71CD}"/>
              </a:ext>
            </a:extLst>
          </p:cNvPr>
          <p:cNvCxnSpPr/>
          <p:nvPr/>
        </p:nvCxnSpPr>
        <p:spPr>
          <a:xfrm>
            <a:off x="7475456" y="5109328"/>
            <a:ext cx="6613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38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D8C75-6DB6-483D-E31D-46E3819C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Procedimiento P-74  </a:t>
            </a:r>
            <a:r>
              <a:rPr lang="es-PA" sz="1200" dirty="0"/>
              <a:t>6 -12 semanas dependiendo de lista de espera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6AD6950-F1A8-F9B3-A873-CE615BADE1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5225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604F9E0B-81EC-4FAC-A99F-1859B557F48C}"/>
              </a:ext>
            </a:extLst>
          </p:cNvPr>
          <p:cNvCxnSpPr/>
          <p:nvPr/>
        </p:nvCxnSpPr>
        <p:spPr>
          <a:xfrm>
            <a:off x="4132729" y="2940424"/>
            <a:ext cx="1075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7E9D708-3A34-4CCE-A210-3623AD9CA068}"/>
              </a:ext>
            </a:extLst>
          </p:cNvPr>
          <p:cNvCxnSpPr/>
          <p:nvPr/>
        </p:nvCxnSpPr>
        <p:spPr>
          <a:xfrm>
            <a:off x="7521388" y="2940424"/>
            <a:ext cx="4123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7D9AADE7-A643-4626-A964-21ED6DC4B8D9}"/>
              </a:ext>
            </a:extLst>
          </p:cNvPr>
          <p:cNvCxnSpPr/>
          <p:nvPr/>
        </p:nvCxnSpPr>
        <p:spPr>
          <a:xfrm>
            <a:off x="4437529" y="5298141"/>
            <a:ext cx="33169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FD6D712-5700-4BC7-8ABB-16C8E3E89E23}"/>
              </a:ext>
            </a:extLst>
          </p:cNvPr>
          <p:cNvCxnSpPr/>
          <p:nvPr/>
        </p:nvCxnSpPr>
        <p:spPr>
          <a:xfrm>
            <a:off x="7458635" y="5387788"/>
            <a:ext cx="47513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2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5AB58-5641-0AA0-4423-03A63436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Lista Oficial de Medicamentos LOM</a:t>
            </a:r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1ED16D-36F8-C075-49E9-5E731DF0B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Actualmente 570 principios activos,  2019 eran 617</a:t>
            </a:r>
          </a:p>
          <a:p>
            <a:r>
              <a:rPr lang="es-ES" dirty="0"/>
              <a:t>Actualización de la lista, excluyendo productos en desuso, o de difícil adquisición</a:t>
            </a:r>
          </a:p>
          <a:p>
            <a:r>
              <a:rPr lang="es-ES" dirty="0"/>
              <a:t>Se crea lista de Gestión Local para ciertos medicamentos (25) </a:t>
            </a:r>
          </a:p>
          <a:p>
            <a:r>
              <a:rPr lang="es-ES" dirty="0"/>
              <a:t>Se incluyen nuevos medicamentos que sean de mayor costo-efectividad, beneficios clínicos y mejor seguridad</a:t>
            </a:r>
          </a:p>
          <a:p>
            <a:r>
              <a:rPr lang="es-ES" dirty="0"/>
              <a:t>De 2019 a 2024 se excluyeron 77 productos y se incluyeron 30</a:t>
            </a:r>
          </a:p>
          <a:p>
            <a:r>
              <a:rPr lang="es-ES" dirty="0"/>
              <a:t>Se modificaron 256 renglones para hacer más accesible el medicamento a nuestros pacientes y colaboradores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52606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CBEF1-7F06-3595-60B1-576D523A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Resumen de inclusiones, exclusiones y modificaciones.  Gestión 2019-2024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F43AF69-0796-F28F-5662-7F03B0A50A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313" y="2068945"/>
            <a:ext cx="9566341" cy="3749835"/>
          </a:xfrm>
        </p:spPr>
      </p:pic>
    </p:spTree>
    <p:extLst>
      <p:ext uri="{BB962C8B-B14F-4D97-AF65-F5344CB8AC3E}">
        <p14:creationId xmlns:p14="http://schemas.microsoft.com/office/powerpoint/2010/main" val="118721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48A81-5DD4-508B-83F8-452956E3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Nuevas inclusiones</a:t>
            </a:r>
            <a:endParaRPr lang="es-PA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7D3710-9106-4AF2-7B75-6114CD34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Medicamentos para mejorar la salud cardiovascular:  rosuvastatina, </a:t>
            </a:r>
            <a:r>
              <a:rPr lang="es-ES" dirty="0" err="1"/>
              <a:t>dapagliflozina</a:t>
            </a:r>
            <a:endParaRPr lang="es-ES" dirty="0"/>
          </a:p>
          <a:p>
            <a:r>
              <a:rPr lang="es-ES" dirty="0"/>
              <a:t>Medicamentos para tratamiento de VIH:  </a:t>
            </a:r>
            <a:r>
              <a:rPr lang="es-ES" dirty="0" err="1"/>
              <a:t>Bictegravir</a:t>
            </a:r>
            <a:r>
              <a:rPr lang="es-ES" dirty="0"/>
              <a:t>, </a:t>
            </a:r>
            <a:r>
              <a:rPr lang="es-ES" dirty="0" err="1"/>
              <a:t>Dolutegravir</a:t>
            </a:r>
            <a:endParaRPr lang="es-ES" dirty="0"/>
          </a:p>
          <a:p>
            <a:r>
              <a:rPr lang="es-ES" dirty="0"/>
              <a:t>Medicamentos para epilepsia:  Levetiracetam</a:t>
            </a:r>
          </a:p>
          <a:p>
            <a:r>
              <a:rPr lang="es-ES" dirty="0"/>
              <a:t>Medicamentos para manejo de enfermedades hematológicas: </a:t>
            </a:r>
            <a:r>
              <a:rPr lang="es-ES" dirty="0" err="1"/>
              <a:t>Emicizumab</a:t>
            </a:r>
            <a:r>
              <a:rPr lang="es-ES" dirty="0"/>
              <a:t>, </a:t>
            </a:r>
            <a:r>
              <a:rPr lang="es-ES" dirty="0" err="1"/>
              <a:t>Daratumumab</a:t>
            </a:r>
            <a:r>
              <a:rPr lang="es-ES" dirty="0"/>
              <a:t>, </a:t>
            </a:r>
            <a:r>
              <a:rPr lang="es-ES" dirty="0" err="1"/>
              <a:t>Acalabrutinib</a:t>
            </a:r>
            <a:r>
              <a:rPr lang="es-ES" dirty="0"/>
              <a:t>, </a:t>
            </a:r>
            <a:r>
              <a:rPr lang="es-ES" dirty="0" err="1"/>
              <a:t>Eltrombopag</a:t>
            </a:r>
            <a:endParaRPr lang="es-ES" dirty="0"/>
          </a:p>
          <a:p>
            <a:r>
              <a:rPr lang="es-ES" dirty="0"/>
              <a:t>Medicamentos para Esclerosis múltiple:  </a:t>
            </a:r>
            <a:r>
              <a:rPr lang="es-ES" dirty="0" err="1"/>
              <a:t>Ocrelizumab</a:t>
            </a:r>
            <a:r>
              <a:rPr lang="es-ES" dirty="0"/>
              <a:t>, </a:t>
            </a:r>
            <a:r>
              <a:rPr lang="es-ES" dirty="0" err="1"/>
              <a:t>Cladribina</a:t>
            </a:r>
            <a:endParaRPr lang="es-ES" dirty="0"/>
          </a:p>
          <a:p>
            <a:r>
              <a:rPr lang="es-ES" dirty="0"/>
              <a:t>Medicamentos para Neumología:  </a:t>
            </a:r>
            <a:r>
              <a:rPr lang="es-ES" dirty="0" err="1"/>
              <a:t>Obinutuzumab</a:t>
            </a:r>
            <a:r>
              <a:rPr lang="es-ES" dirty="0"/>
              <a:t>, </a:t>
            </a:r>
            <a:r>
              <a:rPr lang="es-ES" dirty="0" err="1"/>
              <a:t>Budesonida</a:t>
            </a:r>
            <a:r>
              <a:rPr lang="es-ES" dirty="0"/>
              <a:t> con </a:t>
            </a:r>
            <a:r>
              <a:rPr lang="es-ES" dirty="0" err="1"/>
              <a:t>formoterol</a:t>
            </a:r>
            <a:endParaRPr lang="es-ES" dirty="0"/>
          </a:p>
          <a:p>
            <a:r>
              <a:rPr lang="es-ES" dirty="0"/>
              <a:t>Medicamentos para el control del Dolor: </a:t>
            </a:r>
            <a:r>
              <a:rPr lang="es-ES" dirty="0" err="1"/>
              <a:t>Tapentadol</a:t>
            </a:r>
            <a:endParaRPr lang="es-ES" dirty="0"/>
          </a:p>
          <a:p>
            <a:r>
              <a:rPr lang="es-ES" dirty="0"/>
              <a:t>Medicamentos para Psiquiatría: </a:t>
            </a:r>
            <a:r>
              <a:rPr lang="es-ES" dirty="0" err="1"/>
              <a:t>Paliperidona</a:t>
            </a:r>
            <a:endParaRPr lang="es-ES" dirty="0"/>
          </a:p>
          <a:p>
            <a:r>
              <a:rPr lang="es-ES" dirty="0"/>
              <a:t>Medicamentos para Cuidados Intensivos: Ceftazidima/</a:t>
            </a:r>
            <a:r>
              <a:rPr lang="es-ES" dirty="0" err="1"/>
              <a:t>Avibactam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132607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896</Words>
  <Application>Microsoft Office PowerPoint</Application>
  <PresentationFormat>Panorámica</PresentationFormat>
  <Paragraphs>123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Calibri Light</vt:lpstr>
      <vt:lpstr>Tema de Office</vt:lpstr>
      <vt:lpstr>1_Tema de Office</vt:lpstr>
      <vt:lpstr>Comisión Institucional de Farmacoterapia Lista Oficial de Medicamentos Caja del Seguro Social</vt:lpstr>
      <vt:lpstr>Base Legal</vt:lpstr>
      <vt:lpstr>Funciones</vt:lpstr>
      <vt:lpstr>Composición</vt:lpstr>
      <vt:lpstr>Procedimiento P-74  (flujo) 6-12 semanas mínimo dependiendo de lista de espera</vt:lpstr>
      <vt:lpstr>Procedimiento P-74  6 -12 semanas dependiendo de lista de espera</vt:lpstr>
      <vt:lpstr>Lista Oficial de Medicamentos LOM</vt:lpstr>
      <vt:lpstr>Resumen de inclusiones, exclusiones y modificaciones.  Gestión 2019-2024</vt:lpstr>
      <vt:lpstr>Nuevas inclusiones</vt:lpstr>
      <vt:lpstr>Formulario Oficial de Medicamentos</vt:lpstr>
      <vt:lpstr>Medicamentos aprobados para gestión local</vt:lpstr>
      <vt:lpstr>Ciclo Logístico del Medicamento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Comisión Institucional de Farmacoterapia Lista Oficial de Medicamentos Caja del Seguro Social</dc:title>
  <dc:creator>Eric Ulloa</dc:creator>
  <cp:lastModifiedBy>Chiu, Vicente</cp:lastModifiedBy>
  <cp:revision>13</cp:revision>
  <dcterms:created xsi:type="dcterms:W3CDTF">2024-09-14T18:52:16Z</dcterms:created>
  <dcterms:modified xsi:type="dcterms:W3CDTF">2024-09-18T13:59:23Z</dcterms:modified>
</cp:coreProperties>
</file>