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0" r:id="rId6"/>
    <p:sldId id="287" r:id="rId7"/>
    <p:sldId id="277" r:id="rId8"/>
    <p:sldId id="286" r:id="rId9"/>
    <p:sldId id="271" r:id="rId10"/>
    <p:sldId id="289" r:id="rId11"/>
    <p:sldId id="288" r:id="rId12"/>
    <p:sldId id="284" r:id="rId13"/>
    <p:sldId id="290" r:id="rId14"/>
    <p:sldId id="291" r:id="rId15"/>
    <p:sldId id="292" r:id="rId16"/>
  </p:sldIdLst>
  <p:sldSz cx="9144000" cy="6858000" type="screen4x3"/>
  <p:notesSz cx="7026275" cy="9312275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4" autoAdjust="0"/>
  </p:normalViewPr>
  <p:slideViewPr>
    <p:cSldViewPr snapToGrid="0">
      <p:cViewPr>
        <p:scale>
          <a:sx n="66" d="100"/>
          <a:sy n="66" d="100"/>
        </p:scale>
        <p:origin x="178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0613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092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445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133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4232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732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405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0297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5033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322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31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0A00-B87E-42DB-B8C2-6EEA8E95937E}" type="datetimeFigureOut">
              <a:rPr lang="es-PA" smtClean="0"/>
              <a:t>09/16/2024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49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9285" y="245184"/>
            <a:ext cx="7772400" cy="2387600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CAJA DE SEGURO SOCIAL</a:t>
            </a:r>
            <a:br>
              <a:rPr lang="es-PA" sz="3600" b="1" dirty="0" smtClean="0"/>
            </a:br>
            <a:r>
              <a:rPr lang="es-PA" sz="3600" b="1" dirty="0" smtClean="0"/>
              <a:t/>
            </a:r>
            <a:br>
              <a:rPr lang="es-PA" sz="3600" b="1" dirty="0" smtClean="0"/>
            </a:br>
            <a:r>
              <a:rPr lang="es-PA" sz="3200" b="1" dirty="0" smtClean="0"/>
              <a:t>DIRECCIÓN EJECUTIVA NACIONAL DE SERVICIOS Y PRESTACIONES EN SALUD</a:t>
            </a:r>
            <a:endParaRPr lang="es-PA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869" y="2804620"/>
            <a:ext cx="7405816" cy="2265092"/>
          </a:xfrm>
        </p:spPr>
        <p:txBody>
          <a:bodyPr>
            <a:noAutofit/>
          </a:bodyPr>
          <a:lstStyle/>
          <a:p>
            <a:r>
              <a:rPr lang="es-PA" sz="1400" b="1" dirty="0" smtClean="0"/>
              <a:t>EQUIPO TÉCNICO CIENTÍFICO DE LA DENSYPS</a:t>
            </a:r>
          </a:p>
          <a:p>
            <a:endParaRPr lang="es-PA" sz="1400" b="1" dirty="0" smtClean="0"/>
          </a:p>
          <a:p>
            <a:pPr algn="just"/>
            <a:r>
              <a:rPr lang="es-PA" sz="1800" b="1" dirty="0" smtClean="0"/>
              <a:t>Medicamentos fuera de la Lista Oficial de Medicamentos</a:t>
            </a:r>
          </a:p>
          <a:p>
            <a:pPr marL="1943100" lvl="3" indent="-571500" algn="just">
              <a:buFontTx/>
              <a:buChar char="-"/>
            </a:pPr>
            <a:r>
              <a:rPr lang="es-PA" sz="1800" b="1" dirty="0" smtClean="0"/>
              <a:t>C</a:t>
            </a:r>
            <a:r>
              <a:rPr lang="es-PA" sz="1800" b="1" dirty="0" smtClean="0"/>
              <a:t>asos Muy Excepcionales</a:t>
            </a:r>
          </a:p>
          <a:p>
            <a:pPr marL="1943100" lvl="3" indent="-571500" algn="just">
              <a:buFontTx/>
              <a:buChar char="-"/>
            </a:pPr>
            <a:r>
              <a:rPr lang="es-PA" sz="1800" b="1" dirty="0" smtClean="0"/>
              <a:t>Situaciones de Especial Necesidad</a:t>
            </a:r>
          </a:p>
          <a:p>
            <a:pPr lvl="3" algn="just"/>
            <a:endParaRPr lang="es-PA" sz="1800" b="1" dirty="0" smtClean="0"/>
          </a:p>
          <a:p>
            <a:pPr algn="just"/>
            <a:r>
              <a:rPr lang="es-PA" sz="1800" b="1" dirty="0" smtClean="0"/>
              <a:t>Otros temas de Medicamentos</a:t>
            </a:r>
            <a:endParaRPr lang="es-PA" sz="1800" b="1" dirty="0"/>
          </a:p>
        </p:txBody>
      </p:sp>
      <p:sp>
        <p:nvSpPr>
          <p:cNvPr id="4" name="Rectángulo 3"/>
          <p:cNvSpPr/>
          <p:nvPr/>
        </p:nvSpPr>
        <p:spPr>
          <a:xfrm>
            <a:off x="428263" y="5287848"/>
            <a:ext cx="846109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1600" b="1" dirty="0"/>
              <a:t>Dra. Yelkys Gill Mojica-Directora Ejecutiva Nacional de los Servicios y Prestaciones en Salud</a:t>
            </a:r>
          </a:p>
          <a:p>
            <a:pPr algn="ctr"/>
            <a:endParaRPr lang="es-PA" sz="1200" dirty="0"/>
          </a:p>
          <a:p>
            <a:pPr algn="ctr"/>
            <a:r>
              <a:rPr lang="es-PA" sz="1200" dirty="0"/>
              <a:t>Dra. Priscilla Mercado/Dra. </a:t>
            </a:r>
            <a:r>
              <a:rPr lang="es-PA" sz="1200" dirty="0" err="1"/>
              <a:t>Aileen</a:t>
            </a:r>
            <a:r>
              <a:rPr lang="es-PA" sz="1200" dirty="0"/>
              <a:t> Tovar, Equipo Técnico Científico de la DENSYPS</a:t>
            </a:r>
          </a:p>
          <a:p>
            <a:pPr algn="ctr"/>
            <a:endParaRPr lang="es-PA" sz="1200" dirty="0" smtClean="0"/>
          </a:p>
          <a:p>
            <a:pPr algn="ctr"/>
            <a:r>
              <a:rPr lang="es-PA" sz="1200" dirty="0" smtClean="0"/>
              <a:t>Septiembre 2024</a:t>
            </a: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34260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14474" y="365126"/>
            <a:ext cx="7000875" cy="1325563"/>
          </a:xfrm>
        </p:spPr>
        <p:txBody>
          <a:bodyPr/>
          <a:lstStyle/>
          <a:p>
            <a:r>
              <a:rPr lang="es-PA" dirty="0" smtClean="0"/>
              <a:t>Logros</a:t>
            </a:r>
            <a:endParaRPr lang="es-PA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PA" sz="2200" dirty="0" smtClean="0"/>
              <a:t>Mejoras en la comunicación con los comités de farmacoterapia y servicios clínicos y la DENSYPS.</a:t>
            </a:r>
          </a:p>
          <a:p>
            <a:pPr algn="just"/>
            <a:r>
              <a:rPr lang="es-PA" sz="2200" dirty="0" smtClean="0"/>
              <a:t>Certificación de disponibilidad presupuestaria o control de disponibilidad presupuestaria con el objetivo de garantizar la adquisición oportuna de estos medicamentos al ser aprobados.</a:t>
            </a:r>
          </a:p>
          <a:p>
            <a:pPr algn="just"/>
            <a:r>
              <a:rPr lang="es-PA" sz="2200" dirty="0" smtClean="0"/>
              <a:t>Actualización del Procedimiento P-304, actualmente completando firmas.</a:t>
            </a:r>
          </a:p>
        </p:txBody>
      </p:sp>
    </p:spTree>
    <p:extLst>
      <p:ext uri="{BB962C8B-B14F-4D97-AF65-F5344CB8AC3E}">
        <p14:creationId xmlns:p14="http://schemas.microsoft.com/office/powerpoint/2010/main" val="38546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6374" y="365126"/>
            <a:ext cx="7038975" cy="1325563"/>
          </a:xfrm>
        </p:spPr>
        <p:txBody>
          <a:bodyPr>
            <a:noAutofit/>
          </a:bodyPr>
          <a:lstStyle/>
          <a:p>
            <a:r>
              <a:rPr lang="es-PA" sz="3200" b="1" dirty="0" smtClean="0"/>
              <a:t>Medicamentos No </a:t>
            </a:r>
            <a:r>
              <a:rPr lang="es-PA" sz="3200" b="1" dirty="0" smtClean="0"/>
              <a:t>LOM</a:t>
            </a:r>
            <a:endParaRPr lang="es-PA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51135"/>
            <a:ext cx="8305800" cy="4351338"/>
          </a:xfrm>
          <a:noFill/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s-PA" dirty="0" smtClean="0"/>
              <a:t>Nudos críticos:</a:t>
            </a:r>
          </a:p>
          <a:p>
            <a:pPr algn="just"/>
            <a:r>
              <a:rPr lang="es-PA" dirty="0" smtClean="0"/>
              <a:t>Proponer estrategias para agilizar los procesos de compras. </a:t>
            </a:r>
            <a:endParaRPr lang="es-PA" dirty="0"/>
          </a:p>
          <a:p>
            <a:pPr algn="just"/>
            <a:r>
              <a:rPr lang="es-PA" dirty="0" smtClean="0"/>
              <a:t>Mejorar la información entre medicamentos NO LOM aprobados y medicamentos adquiridos y dispensados.</a:t>
            </a:r>
          </a:p>
          <a:p>
            <a:pPr algn="just"/>
            <a:r>
              <a:rPr lang="es-PA" dirty="0" smtClean="0"/>
              <a:t>Aumentar los reportes de los servicios solicitantes de los informes de evolución clínica de los pacientes que utilizan los medicamentos NO LOM (efectividad).</a:t>
            </a:r>
            <a:endParaRPr lang="es-PA" dirty="0" smtClean="0"/>
          </a:p>
        </p:txBody>
      </p:sp>
    </p:spTree>
    <p:extLst>
      <p:ext uri="{BB962C8B-B14F-4D97-AF65-F5344CB8AC3E}">
        <p14:creationId xmlns:p14="http://schemas.microsoft.com/office/powerpoint/2010/main" val="15797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PA" sz="3600" b="1" dirty="0" smtClean="0"/>
              <a:t>ANEXO</a:t>
            </a:r>
            <a:endParaRPr lang="es-PA" sz="3600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193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es-PA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9366" t="13037" r="25570" b="10676"/>
          <a:stretch/>
        </p:blipFill>
        <p:spPr>
          <a:xfrm>
            <a:off x="1909818" y="-81818"/>
            <a:ext cx="5648446" cy="69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es-PA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9366" t="31040" r="25570" b="38355"/>
          <a:stretch/>
        </p:blipFill>
        <p:spPr>
          <a:xfrm>
            <a:off x="487842" y="1487744"/>
            <a:ext cx="8285767" cy="40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es-PA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25365" y="2114476"/>
            <a:ext cx="8922771" cy="34475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" indent="-135731" defTabSz="689372">
              <a:buFont typeface="+mj-lt"/>
              <a:buAutoNum type="arabicPeriod"/>
            </a:pPr>
            <a:r>
              <a:rPr lang="es-PA" sz="1350" dirty="0" err="1" smtClean="0"/>
              <a:t>Polatuzumab</a:t>
            </a:r>
            <a:r>
              <a:rPr lang="es-PA" sz="1350" dirty="0" smtClean="0"/>
              <a:t> 20mg/ml polvo para infusión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smtClean="0"/>
              <a:t>Prostaglandinas E1 0.5mg/ml, solución, ampolla, IV.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smtClean="0"/>
              <a:t>Inmunoglobulina Humana Enriquecida con </a:t>
            </a:r>
            <a:r>
              <a:rPr lang="es-PA" sz="1350" dirty="0" err="1" smtClean="0"/>
              <a:t>Ig</a:t>
            </a:r>
            <a:r>
              <a:rPr lang="es-PA" sz="1350" dirty="0" smtClean="0"/>
              <a:t> M, </a:t>
            </a:r>
            <a:r>
              <a:rPr lang="es-PA" sz="1350" dirty="0" err="1" smtClean="0"/>
              <a:t>ig</a:t>
            </a:r>
            <a:r>
              <a:rPr lang="es-PA" sz="1350" dirty="0" smtClean="0"/>
              <a:t> A 50mg/ml solución, vial, IV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smtClean="0"/>
              <a:t>Levetiracetam 100mg/ml, solución para infusión, vial, IV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err="1" smtClean="0"/>
              <a:t>Conestat</a:t>
            </a:r>
            <a:r>
              <a:rPr lang="es-PA" sz="1350" dirty="0" smtClean="0"/>
              <a:t> Alfa 2100U /14ml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err="1" smtClean="0"/>
              <a:t>Fenilefrina</a:t>
            </a:r>
            <a:r>
              <a:rPr lang="es-PA" sz="1350" dirty="0" smtClean="0"/>
              <a:t> con </a:t>
            </a:r>
            <a:r>
              <a:rPr lang="es-PA" sz="1350" dirty="0" err="1" smtClean="0"/>
              <a:t>Tropicamida</a:t>
            </a:r>
            <a:r>
              <a:rPr lang="es-PA" sz="1350" dirty="0" smtClean="0"/>
              <a:t>, solución oftálmica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err="1" smtClean="0"/>
              <a:t>Oseltamivir</a:t>
            </a:r>
            <a:r>
              <a:rPr lang="es-PA" sz="1350" dirty="0" smtClean="0"/>
              <a:t>, 75mg, V.O.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smtClean="0"/>
              <a:t>Bupivacaína 5mg/ml Pesada en Dextrosa al 0.5%, solución, ampolla, vía intratecal.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smtClean="0"/>
              <a:t>Fibrinógeno Humano 1G/50ml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err="1" smtClean="0"/>
              <a:t>Carboximaltosa</a:t>
            </a:r>
            <a:r>
              <a:rPr lang="es-PA" sz="1350" dirty="0" smtClean="0"/>
              <a:t> de hierro 500mg/Ml</a:t>
            </a:r>
          </a:p>
          <a:p>
            <a:pPr marL="135731" indent="-135731">
              <a:buFont typeface="+mj-lt"/>
              <a:buAutoNum type="arabicPeriod"/>
            </a:pPr>
            <a:r>
              <a:rPr lang="es-PA" sz="1350" dirty="0" err="1" smtClean="0"/>
              <a:t>Carbetocina</a:t>
            </a:r>
            <a:r>
              <a:rPr lang="es-PA" sz="1350" dirty="0" smtClean="0"/>
              <a:t> 100mg/</a:t>
            </a:r>
            <a:r>
              <a:rPr lang="es-PA" sz="1350" dirty="0" err="1" smtClean="0"/>
              <a:t>mL</a:t>
            </a:r>
            <a:endParaRPr lang="es-PA" sz="1350" dirty="0" smtClean="0"/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PA" sz="1350" dirty="0" err="1" smtClean="0"/>
              <a:t>Hidroclorotiazida</a:t>
            </a:r>
            <a:endParaRPr lang="es-PA" sz="1350" dirty="0" smtClean="0"/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PA" sz="1350" dirty="0" smtClean="0"/>
              <a:t>Efedrina 3mg/ ml </a:t>
            </a:r>
            <a:r>
              <a:rPr lang="es-PA" sz="1350" dirty="0" err="1" smtClean="0"/>
              <a:t>jeriguilla</a:t>
            </a:r>
            <a:r>
              <a:rPr lang="es-PA" sz="1350" dirty="0" smtClean="0"/>
              <a:t> precargada.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ES" sz="1350" dirty="0" smtClean="0"/>
              <a:t>Ácido </a:t>
            </a:r>
            <a:r>
              <a:rPr lang="es-ES" sz="1350" dirty="0" err="1" smtClean="0"/>
              <a:t>Tranexámico</a:t>
            </a:r>
            <a:r>
              <a:rPr lang="es-ES" sz="1350" dirty="0" smtClean="0"/>
              <a:t> </a:t>
            </a:r>
            <a:endParaRPr lang="es-PA" sz="1350" dirty="0" smtClean="0"/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PA" sz="1350" dirty="0" err="1" smtClean="0"/>
              <a:t>Etomidato</a:t>
            </a:r>
            <a:r>
              <a:rPr lang="es-PA" sz="1350" dirty="0" smtClean="0"/>
              <a:t>, 20mg/10mL, solución, I.V.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PA" sz="1350" dirty="0" err="1" smtClean="0"/>
              <a:t>Sugammadex</a:t>
            </a:r>
            <a:r>
              <a:rPr lang="es-PA" sz="1350" dirty="0" smtClean="0"/>
              <a:t>, 100mg/ml, solución, I.V.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PA" sz="1350" dirty="0" err="1" smtClean="0"/>
              <a:t>Eritromicina</a:t>
            </a:r>
            <a:r>
              <a:rPr lang="es-PA" sz="1350" dirty="0" smtClean="0"/>
              <a:t> 0.5%, ungüento oftálmico, vía tópica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s-ES" sz="1350" i="1" dirty="0" err="1" smtClean="0"/>
              <a:t>Fenilefrina</a:t>
            </a:r>
            <a:r>
              <a:rPr lang="es-ES" sz="1350" i="1" dirty="0" smtClean="0"/>
              <a:t> 50mg con </a:t>
            </a:r>
            <a:r>
              <a:rPr lang="es-ES" sz="1350" i="1" dirty="0" err="1" smtClean="0"/>
              <a:t>Tropicamida</a:t>
            </a:r>
            <a:r>
              <a:rPr lang="es-ES" sz="1350" i="1" dirty="0" smtClean="0"/>
              <a:t> 8mg, solución, vía oftálmica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n-US" sz="1350" i="1" dirty="0" err="1" smtClean="0"/>
              <a:t>Povidona</a:t>
            </a:r>
            <a:r>
              <a:rPr lang="en-US" sz="1350" i="1" dirty="0" smtClean="0"/>
              <a:t> </a:t>
            </a:r>
            <a:r>
              <a:rPr lang="en-US" sz="1350" i="1" dirty="0" err="1" smtClean="0"/>
              <a:t>yoduro</a:t>
            </a:r>
            <a:r>
              <a:rPr lang="en-US" sz="1350" i="1" dirty="0" smtClean="0"/>
              <a:t>, 10-11%, </a:t>
            </a:r>
            <a:r>
              <a:rPr lang="en-US" sz="1350" i="1" dirty="0" err="1" smtClean="0"/>
              <a:t>solución</a:t>
            </a:r>
            <a:r>
              <a:rPr lang="en-US" sz="1350" i="1" dirty="0" smtClean="0"/>
              <a:t>, </a:t>
            </a:r>
            <a:r>
              <a:rPr lang="en-US" sz="1350" i="1" dirty="0" err="1" smtClean="0"/>
              <a:t>vía</a:t>
            </a:r>
            <a:r>
              <a:rPr lang="en-US" sz="1350" i="1" dirty="0" smtClean="0"/>
              <a:t> </a:t>
            </a:r>
            <a:r>
              <a:rPr lang="en-US" sz="1350" i="1" dirty="0" err="1" smtClean="0"/>
              <a:t>tópica</a:t>
            </a:r>
            <a:r>
              <a:rPr lang="en-US" sz="1350" dirty="0" smtClean="0"/>
              <a:t> 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n-US" sz="1350" dirty="0" err="1" smtClean="0"/>
              <a:t>Dolutegravir</a:t>
            </a:r>
            <a:r>
              <a:rPr lang="en-US" sz="1350" dirty="0" smtClean="0"/>
              <a:t>, 10mg, </a:t>
            </a:r>
            <a:r>
              <a:rPr lang="en-US" sz="1350" dirty="0" err="1" smtClean="0"/>
              <a:t>tableta</a:t>
            </a:r>
            <a:r>
              <a:rPr lang="en-US" sz="1350" dirty="0" smtClean="0"/>
              <a:t> </a:t>
            </a:r>
            <a:r>
              <a:rPr lang="en-US" sz="1350" dirty="0" err="1" smtClean="0"/>
              <a:t>dispersable</a:t>
            </a:r>
            <a:r>
              <a:rPr lang="en-US" sz="1350" dirty="0" smtClean="0"/>
              <a:t>, V.O.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n-US" sz="1350" dirty="0" err="1" smtClean="0"/>
              <a:t>Raltegravir</a:t>
            </a:r>
            <a:r>
              <a:rPr lang="en-US" sz="1350" dirty="0" smtClean="0"/>
              <a:t>, 100mg/ml, </a:t>
            </a:r>
            <a:r>
              <a:rPr lang="en-US" sz="1350" dirty="0" err="1" smtClean="0"/>
              <a:t>gránulos</a:t>
            </a:r>
            <a:r>
              <a:rPr lang="en-US" sz="1350" dirty="0" smtClean="0"/>
              <a:t> para suspension, V.O.</a:t>
            </a:r>
          </a:p>
          <a:p>
            <a:pPr marL="535781" indent="-250031">
              <a:buFont typeface="+mj-lt"/>
              <a:buAutoNum type="arabicPeriod"/>
              <a:tabLst>
                <a:tab pos="671513" algn="l"/>
              </a:tabLst>
            </a:pPr>
            <a:r>
              <a:rPr lang="en-US" sz="1350" dirty="0" smtClean="0"/>
              <a:t>Remdesivir, 100mg/20ml, </a:t>
            </a:r>
            <a:r>
              <a:rPr lang="en-US" sz="1350" dirty="0" err="1" smtClean="0"/>
              <a:t>solución</a:t>
            </a:r>
            <a:r>
              <a:rPr lang="en-US" sz="1350" dirty="0" smtClean="0"/>
              <a:t>, I.V.</a:t>
            </a:r>
            <a:endParaRPr lang="es-PA" sz="135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91432" y="513199"/>
            <a:ext cx="7972424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700" b="1" smtClean="0"/>
              <a:t>Lista de Medicamentos fuera de la Lista Oficial de Medicamentos para Situaciones de Especial Necesidad</a:t>
            </a:r>
            <a:endParaRPr lang="es-PA" sz="2700" b="1" dirty="0"/>
          </a:p>
        </p:txBody>
      </p:sp>
    </p:spTree>
    <p:extLst>
      <p:ext uri="{BB962C8B-B14F-4D97-AF65-F5344CB8AC3E}">
        <p14:creationId xmlns:p14="http://schemas.microsoft.com/office/powerpoint/2010/main" val="36882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76" y="365126"/>
            <a:ext cx="6807574" cy="1325563"/>
          </a:xfrm>
        </p:spPr>
        <p:txBody>
          <a:bodyPr>
            <a:noAutofit/>
          </a:bodyPr>
          <a:lstStyle/>
          <a:p>
            <a:r>
              <a:rPr lang="es-PA" sz="3600" b="1" dirty="0" smtClean="0"/>
              <a:t>Medicamentos fuera de la Lista Oficial de Medicamentos (No LOM)</a:t>
            </a:r>
            <a:endParaRPr lang="es-PA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7776" y="1825625"/>
            <a:ext cx="6807574" cy="4351338"/>
          </a:xfrm>
        </p:spPr>
        <p:txBody>
          <a:bodyPr>
            <a:normAutofit/>
          </a:bodyPr>
          <a:lstStyle/>
          <a:p>
            <a:pPr algn="just"/>
            <a:r>
              <a:rPr lang="es-PA" sz="2400" dirty="0" smtClean="0"/>
              <a:t>Son una figura que permite a los pacientes que tengan una evolución tórpida de su enfermedad, presenten reacciones adversas, fallas terapéuticas o </a:t>
            </a:r>
            <a:r>
              <a:rPr lang="es-PA" sz="2400" dirty="0" err="1" smtClean="0"/>
              <a:t>refractariedad</a:t>
            </a:r>
            <a:r>
              <a:rPr lang="es-PA" sz="2400" dirty="0" smtClean="0"/>
              <a:t> a las alternativas de tratamiento de la Lista Oficial (LOM), una opción de tratamiento eficaz y segura para su patología.</a:t>
            </a:r>
          </a:p>
          <a:p>
            <a:pPr marL="0" indent="0" algn="just">
              <a:buNone/>
            </a:pPr>
            <a:endParaRPr lang="es-PA" sz="2400" dirty="0" smtClean="0"/>
          </a:p>
          <a:p>
            <a:pPr algn="just"/>
            <a:r>
              <a:rPr lang="es-PA" sz="2400" dirty="0" smtClean="0"/>
              <a:t>También cuando se presentan situaciones prioritarias por emergencia nacional o por necesidades Institucionales.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836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76" y="365126"/>
            <a:ext cx="6807574" cy="1325563"/>
          </a:xfrm>
        </p:spPr>
        <p:txBody>
          <a:bodyPr>
            <a:normAutofit/>
          </a:bodyPr>
          <a:lstStyle/>
          <a:p>
            <a:r>
              <a:rPr lang="es-PA" sz="3800" b="1" dirty="0" smtClean="0"/>
              <a:t>Normativa vigente</a:t>
            </a:r>
            <a:endParaRPr lang="es-PA" sz="3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7776" y="1504347"/>
            <a:ext cx="6807574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A" dirty="0" smtClean="0"/>
              <a:t>Resolución N° 52,872-2018-J.D. de 10 de octubre de 2018 “Reglamento de Prestaciones y Servicios en Salud de la Caja de Seguro Social”.</a:t>
            </a:r>
          </a:p>
          <a:p>
            <a:pPr algn="just"/>
            <a:endParaRPr lang="es-PA" dirty="0"/>
          </a:p>
          <a:p>
            <a:pPr algn="just"/>
            <a:r>
              <a:rPr lang="es-PA" dirty="0" smtClean="0"/>
              <a:t>Procedimiento P-304 de 30 de septiembre de 2022 “Procedimiento para la Solicitud de Adquisición de Medicamentos para Casos Muy Excepcionales que se encuentren fuera de la Lista Oficial de Medicamentos”.</a:t>
            </a:r>
          </a:p>
          <a:p>
            <a:pPr algn="just"/>
            <a:endParaRPr lang="es-PA" dirty="0"/>
          </a:p>
          <a:p>
            <a:pPr algn="just"/>
            <a:r>
              <a:rPr lang="es-PA" dirty="0" smtClean="0"/>
              <a:t>Circular DENSYPS-125-2019 de 15 de marzo de 2019 “Instructivo para la Solicitud de Adquisición de Medicamentos para Situaciones de Especial Necesidad o para Casos Muy Excepcionales.</a:t>
            </a:r>
          </a:p>
          <a:p>
            <a:pPr algn="just"/>
            <a:endParaRPr lang="es-PA" dirty="0"/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121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800" b="1" dirty="0" smtClean="0"/>
              <a:t>CASOS MUY </a:t>
            </a:r>
            <a:r>
              <a:rPr lang="es-PA" sz="3800" b="1" dirty="0" smtClean="0"/>
              <a:t>EXCEPCIONALES</a:t>
            </a:r>
            <a:br>
              <a:rPr lang="es-PA" sz="3800" b="1" dirty="0" smtClean="0"/>
            </a:br>
            <a:r>
              <a:rPr lang="es-PA" sz="3200" b="1" dirty="0" smtClean="0"/>
              <a:t>(Solicitud individual-Procedimiento P-304)</a:t>
            </a:r>
            <a:endParaRPr lang="es-PA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PA" dirty="0"/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36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6850" y="231776"/>
            <a:ext cx="7334250" cy="1325563"/>
          </a:xfrm>
        </p:spPr>
        <p:txBody>
          <a:bodyPr>
            <a:normAutofit/>
          </a:bodyPr>
          <a:lstStyle/>
          <a:p>
            <a:r>
              <a:rPr lang="es-PA" sz="2800" dirty="0" smtClean="0"/>
              <a:t>Gestión de Medicamentos No LOM en DENSYPS</a:t>
            </a:r>
            <a:br>
              <a:rPr lang="es-PA" sz="2800" dirty="0" smtClean="0"/>
            </a:br>
            <a:r>
              <a:rPr lang="es-PA" sz="2800" dirty="0" smtClean="0"/>
              <a:t>Mayo-Julio 2023</a:t>
            </a:r>
            <a:endParaRPr lang="es-PA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Solicitudes de Adquisición de Medicamentos para Casos Muy Excepcionales evaluadas: </a:t>
            </a:r>
          </a:p>
          <a:p>
            <a:pPr lvl="1"/>
            <a:r>
              <a:rPr lang="es-PA" dirty="0" smtClean="0"/>
              <a:t>Junio 2021 a la fecha: </a:t>
            </a:r>
            <a:r>
              <a:rPr lang="es-PA" b="1" dirty="0" smtClean="0"/>
              <a:t>750</a:t>
            </a:r>
            <a:endParaRPr lang="es-PA" b="1" dirty="0" smtClean="0"/>
          </a:p>
          <a:p>
            <a:pPr lvl="2"/>
            <a:r>
              <a:rPr lang="es-PA" dirty="0" smtClean="0"/>
              <a:t>En el último año se </a:t>
            </a:r>
            <a:r>
              <a:rPr lang="es-PA" dirty="0" smtClean="0"/>
              <a:t>ha aprobado 482. </a:t>
            </a:r>
          </a:p>
          <a:p>
            <a:pPr lvl="2"/>
            <a:r>
              <a:rPr lang="es-PA" dirty="0" smtClean="0"/>
              <a:t>El </a:t>
            </a:r>
            <a:r>
              <a:rPr lang="es-PA" dirty="0" smtClean="0"/>
              <a:t>tiempo de espera de evaluación y toma de decisión en la </a:t>
            </a:r>
            <a:r>
              <a:rPr lang="es-PA" dirty="0" smtClean="0"/>
              <a:t>DENSYPS se </a:t>
            </a:r>
            <a:r>
              <a:rPr lang="es-PA" dirty="0" smtClean="0"/>
              <a:t>redujo de 9 meses </a:t>
            </a:r>
            <a:r>
              <a:rPr lang="es-PA" dirty="0" smtClean="0"/>
              <a:t>(promedio) a 2-4 semanas.</a:t>
            </a:r>
          </a:p>
          <a:p>
            <a:pPr marL="914400" lvl="2" indent="0">
              <a:buNone/>
            </a:pPr>
            <a:endParaRPr lang="es-PA" dirty="0"/>
          </a:p>
          <a:p>
            <a:pPr marL="457200" lvl="1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254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6850" y="231776"/>
            <a:ext cx="7334250" cy="1325563"/>
          </a:xfrm>
        </p:spPr>
        <p:txBody>
          <a:bodyPr>
            <a:normAutofit/>
          </a:bodyPr>
          <a:lstStyle/>
          <a:p>
            <a:r>
              <a:rPr lang="es-PA" sz="2800" dirty="0" smtClean="0"/>
              <a:t>Gestión de Medicamentos No LOM en DENSYPS</a:t>
            </a:r>
            <a:br>
              <a:rPr lang="es-PA" sz="2800" dirty="0" smtClean="0"/>
            </a:br>
            <a:r>
              <a:rPr lang="es-PA" sz="2800" dirty="0" smtClean="0"/>
              <a:t>2021-2024</a:t>
            </a:r>
            <a:endParaRPr lang="es-PA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Inversión de acuerdo a </a:t>
            </a:r>
            <a:r>
              <a:rPr lang="es-PA" dirty="0" smtClean="0"/>
              <a:t>estimación para cada aprobación</a:t>
            </a:r>
            <a:r>
              <a:rPr lang="es-PA" dirty="0" smtClean="0"/>
              <a:t>: </a:t>
            </a:r>
          </a:p>
          <a:p>
            <a:pPr lvl="1"/>
            <a:r>
              <a:rPr lang="es-PA" dirty="0" smtClean="0"/>
              <a:t>≈ B/. 30,000,000.00 </a:t>
            </a:r>
            <a:endParaRPr lang="es-PA" dirty="0"/>
          </a:p>
          <a:p>
            <a:pPr lvl="1"/>
            <a:endParaRPr lang="es-PA" dirty="0" smtClean="0"/>
          </a:p>
          <a:p>
            <a:pPr marL="0" indent="0">
              <a:buNone/>
            </a:pPr>
            <a:r>
              <a:rPr lang="es-PA" sz="1400" dirty="0" smtClean="0"/>
              <a:t>Este monto de inversión podría variar de acuerdo a la </a:t>
            </a:r>
            <a:r>
              <a:rPr lang="es-PA" sz="1400" dirty="0" smtClean="0"/>
              <a:t>adquisición, precio final ofertado, cantidad de medicamento adquirida durante la  vigencia fiscal de cada año, presupuesto de las unidades ejecutoras.</a:t>
            </a:r>
          </a:p>
          <a:p>
            <a:pPr marL="0" indent="0">
              <a:buNone/>
            </a:pPr>
            <a:r>
              <a:rPr lang="es-PA" sz="1600" dirty="0" smtClean="0">
                <a:solidFill>
                  <a:srgbClr val="0070C0"/>
                </a:solidFill>
              </a:rPr>
              <a:t>*** Este presupuesto estimado podría disminuir para el año 2025 ya que medicamentos especializados de muy alto costo fueron incluidos en la LOM.</a:t>
            </a:r>
          </a:p>
          <a:p>
            <a:pPr marL="0" indent="0">
              <a:buNone/>
            </a:pPr>
            <a:endParaRPr lang="es-PA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PA" sz="1600" dirty="0" smtClean="0">
                <a:solidFill>
                  <a:srgbClr val="FF0000"/>
                </a:solidFill>
              </a:rPr>
              <a:t>Pendiente por evaluar 100  solicitudes de casos muy excepcionales (durante la segunda semana de agosto y en septiembre se recibieron 85 solicitudes del CHDRAAM quien logró presupuesto para certificar tratamiento para 6 meses para estos pacientes), en proceso de evaluación.</a:t>
            </a:r>
            <a:endParaRPr lang="es-PA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800" b="1" dirty="0"/>
              <a:t>SITUACIONES DE ESPECIAL </a:t>
            </a:r>
            <a:r>
              <a:rPr lang="es-PA" sz="3800" b="1" dirty="0" smtClean="0"/>
              <a:t>NECESIDAD</a:t>
            </a:r>
            <a:br>
              <a:rPr lang="es-PA" sz="3800" b="1" dirty="0" smtClean="0"/>
            </a:br>
            <a:r>
              <a:rPr lang="es-PA" sz="2800" b="1" dirty="0" smtClean="0"/>
              <a:t>(estimación de uso en una indicación clínica para un grupo de pacientes con un alcance en el tiempo)</a:t>
            </a:r>
            <a:endParaRPr lang="es-PA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PA" dirty="0"/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588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6374" y="365126"/>
            <a:ext cx="7038975" cy="1325563"/>
          </a:xfrm>
        </p:spPr>
        <p:txBody>
          <a:bodyPr>
            <a:noAutofit/>
          </a:bodyPr>
          <a:lstStyle/>
          <a:p>
            <a:r>
              <a:rPr lang="es-PA" sz="3200" b="1" dirty="0" smtClean="0"/>
              <a:t>Medicamentos No LOM solicitados para situaciones de especial necesidad</a:t>
            </a:r>
            <a:endParaRPr lang="es-PA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51135"/>
            <a:ext cx="8305800" cy="4351338"/>
          </a:xfrm>
          <a:noFill/>
        </p:spPr>
        <p:txBody>
          <a:bodyPr numCol="1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PA" dirty="0" smtClean="0"/>
              <a:t>Gestionadas de </a:t>
            </a:r>
            <a:r>
              <a:rPr lang="es-PA" dirty="0" smtClean="0"/>
              <a:t>Junio 2021-2024:</a:t>
            </a:r>
            <a:endParaRPr lang="es-PA" dirty="0" smtClean="0"/>
          </a:p>
          <a:p>
            <a:pPr algn="just"/>
            <a:r>
              <a:rPr lang="es-PA" dirty="0" smtClean="0"/>
              <a:t>98</a:t>
            </a:r>
            <a:r>
              <a:rPr lang="es-PA" dirty="0" smtClean="0"/>
              <a:t> </a:t>
            </a:r>
            <a:r>
              <a:rPr lang="es-PA" dirty="0" smtClean="0"/>
              <a:t>solicitudes en total:</a:t>
            </a:r>
            <a:endParaRPr lang="es-PA" dirty="0"/>
          </a:p>
          <a:p>
            <a:pPr lvl="1" algn="just"/>
            <a:r>
              <a:rPr lang="es-PA" dirty="0" smtClean="0"/>
              <a:t>Solicitudes aprobadas: </a:t>
            </a:r>
            <a:r>
              <a:rPr lang="es-PA" dirty="0" smtClean="0"/>
              <a:t>87</a:t>
            </a:r>
            <a:endParaRPr lang="es-PA" dirty="0" smtClean="0"/>
          </a:p>
          <a:p>
            <a:pPr lvl="1" algn="just"/>
            <a:r>
              <a:rPr lang="es-PA" dirty="0" smtClean="0"/>
              <a:t>Solicitudes no aprobadas: 11</a:t>
            </a:r>
          </a:p>
          <a:p>
            <a:pPr algn="just"/>
            <a:r>
              <a:rPr lang="es-PA" dirty="0" smtClean="0"/>
              <a:t>Inversión </a:t>
            </a:r>
            <a:r>
              <a:rPr lang="es-PA" dirty="0" smtClean="0"/>
              <a:t>en base a aprobación: ≈B</a:t>
            </a:r>
            <a:r>
              <a:rPr lang="es-PA" dirty="0" smtClean="0"/>
              <a:t>/. 650,</a:t>
            </a:r>
            <a:r>
              <a:rPr lang="es-PA" dirty="0" smtClean="0"/>
              <a:t>000</a:t>
            </a:r>
            <a:r>
              <a:rPr lang="es-PA" dirty="0" smtClean="0"/>
              <a:t>.00</a:t>
            </a:r>
            <a:endParaRPr lang="es-PA" dirty="0" smtClean="0"/>
          </a:p>
          <a:p>
            <a:pPr marL="0" indent="0" algn="just">
              <a:buNone/>
            </a:pPr>
            <a:endParaRPr lang="es-PA" dirty="0" smtClean="0"/>
          </a:p>
          <a:p>
            <a:pPr marL="0" indent="0" algn="just">
              <a:buNone/>
            </a:pPr>
            <a:r>
              <a:rPr lang="es-PA" dirty="0" smtClean="0"/>
              <a:t>El </a:t>
            </a:r>
            <a:r>
              <a:rPr lang="es-PA" dirty="0"/>
              <a:t>tiempo de espera de evaluación y toma de decisión en la DENSYPS se redujo de 9 meses (promedio) a 2-4 semanas.</a:t>
            </a:r>
          </a:p>
          <a:p>
            <a:pPr marL="0" indent="0" algn="just">
              <a:buNone/>
            </a:pPr>
            <a:endParaRPr lang="es-PA" dirty="0" smtClean="0"/>
          </a:p>
          <a:p>
            <a:pPr marL="0" indent="0" algn="just">
              <a:buNone/>
            </a:pPr>
            <a:r>
              <a:rPr lang="es-PA" sz="2600" dirty="0" smtClean="0">
                <a:solidFill>
                  <a:srgbClr val="FF0000"/>
                </a:solidFill>
              </a:rPr>
              <a:t>Pendiente por evaluar 6 solicitudes de situaciones de especial necesidad.</a:t>
            </a:r>
          </a:p>
          <a:p>
            <a:pPr marL="0" indent="0" algn="just">
              <a:buNone/>
            </a:pPr>
            <a:endParaRPr lang="es-PA" sz="2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PA" sz="1300" dirty="0" smtClean="0"/>
              <a:t>*Este </a:t>
            </a:r>
            <a:r>
              <a:rPr lang="es-PA" sz="1300" dirty="0" smtClean="0"/>
              <a:t>monto </a:t>
            </a:r>
            <a:r>
              <a:rPr lang="es-PA" sz="1300" dirty="0"/>
              <a:t>de inversión podría variar de acuerdo a la </a:t>
            </a:r>
            <a:r>
              <a:rPr lang="es-PA" sz="1300" dirty="0" smtClean="0"/>
              <a:t>adquisición (precio final ofrecido vs cotización durante la evaluación científico-técnica) </a:t>
            </a:r>
            <a:endParaRPr lang="es-PA" dirty="0" smtClean="0"/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13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14474" y="365126"/>
            <a:ext cx="7000875" cy="1325563"/>
          </a:xfrm>
        </p:spPr>
        <p:txBody>
          <a:bodyPr/>
          <a:lstStyle/>
          <a:p>
            <a:r>
              <a:rPr lang="es-PA" dirty="0" smtClean="0"/>
              <a:t>Logros</a:t>
            </a:r>
            <a:endParaRPr lang="es-PA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PA" sz="2200" dirty="0" smtClean="0"/>
              <a:t>Reducción en el tiempo de evaluación por el equipo </a:t>
            </a:r>
            <a:r>
              <a:rPr lang="es-PA" sz="2200" dirty="0" smtClean="0"/>
              <a:t>técnico de </a:t>
            </a:r>
            <a:r>
              <a:rPr lang="es-PA" sz="2200" dirty="0" smtClean="0"/>
              <a:t>la DENSYPS para aprobación de medicamentos fuera de la Lista Oficial de </a:t>
            </a:r>
            <a:r>
              <a:rPr lang="es-PA" sz="2200" dirty="0" smtClean="0"/>
              <a:t>Medicamentos.</a:t>
            </a:r>
          </a:p>
          <a:p>
            <a:pPr algn="just"/>
            <a:r>
              <a:rPr lang="es-PA" sz="2200" dirty="0" smtClean="0"/>
              <a:t>Actualización del cuerpo colegiado de la DENSYPS, que analiza y toma decisión sobre recomendación de aprobación o no aprobación, </a:t>
            </a:r>
          </a:p>
          <a:p>
            <a:pPr lvl="1" algn="just"/>
            <a:r>
              <a:rPr lang="es-PA" sz="2200" dirty="0" smtClean="0"/>
              <a:t>Aumento de las sesiones productivas.</a:t>
            </a:r>
          </a:p>
          <a:p>
            <a:pPr algn="just"/>
            <a:r>
              <a:rPr lang="es-PA" sz="2200" dirty="0" smtClean="0"/>
              <a:t>Análisis </a:t>
            </a:r>
            <a:r>
              <a:rPr lang="es-PA" sz="2200" dirty="0" smtClean="0"/>
              <a:t>de las tendencias de solicitudes de medicamentos para casos muy excepcionales y situaciones de especial necesidad para proponer </a:t>
            </a:r>
            <a:r>
              <a:rPr lang="es-PA" sz="2200" dirty="0" smtClean="0"/>
              <a:t>inclusiones a la LOM;</a:t>
            </a:r>
          </a:p>
          <a:p>
            <a:pPr lvl="1" algn="just"/>
            <a:r>
              <a:rPr lang="es-PA" sz="2200" dirty="0" smtClean="0"/>
              <a:t>Se han incluido 10 renglones de los 19 propuestos.</a:t>
            </a:r>
            <a:endParaRPr lang="es-PA" sz="2200" dirty="0"/>
          </a:p>
          <a:p>
            <a:pPr lvl="1" algn="just"/>
            <a:r>
              <a:rPr lang="es-PA" sz="2200" dirty="0" smtClean="0"/>
              <a:t>Algunos se encuentran en proceso de evaluación por la </a:t>
            </a:r>
            <a:r>
              <a:rPr lang="es-PA" sz="2200" dirty="0" err="1" smtClean="0"/>
              <a:t>CIdeFT</a:t>
            </a:r>
            <a:r>
              <a:rPr lang="es-PA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1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SS-1" id="{D7C34429-1D6E-438C-8442-CEDAEF832D39}" vid="{87D6701C-BF22-4F40-B0AA-43D21A239C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PLANTILLA-CSS</Template>
  <TotalTime>2054</TotalTime>
  <Words>884</Words>
  <Application>Microsoft Office PowerPoint</Application>
  <PresentationFormat>Presentación en pantalla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CAJA DE SEGURO SOCIAL  DIRECCIÓN EJECUTIVA NACIONAL DE SERVICIOS Y PRESTACIONES EN SALUD</vt:lpstr>
      <vt:lpstr>Medicamentos fuera de la Lista Oficial de Medicamentos (No LOM)</vt:lpstr>
      <vt:lpstr>Normativa vigente</vt:lpstr>
      <vt:lpstr>CASOS MUY EXCEPCIONALES (Solicitud individual-Procedimiento P-304)</vt:lpstr>
      <vt:lpstr>Gestión de Medicamentos No LOM en DENSYPS Mayo-Julio 2023</vt:lpstr>
      <vt:lpstr>Gestión de Medicamentos No LOM en DENSYPS 2021-2024</vt:lpstr>
      <vt:lpstr>SITUACIONES DE ESPECIAL NECESIDAD (estimación de uso en una indicación clínica para un grupo de pacientes con un alcance en el tiempo)</vt:lpstr>
      <vt:lpstr>Medicamentos No LOM solicitados para situaciones de especial necesidad</vt:lpstr>
      <vt:lpstr>Logros</vt:lpstr>
      <vt:lpstr>Logros</vt:lpstr>
      <vt:lpstr>Medicamentos No LOM</vt:lpstr>
      <vt:lpstr>ANEXO</vt:lpstr>
      <vt:lpstr>Presentación de PowerPoint</vt:lpstr>
      <vt:lpstr>Presentación de PowerPoint</vt:lpstr>
      <vt:lpstr>Presentación de PowerPoint</vt:lpstr>
    </vt:vector>
  </TitlesOfParts>
  <Company>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CAJA DE SEGURO SOCIAL  DIRECCIÓN EJECUTIVA NACIONAL DE SERVICIOS Y PRESTACIONES EN SALUD</dc:title>
  <dc:creator>Mercado Gonzalez, Priscilla</dc:creator>
  <cp:lastModifiedBy>Mercado Gonzalez, Priscilla</cp:lastModifiedBy>
  <cp:revision>40</cp:revision>
  <cp:lastPrinted>2024-09-17T18:25:55Z</cp:lastPrinted>
  <dcterms:created xsi:type="dcterms:W3CDTF">2023-08-07T12:43:28Z</dcterms:created>
  <dcterms:modified xsi:type="dcterms:W3CDTF">2024-09-17T18:35:28Z</dcterms:modified>
</cp:coreProperties>
</file>