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4" r:id="rId5"/>
    <p:sldId id="258" r:id="rId6"/>
    <p:sldId id="260" r:id="rId7"/>
    <p:sldId id="265" r:id="rId8"/>
    <p:sldId id="262" r:id="rId9"/>
    <p:sldId id="261" r:id="rId10"/>
    <p:sldId id="273" r:id="rId11"/>
    <p:sldId id="269" r:id="rId12"/>
    <p:sldId id="263" r:id="rId13"/>
    <p:sldId id="270" r:id="rId14"/>
    <p:sldId id="264" r:id="rId15"/>
    <p:sldId id="268" r:id="rId16"/>
    <p:sldId id="266" r:id="rId17"/>
    <p:sldId id="267" r:id="rId18"/>
    <p:sldId id="275" r:id="rId19"/>
    <p:sldId id="276"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iguelgonzalez\Documents\Indicadores%20de%20informales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Hoja1!$A$3:$A$4</c:f>
              <c:strCache>
                <c:ptCount val="2"/>
                <c:pt idx="0">
                  <c:v>Poblacion con empleo formal en panamá</c:v>
                </c:pt>
                <c:pt idx="1">
                  <c:v>Poblacion de informales en panamá</c:v>
                </c:pt>
              </c:strCache>
            </c:strRef>
          </c:cat>
          <c:val>
            <c:numRef>
              <c:f>Hoja1!$B$3:$B$4</c:f>
              <c:numCache>
                <c:formatCode>_-* #,##0_-;\-* #,##0_-;_-* "-"??_-;_-@_-</c:formatCode>
                <c:ptCount val="2"/>
                <c:pt idx="0">
                  <c:v>878608</c:v>
                </c:pt>
                <c:pt idx="1">
                  <c:v>716113</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Hoja1!$A$282:$A$286</c:f>
              <c:numCache>
                <c:formatCode>General</c:formatCode>
                <c:ptCount val="5"/>
                <c:pt idx="0">
                  <c:v>2013</c:v>
                </c:pt>
                <c:pt idx="1">
                  <c:v>2014</c:v>
                </c:pt>
                <c:pt idx="2">
                  <c:v>2015</c:v>
                </c:pt>
                <c:pt idx="3">
                  <c:v>2016</c:v>
                </c:pt>
                <c:pt idx="4">
                  <c:v>2017</c:v>
                </c:pt>
              </c:numCache>
            </c:numRef>
          </c:cat>
          <c:val>
            <c:numRef>
              <c:f>Hoja1!$B$282:$B$286</c:f>
              <c:numCache>
                <c:formatCode>0.0%</c:formatCode>
                <c:ptCount val="5"/>
                <c:pt idx="0">
                  <c:v>0.67600000000000005</c:v>
                </c:pt>
                <c:pt idx="1">
                  <c:v>0.68200000000000005</c:v>
                </c:pt>
                <c:pt idx="2">
                  <c:v>0.68300000000000005</c:v>
                </c:pt>
                <c:pt idx="3">
                  <c:v>0.68400000000000005</c:v>
                </c:pt>
                <c:pt idx="4">
                  <c:v>0.69399999999999995</c:v>
                </c:pt>
              </c:numCache>
            </c:numRef>
          </c:val>
        </c:ser>
        <c:dLbls>
          <c:showLegendKey val="0"/>
          <c:showVal val="0"/>
          <c:showCatName val="0"/>
          <c:showSerName val="0"/>
          <c:showPercent val="0"/>
          <c:showBubbleSize val="0"/>
        </c:dLbls>
        <c:gapWidth val="219"/>
        <c:overlap val="-27"/>
        <c:axId val="314445600"/>
        <c:axId val="314446776"/>
      </c:barChart>
      <c:catAx>
        <c:axId val="314445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314446776"/>
        <c:crosses val="autoZero"/>
        <c:auto val="1"/>
        <c:lblAlgn val="ctr"/>
        <c:lblOffset val="100"/>
        <c:noMultiLvlLbl val="0"/>
      </c:catAx>
      <c:valAx>
        <c:axId val="314446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314445600"/>
        <c:crosses val="autoZero"/>
        <c:crossBetween val="between"/>
      </c:valAx>
      <c:spPr>
        <a:noFill/>
        <a:ln>
          <a:noFill/>
        </a:ln>
        <a:effectLst/>
      </c:spPr>
    </c:plotArea>
    <c:plotVisOnly val="1"/>
    <c:dispBlanksAs val="gap"/>
    <c:showDLblsOverMax val="0"/>
  </c:chart>
  <c:spPr>
    <a:noFill/>
    <a:ln>
      <a:noFill/>
    </a:ln>
    <a:effectLst/>
  </c:spPr>
  <c:txPr>
    <a:bodyPr/>
    <a:lstStyle/>
    <a:p>
      <a:pPr>
        <a:defRPr sz="105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Hoja1!$A$164</c:f>
              <c:strCache>
                <c:ptCount val="1"/>
                <c:pt idx="0">
                  <c:v>Número de asegurados voluntarios en la Caja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Hoja1!$B$163:$C$163</c:f>
              <c:numCache>
                <c:formatCode>0</c:formatCode>
                <c:ptCount val="2"/>
                <c:pt idx="0">
                  <c:v>2019</c:v>
                </c:pt>
                <c:pt idx="1">
                  <c:v>2020</c:v>
                </c:pt>
              </c:numCache>
            </c:numRef>
          </c:cat>
          <c:val>
            <c:numRef>
              <c:f>Hoja1!$B$164:$C$164</c:f>
              <c:numCache>
                <c:formatCode>_-* #,##0_-;\-* #,##0_-;_-* "-"??_-;_-@_-</c:formatCode>
                <c:ptCount val="2"/>
                <c:pt idx="0">
                  <c:v>3527</c:v>
                </c:pt>
                <c:pt idx="1">
                  <c:v>2088</c:v>
                </c:pt>
              </c:numCache>
            </c:numRef>
          </c:val>
        </c:ser>
        <c:dLbls>
          <c:showLegendKey val="0"/>
          <c:showVal val="0"/>
          <c:showCatName val="0"/>
          <c:showSerName val="0"/>
          <c:showPercent val="0"/>
          <c:showBubbleSize val="0"/>
        </c:dLbls>
        <c:gapWidth val="219"/>
        <c:overlap val="-27"/>
        <c:axId val="314442072"/>
        <c:axId val="314442464"/>
      </c:barChart>
      <c:catAx>
        <c:axId val="314442072"/>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2464"/>
        <c:crosses val="autoZero"/>
        <c:auto val="1"/>
        <c:lblAlgn val="ctr"/>
        <c:lblOffset val="100"/>
        <c:noMultiLvlLbl val="0"/>
      </c:catAx>
      <c:valAx>
        <c:axId val="314442464"/>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207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[Indicadores de informales2.xlsx]Hoja7!Tabla dinámica9</c:name>
    <c:fmtId val="4"/>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Hoja7!$B$3</c:f>
              <c:strCache>
                <c:ptCount val="1"/>
                <c:pt idx="0">
                  <c:v>Solicitudes Aprobadas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Hoja7!$A$4:$A$7</c:f>
              <c:strCache>
                <c:ptCount val="3"/>
                <c:pt idx="0">
                  <c:v>2018</c:v>
                </c:pt>
                <c:pt idx="1">
                  <c:v>2019</c:v>
                </c:pt>
                <c:pt idx="2">
                  <c:v>2020</c:v>
                </c:pt>
              </c:strCache>
            </c:strRef>
          </c:cat>
          <c:val>
            <c:numRef>
              <c:f>Hoja7!$B$4:$B$7</c:f>
              <c:numCache>
                <c:formatCode>General</c:formatCode>
                <c:ptCount val="3"/>
                <c:pt idx="0">
                  <c:v>1077</c:v>
                </c:pt>
                <c:pt idx="1">
                  <c:v>395</c:v>
                </c:pt>
                <c:pt idx="2">
                  <c:v>616</c:v>
                </c:pt>
              </c:numCache>
            </c:numRef>
          </c:val>
        </c:ser>
        <c:ser>
          <c:idx val="1"/>
          <c:order val="1"/>
          <c:tx>
            <c:strRef>
              <c:f>Hoja7!$C$3</c:f>
              <c:strCache>
                <c:ptCount val="1"/>
                <c:pt idx="0">
                  <c:v>Solicitudes Negadas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Hoja7!$A$4:$A$7</c:f>
              <c:strCache>
                <c:ptCount val="3"/>
                <c:pt idx="0">
                  <c:v>2018</c:v>
                </c:pt>
                <c:pt idx="1">
                  <c:v>2019</c:v>
                </c:pt>
                <c:pt idx="2">
                  <c:v>2020</c:v>
                </c:pt>
              </c:strCache>
            </c:strRef>
          </c:cat>
          <c:val>
            <c:numRef>
              <c:f>Hoja7!$C$4:$C$7</c:f>
              <c:numCache>
                <c:formatCode>General</c:formatCode>
                <c:ptCount val="3"/>
                <c:pt idx="0">
                  <c:v>559</c:v>
                </c:pt>
                <c:pt idx="1">
                  <c:v>316</c:v>
                </c:pt>
                <c:pt idx="2">
                  <c:v>159</c:v>
                </c:pt>
              </c:numCache>
            </c:numRef>
          </c:val>
        </c:ser>
        <c:dLbls>
          <c:showLegendKey val="0"/>
          <c:showVal val="0"/>
          <c:showCatName val="0"/>
          <c:showSerName val="0"/>
          <c:showPercent val="0"/>
          <c:showBubbleSize val="0"/>
        </c:dLbls>
        <c:gapWidth val="219"/>
        <c:overlap val="-27"/>
        <c:axId val="315207448"/>
        <c:axId val="315205488"/>
      </c:barChart>
      <c:catAx>
        <c:axId val="315207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315205488"/>
        <c:crosses val="autoZero"/>
        <c:auto val="1"/>
        <c:lblAlgn val="ctr"/>
        <c:lblOffset val="100"/>
        <c:noMultiLvlLbl val="0"/>
      </c:catAx>
      <c:valAx>
        <c:axId val="315205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31520744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solidFill>
            <a:schemeClr val="tx1"/>
          </a:solidFill>
        </a:defRPr>
      </a:pPr>
      <a:endParaRPr lang="en-US"/>
    </a:p>
  </c:txPr>
  <c:externalData r:id="rId3">
    <c:autoUpdate val="0"/>
  </c:externalData>
  <c:extLst>
    <c:ext xmlns:c14="http://schemas.microsoft.com/office/drawing/2007/8/2/chart" uri="{781A3756-C4B2-4CAC-9D66-4F8BD8637D16}">
      <c14:pivotOptions>
        <c14:dropZoneFilter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(Hoja1!$A$11,Hoja1!$A$16)</c:f>
              <c:strCache>
                <c:ptCount val="2"/>
                <c:pt idx="0">
                  <c:v>Hombres</c:v>
                </c:pt>
                <c:pt idx="1">
                  <c:v>Mujeres</c:v>
                </c:pt>
              </c:strCache>
            </c:strRef>
          </c:cat>
          <c:val>
            <c:numRef>
              <c:f>(Hoja1!$C$11,Hoja1!$C$16)</c:f>
              <c:numCache>
                <c:formatCode>0.0%</c:formatCode>
                <c:ptCount val="2"/>
                <c:pt idx="0">
                  <c:v>0.44532456069602516</c:v>
                </c:pt>
                <c:pt idx="1">
                  <c:v>0.4536455358842566</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[Indicadores de informales2.xlsx]Hoja2!Tabla dinámica5</c:name>
    <c:fmtId val="6"/>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Hoja2!$B$3</c:f>
              <c:strCache>
                <c:ptCount val="1"/>
                <c:pt idx="0">
                  <c:v>Empresas del sector formal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Hoja2!$A$4:$A$6</c:f>
              <c:strCache>
                <c:ptCount val="2"/>
                <c:pt idx="0">
                  <c:v>Hombres</c:v>
                </c:pt>
                <c:pt idx="1">
                  <c:v>Mujeres</c:v>
                </c:pt>
              </c:strCache>
            </c:strRef>
          </c:cat>
          <c:val>
            <c:numRef>
              <c:f>Hoja2!$B$4:$B$6</c:f>
              <c:numCache>
                <c:formatCode>0%</c:formatCode>
                <c:ptCount val="2"/>
                <c:pt idx="0">
                  <c:v>0.15337797334353676</c:v>
                </c:pt>
                <c:pt idx="1">
                  <c:v>0.10211115499493964</c:v>
                </c:pt>
              </c:numCache>
            </c:numRef>
          </c:val>
        </c:ser>
        <c:ser>
          <c:idx val="1"/>
          <c:order val="1"/>
          <c:tx>
            <c:strRef>
              <c:f>Hoja2!$C$3</c:f>
              <c:strCache>
                <c:ptCount val="1"/>
                <c:pt idx="0">
                  <c:v>Empresas del sector informal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Hoja2!$A$4:$A$6</c:f>
              <c:strCache>
                <c:ptCount val="2"/>
                <c:pt idx="0">
                  <c:v>Hombres</c:v>
                </c:pt>
                <c:pt idx="1">
                  <c:v>Mujeres</c:v>
                </c:pt>
              </c:strCache>
            </c:strRef>
          </c:cat>
          <c:val>
            <c:numRef>
              <c:f>Hoja2!$C$4:$C$6</c:f>
              <c:numCache>
                <c:formatCode>0%</c:formatCode>
                <c:ptCount val="2"/>
                <c:pt idx="0">
                  <c:v>0.83137299917097129</c:v>
                </c:pt>
                <c:pt idx="1">
                  <c:v>0.70456789513959173</c:v>
                </c:pt>
              </c:numCache>
            </c:numRef>
          </c:val>
        </c:ser>
        <c:ser>
          <c:idx val="2"/>
          <c:order val="2"/>
          <c:tx>
            <c:strRef>
              <c:f>Hoja2!$D$3</c:f>
              <c:strCache>
                <c:ptCount val="1"/>
                <c:pt idx="0">
                  <c:v>En Hogares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Hoja2!$A$4:$A$6</c:f>
              <c:strCache>
                <c:ptCount val="2"/>
                <c:pt idx="0">
                  <c:v>Hombres</c:v>
                </c:pt>
                <c:pt idx="1">
                  <c:v>Mujeres</c:v>
                </c:pt>
              </c:strCache>
            </c:strRef>
          </c:cat>
          <c:val>
            <c:numRef>
              <c:f>Hoja2!$D$4:$D$6</c:f>
              <c:numCache>
                <c:formatCode>0%</c:formatCode>
                <c:ptCount val="2"/>
                <c:pt idx="0">
                  <c:v>1.5249027485491997E-2</c:v>
                </c:pt>
                <c:pt idx="1">
                  <c:v>0.19332094986546863</c:v>
                </c:pt>
              </c:numCache>
            </c:numRef>
          </c:val>
        </c:ser>
        <c:dLbls>
          <c:showLegendKey val="0"/>
          <c:showVal val="0"/>
          <c:showCatName val="0"/>
          <c:showSerName val="0"/>
          <c:showPercent val="0"/>
          <c:showBubbleSize val="0"/>
        </c:dLbls>
        <c:gapWidth val="219"/>
        <c:overlap val="-27"/>
        <c:axId val="312419904"/>
        <c:axId val="312419120"/>
      </c:barChart>
      <c:catAx>
        <c:axId val="312419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12419120"/>
        <c:crosses val="autoZero"/>
        <c:auto val="1"/>
        <c:lblAlgn val="ctr"/>
        <c:lblOffset val="100"/>
        <c:noMultiLvlLbl val="0"/>
      </c:catAx>
      <c:valAx>
        <c:axId val="312419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241990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sVisible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Hoja1!$A$211:$A$218</c:f>
              <c:strCache>
                <c:ptCount val="8"/>
                <c:pt idx="0">
                  <c:v>Nigún grado</c:v>
                </c:pt>
                <c:pt idx="1">
                  <c:v>Primaria 1 a 3</c:v>
                </c:pt>
                <c:pt idx="2">
                  <c:v>Primaria 4 a 6</c:v>
                </c:pt>
                <c:pt idx="3">
                  <c:v>Secundaria 1 a 3</c:v>
                </c:pt>
                <c:pt idx="4">
                  <c:v>Secundaria 4 a 6</c:v>
                </c:pt>
                <c:pt idx="5">
                  <c:v>No universitaria</c:v>
                </c:pt>
                <c:pt idx="6">
                  <c:v>Universitaria</c:v>
                </c:pt>
                <c:pt idx="7">
                  <c:v>Vocacional</c:v>
                </c:pt>
              </c:strCache>
            </c:strRef>
          </c:cat>
          <c:val>
            <c:numRef>
              <c:f>Hoja1!$B$211:$B$218</c:f>
              <c:numCache>
                <c:formatCode>0.0%</c:formatCode>
                <c:ptCount val="8"/>
                <c:pt idx="0">
                  <c:v>0.84</c:v>
                </c:pt>
                <c:pt idx="1">
                  <c:v>0.73199999999999998</c:v>
                </c:pt>
                <c:pt idx="2">
                  <c:v>0.67100000000000004</c:v>
                </c:pt>
                <c:pt idx="3">
                  <c:v>0.60799999999999998</c:v>
                </c:pt>
                <c:pt idx="4">
                  <c:v>0.42699999999999999</c:v>
                </c:pt>
                <c:pt idx="5">
                  <c:v>0.32400000000000001</c:v>
                </c:pt>
                <c:pt idx="6">
                  <c:v>0.20399999999999999</c:v>
                </c:pt>
                <c:pt idx="7">
                  <c:v>0.61599999999999999</c:v>
                </c:pt>
              </c:numCache>
            </c:numRef>
          </c:val>
        </c:ser>
        <c:dLbls>
          <c:showLegendKey val="0"/>
          <c:showVal val="0"/>
          <c:showCatName val="0"/>
          <c:showSerName val="0"/>
          <c:showPercent val="0"/>
          <c:showBubbleSize val="0"/>
        </c:dLbls>
        <c:gapWidth val="150"/>
        <c:shape val="box"/>
        <c:axId val="312417160"/>
        <c:axId val="312418728"/>
        <c:axId val="0"/>
      </c:bar3DChart>
      <c:catAx>
        <c:axId val="3124171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2418728"/>
        <c:crosses val="autoZero"/>
        <c:auto val="1"/>
        <c:lblAlgn val="ctr"/>
        <c:lblOffset val="100"/>
        <c:noMultiLvlLbl val="0"/>
      </c:catAx>
      <c:valAx>
        <c:axId val="3124187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241716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Hoja1!$D$258</c:f>
              <c:strCache>
                <c:ptCount val="1"/>
                <c:pt idx="0">
                  <c:v>Porcentaje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Hoja1!$A$259:$A$271</c:f>
              <c:strCache>
                <c:ptCount val="13"/>
                <c:pt idx="0">
                  <c:v>Com. Kuna Yala</c:v>
                </c:pt>
                <c:pt idx="1">
                  <c:v>Com. Emberá</c:v>
                </c:pt>
                <c:pt idx="2">
                  <c:v>Com. Ngäbe Buglé</c:v>
                </c:pt>
                <c:pt idx="3">
                  <c:v>Darién</c:v>
                </c:pt>
                <c:pt idx="4">
                  <c:v>Los Santos</c:v>
                </c:pt>
                <c:pt idx="5">
                  <c:v>Bocas del Toro</c:v>
                </c:pt>
                <c:pt idx="6">
                  <c:v>Coclé</c:v>
                </c:pt>
                <c:pt idx="7">
                  <c:v>Chiriquí</c:v>
                </c:pt>
                <c:pt idx="8">
                  <c:v>Veraguas</c:v>
                </c:pt>
                <c:pt idx="9">
                  <c:v>Herrera</c:v>
                </c:pt>
                <c:pt idx="10">
                  <c:v>Colón</c:v>
                </c:pt>
                <c:pt idx="11">
                  <c:v>Panamá Oeste</c:v>
                </c:pt>
                <c:pt idx="12">
                  <c:v>Panamá</c:v>
                </c:pt>
              </c:strCache>
            </c:strRef>
          </c:cat>
          <c:val>
            <c:numRef>
              <c:f>Hoja1!$D$259:$D$271</c:f>
              <c:numCache>
                <c:formatCode>0.0%</c:formatCode>
                <c:ptCount val="13"/>
                <c:pt idx="0">
                  <c:v>0.92186274509803923</c:v>
                </c:pt>
                <c:pt idx="1">
                  <c:v>0.82751540041067762</c:v>
                </c:pt>
                <c:pt idx="2">
                  <c:v>0.82046926844683199</c:v>
                </c:pt>
                <c:pt idx="3">
                  <c:v>0.66124325113089155</c:v>
                </c:pt>
                <c:pt idx="4">
                  <c:v>0.5568853008692064</c:v>
                </c:pt>
                <c:pt idx="5">
                  <c:v>0.55178597044900302</c:v>
                </c:pt>
                <c:pt idx="6">
                  <c:v>0.54483402628009869</c:v>
                </c:pt>
                <c:pt idx="7">
                  <c:v>0.51214591400040754</c:v>
                </c:pt>
                <c:pt idx="8">
                  <c:v>0.49264035625158775</c:v>
                </c:pt>
                <c:pt idx="9">
                  <c:v>0.47305583944996749</c:v>
                </c:pt>
                <c:pt idx="10">
                  <c:v>0.4521771960734961</c:v>
                </c:pt>
                <c:pt idx="11">
                  <c:v>0.43289651396240192</c:v>
                </c:pt>
                <c:pt idx="12">
                  <c:v>0.38991947751658113</c:v>
                </c:pt>
              </c:numCache>
            </c:numRef>
          </c:val>
        </c:ser>
        <c:dLbls>
          <c:showLegendKey val="0"/>
          <c:showVal val="0"/>
          <c:showCatName val="0"/>
          <c:showSerName val="0"/>
          <c:showPercent val="0"/>
          <c:showBubbleSize val="0"/>
        </c:dLbls>
        <c:gapWidth val="219"/>
        <c:overlap val="-27"/>
        <c:axId val="314444424"/>
        <c:axId val="314446384"/>
      </c:barChart>
      <c:catAx>
        <c:axId val="314444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6384"/>
        <c:crosses val="autoZero"/>
        <c:auto val="1"/>
        <c:lblAlgn val="ctr"/>
        <c:lblOffset val="100"/>
        <c:noMultiLvlLbl val="0"/>
      </c:catAx>
      <c:valAx>
        <c:axId val="31444638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4424"/>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[Indicadores de informales2.xlsx]Hoja10!Tabla dinámica12</c:name>
    <c:fmtId val="3"/>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s>
    <c:plotArea>
      <c:layout/>
      <c:barChart>
        <c:barDir val="col"/>
        <c:grouping val="clustered"/>
        <c:varyColors val="0"/>
        <c:ser>
          <c:idx val="0"/>
          <c:order val="0"/>
          <c:tx>
            <c:strRef>
              <c:f>Hoja10!$B$3</c:f>
              <c:strCache>
                <c:ptCount val="1"/>
                <c:pt idx="0">
                  <c:v>Empleo Formal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Hoja10!$A$4:$A$11</c:f>
              <c:strCache>
                <c:ptCount val="7"/>
                <c:pt idx="0">
                  <c:v>Gobierno</c:v>
                </c:pt>
                <c:pt idx="1">
                  <c:v>De empresa privada, ONG's, de una cooperativa</c:v>
                </c:pt>
                <c:pt idx="2">
                  <c:v>De servicio doméstico</c:v>
                </c:pt>
                <c:pt idx="3">
                  <c:v>Por cuenta propia</c:v>
                </c:pt>
                <c:pt idx="4">
                  <c:v>Patrono</c:v>
                </c:pt>
                <c:pt idx="5">
                  <c:v>Trabajador Familiar</c:v>
                </c:pt>
                <c:pt idx="6">
                  <c:v>Miembros de una cooperativa</c:v>
                </c:pt>
              </c:strCache>
            </c:strRef>
          </c:cat>
          <c:val>
            <c:numRef>
              <c:f>Hoja10!$B$4:$B$11</c:f>
              <c:numCache>
                <c:formatCode>0.0%</c:formatCode>
                <c:ptCount val="7"/>
                <c:pt idx="0">
                  <c:v>0.33200000000000002</c:v>
                </c:pt>
                <c:pt idx="1">
                  <c:v>0.61899999999999999</c:v>
                </c:pt>
                <c:pt idx="2">
                  <c:v>2.3E-2</c:v>
                </c:pt>
                <c:pt idx="3">
                  <c:v>0.02</c:v>
                </c:pt>
                <c:pt idx="4">
                  <c:v>6.0000000000000001E-3</c:v>
                </c:pt>
                <c:pt idx="5">
                  <c:v>0</c:v>
                </c:pt>
                <c:pt idx="6">
                  <c:v>0</c:v>
                </c:pt>
              </c:numCache>
            </c:numRef>
          </c:val>
        </c:ser>
        <c:ser>
          <c:idx val="1"/>
          <c:order val="1"/>
          <c:tx>
            <c:strRef>
              <c:f>Hoja10!$C$3</c:f>
              <c:strCache>
                <c:ptCount val="1"/>
                <c:pt idx="0">
                  <c:v>Empleo Informal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Hoja10!$A$4:$A$11</c:f>
              <c:strCache>
                <c:ptCount val="7"/>
                <c:pt idx="0">
                  <c:v>Gobierno</c:v>
                </c:pt>
                <c:pt idx="1">
                  <c:v>De empresa privada, ONG's, de una cooperativa</c:v>
                </c:pt>
                <c:pt idx="2">
                  <c:v>De servicio doméstico</c:v>
                </c:pt>
                <c:pt idx="3">
                  <c:v>Por cuenta propia</c:v>
                </c:pt>
                <c:pt idx="4">
                  <c:v>Patrono</c:v>
                </c:pt>
                <c:pt idx="5">
                  <c:v>Trabajador Familiar</c:v>
                </c:pt>
                <c:pt idx="6">
                  <c:v>Miembros de una cooperativa</c:v>
                </c:pt>
              </c:strCache>
            </c:strRef>
          </c:cat>
          <c:val>
            <c:numRef>
              <c:f>Hoja10!$C$4:$C$11</c:f>
              <c:numCache>
                <c:formatCode>0.0%</c:formatCode>
                <c:ptCount val="7"/>
                <c:pt idx="0">
                  <c:v>0</c:v>
                </c:pt>
                <c:pt idx="1">
                  <c:v>0.23799999999999999</c:v>
                </c:pt>
                <c:pt idx="2">
                  <c:v>9.6000000000000002E-2</c:v>
                </c:pt>
                <c:pt idx="3">
                  <c:v>0.59399999999999997</c:v>
                </c:pt>
                <c:pt idx="4">
                  <c:v>3.2000000000000001E-2</c:v>
                </c:pt>
                <c:pt idx="5">
                  <c:v>0.04</c:v>
                </c:pt>
                <c:pt idx="6">
                  <c:v>0</c:v>
                </c:pt>
              </c:numCache>
            </c:numRef>
          </c:val>
        </c:ser>
        <c:dLbls>
          <c:showLegendKey val="0"/>
          <c:showVal val="0"/>
          <c:showCatName val="0"/>
          <c:showSerName val="0"/>
          <c:showPercent val="0"/>
          <c:showBubbleSize val="0"/>
        </c:dLbls>
        <c:gapWidth val="100"/>
        <c:overlap val="-20"/>
        <c:axId val="314444816"/>
        <c:axId val="314442856"/>
      </c:barChart>
      <c:catAx>
        <c:axId val="314444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2856"/>
        <c:crosses val="autoZero"/>
        <c:auto val="1"/>
        <c:lblAlgn val="ctr"/>
        <c:lblOffset val="100"/>
        <c:noMultiLvlLbl val="0"/>
      </c:catAx>
      <c:valAx>
        <c:axId val="3144428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481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extLst>
    <c:ext xmlns:c14="http://schemas.microsoft.com/office/drawing/2007/8/2/chart" uri="{781A3756-C4B2-4CAC-9D66-4F8BD8637D16}">
      <c14:pivotOptions>
        <c14:dropZoneFilter val="1"/>
        <c14:dropZonesVisible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[Indicadores de informales2.xlsx]Hoja9!Tabla dinámica11</c:name>
    <c:fmtId val="3"/>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Hoja9!$B$3</c:f>
              <c:strCache>
                <c:ptCount val="1"/>
                <c:pt idx="0">
                  <c:v>Año 2018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Hoja9!$A$4:$A$7</c:f>
              <c:strCache>
                <c:ptCount val="3"/>
                <c:pt idx="0">
                  <c:v>Sector formal</c:v>
                </c:pt>
                <c:pt idx="1">
                  <c:v>Sector informal</c:v>
                </c:pt>
                <c:pt idx="2">
                  <c:v>Hogares</c:v>
                </c:pt>
              </c:strCache>
            </c:strRef>
          </c:cat>
          <c:val>
            <c:numRef>
              <c:f>Hoja9!$B$4:$B$7</c:f>
              <c:numCache>
                <c:formatCode>0.00%</c:formatCode>
                <c:ptCount val="3"/>
                <c:pt idx="0">
                  <c:v>0.14899999999999999</c:v>
                </c:pt>
                <c:pt idx="1">
                  <c:v>0.76200000000000001</c:v>
                </c:pt>
                <c:pt idx="2">
                  <c:v>8.8999999999999996E-2</c:v>
                </c:pt>
              </c:numCache>
            </c:numRef>
          </c:val>
        </c:ser>
        <c:ser>
          <c:idx val="1"/>
          <c:order val="1"/>
          <c:tx>
            <c:strRef>
              <c:f>Hoja9!$C$3</c:f>
              <c:strCache>
                <c:ptCount val="1"/>
                <c:pt idx="0">
                  <c:v>Año 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Hoja9!$A$4:$A$7</c:f>
              <c:strCache>
                <c:ptCount val="3"/>
                <c:pt idx="0">
                  <c:v>Sector formal</c:v>
                </c:pt>
                <c:pt idx="1">
                  <c:v>Sector informal</c:v>
                </c:pt>
                <c:pt idx="2">
                  <c:v>Hogares</c:v>
                </c:pt>
              </c:strCache>
            </c:strRef>
          </c:cat>
          <c:val>
            <c:numRef>
              <c:f>Hoja9!$C$4:$C$7</c:f>
              <c:numCache>
                <c:formatCode>0.00%</c:formatCode>
                <c:ptCount val="3"/>
                <c:pt idx="0">
                  <c:v>0.13</c:v>
                </c:pt>
                <c:pt idx="1">
                  <c:v>0.77400000000000002</c:v>
                </c:pt>
                <c:pt idx="2">
                  <c:v>9.6000000000000002E-2</c:v>
                </c:pt>
              </c:numCache>
            </c:numRef>
          </c:val>
        </c:ser>
        <c:dLbls>
          <c:showLegendKey val="0"/>
          <c:showVal val="0"/>
          <c:showCatName val="0"/>
          <c:showSerName val="0"/>
          <c:showPercent val="0"/>
          <c:showBubbleSize val="0"/>
        </c:dLbls>
        <c:gapWidth val="219"/>
        <c:overlap val="-27"/>
        <c:axId val="314443248"/>
        <c:axId val="314441680"/>
      </c:barChart>
      <c:catAx>
        <c:axId val="314443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1680"/>
        <c:crosses val="autoZero"/>
        <c:auto val="1"/>
        <c:lblAlgn val="ctr"/>
        <c:lblOffset val="100"/>
        <c:noMultiLvlLbl val="0"/>
      </c:catAx>
      <c:valAx>
        <c:axId val="31444168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324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extLst>
    <c:ext xmlns:c14="http://schemas.microsoft.com/office/drawing/2007/8/2/chart" uri="{781A3756-C4B2-4CAC-9D66-4F8BD8637D16}">
      <c14:pivotOptions>
        <c14:dropZoneFilter val="1"/>
        <c14:dropZonesVisible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Hoja1!$A$39:$A$40</c:f>
              <c:strCache>
                <c:ptCount val="2"/>
                <c:pt idx="0">
                  <c:v>Sector secundario</c:v>
                </c:pt>
                <c:pt idx="1">
                  <c:v>Sector terciario</c:v>
                </c:pt>
              </c:strCache>
            </c:strRef>
          </c:cat>
          <c:val>
            <c:numRef>
              <c:f>Hoja1!$C$39:$C$40</c:f>
              <c:numCache>
                <c:formatCode>0.0%</c:formatCode>
                <c:ptCount val="2"/>
                <c:pt idx="0">
                  <c:v>0.26581419412858026</c:v>
                </c:pt>
                <c:pt idx="1">
                  <c:v>0.73418580587141968</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[Indicadores de informales2.xlsx]Hoja3!Tabla dinámica10</c:name>
    <c:fmtId val="9"/>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Hoja3!$B$3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Hoja3!$A$4:$A$7</c:f>
              <c:strCache>
                <c:ptCount val="3"/>
                <c:pt idx="0">
                  <c:v>Artesanos y trabajadores de la minería, la construcción, la industria manufacturera, la mecánica y ocupaciones afines</c:v>
                </c:pt>
                <c:pt idx="1">
                  <c:v>Trabajadores de los servicios y vendedores de comercios y mercados</c:v>
                </c:pt>
                <c:pt idx="2">
                  <c:v>Trabajadores no calificados de los servicios, la minería, construcción, industria manu- facturera, transporte y otras ocupaciones elementales</c:v>
                </c:pt>
              </c:strCache>
            </c:strRef>
          </c:cat>
          <c:val>
            <c:numRef>
              <c:f>Hoja3!$B$4:$B$7</c:f>
              <c:numCache>
                <c:formatCode>0.00%</c:formatCode>
                <c:ptCount val="3"/>
                <c:pt idx="0">
                  <c:v>0.314</c:v>
                </c:pt>
                <c:pt idx="1">
                  <c:v>0.311</c:v>
                </c:pt>
                <c:pt idx="2">
                  <c:v>0.193</c:v>
                </c:pt>
              </c:numCache>
            </c:numRef>
          </c:val>
        </c:ser>
        <c:dLbls>
          <c:showLegendKey val="0"/>
          <c:showVal val="0"/>
          <c:showCatName val="0"/>
          <c:showSerName val="0"/>
          <c:showPercent val="0"/>
          <c:showBubbleSize val="0"/>
        </c:dLbls>
        <c:gapWidth val="219"/>
        <c:overlap val="-27"/>
        <c:axId val="314441288"/>
        <c:axId val="314448736"/>
      </c:barChart>
      <c:catAx>
        <c:axId val="314441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8736"/>
        <c:crosses val="autoZero"/>
        <c:auto val="1"/>
        <c:lblAlgn val="ctr"/>
        <c:lblOffset val="100"/>
        <c:noMultiLvlLbl val="0"/>
      </c:catAx>
      <c:valAx>
        <c:axId val="31444873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1444128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extLst>
    <c:ext xmlns:c14="http://schemas.microsoft.com/office/drawing/2007/8/2/chart" uri="{781A3756-C4B2-4CAC-9D66-4F8BD8637D16}">
      <c14:pivotOptions>
        <c14:dropZoneFilter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647727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1497136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409526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280291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3631634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342149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3253177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315585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163701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69125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51C48A0-2809-4956-9693-DDAA19278356}" type="datetimeFigureOut">
              <a:rPr lang="en-US" smtClean="0"/>
              <a:t>2/10/2021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1CCFBBAD-05F5-4F52-BAE6-A278E9F36E27}" type="slidenum">
              <a:rPr lang="en-US" smtClean="0"/>
              <a:t>‹Nº›</a:t>
            </a:fld>
            <a:endParaRPr lang="en-US" dirty="0"/>
          </a:p>
        </p:txBody>
      </p:sp>
    </p:spTree>
    <p:extLst>
      <p:ext uri="{BB962C8B-B14F-4D97-AF65-F5344CB8AC3E}">
        <p14:creationId xmlns:p14="http://schemas.microsoft.com/office/powerpoint/2010/main" val="126475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C48A0-2809-4956-9693-DDAA19278356}" type="datetimeFigureOut">
              <a:rPr lang="en-US" smtClean="0"/>
              <a:t>2/10/2021</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FBBAD-05F5-4F52-BAE6-A278E9F36E27}" type="slidenum">
              <a:rPr lang="en-US" smtClean="0"/>
              <a:t>‹Nº›</a:t>
            </a:fld>
            <a:endParaRPr lang="en-US" dirty="0"/>
          </a:p>
        </p:txBody>
      </p:sp>
    </p:spTree>
    <p:extLst>
      <p:ext uri="{BB962C8B-B14F-4D97-AF65-F5344CB8AC3E}">
        <p14:creationId xmlns:p14="http://schemas.microsoft.com/office/powerpoint/2010/main" val="3818318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nec.gob.pa/publicaciones/Default3.aspx?ID_PUBLICACION=1037&amp;ID_CATEGORIA=5&amp;ID_SUBCATEGORIA=38" TargetMode="External"/><Relationship Id="rId2" Type="http://schemas.openxmlformats.org/officeDocument/2006/relationships/hyperlink" Target="https://www.inec.gob.pa/publicaciones/Default3.aspx?ID_PUBLICACION=971&amp;ID_CATEGORIA=5&amp;ID_SUBCATEGORIA=38" TargetMode="External"/><Relationship Id="rId1" Type="http://schemas.openxmlformats.org/officeDocument/2006/relationships/slideLayout" Target="../slideLayouts/slideLayout2.xml"/><Relationship Id="rId4" Type="http://schemas.openxmlformats.org/officeDocument/2006/relationships/hyperlink" Target="http://cncpanama.net/handle/123456789/46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A" dirty="0" smtClean="0"/>
              <a:t>TRABAJO INFORMAL EN PANAMÁ</a:t>
            </a:r>
            <a:endParaRPr lang="en-US" dirty="0"/>
          </a:p>
        </p:txBody>
      </p:sp>
    </p:spTree>
    <p:extLst>
      <p:ext uri="{BB962C8B-B14F-4D97-AF65-F5344CB8AC3E}">
        <p14:creationId xmlns:p14="http://schemas.microsoft.com/office/powerpoint/2010/main" val="2308032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PA" dirty="0" smtClean="0"/>
              <a:t>POR CATEGORÍA EN LA OCUPACIÓN, EN EL TIPO DE EMPLEO GENERADO: AGOSTO DE 2019</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24027111"/>
              </p:ext>
            </p:extLst>
          </p:nvPr>
        </p:nvGraphicFramePr>
        <p:xfrm>
          <a:off x="2696135" y="2726190"/>
          <a:ext cx="6799729" cy="3447210"/>
        </p:xfrm>
        <a:graphic>
          <a:graphicData uri="http://schemas.openxmlformats.org/drawingml/2006/chart">
            <c:chart xmlns:c="http://schemas.openxmlformats.org/drawingml/2006/chart" xmlns:r="http://schemas.openxmlformats.org/officeDocument/2006/relationships" r:id="rId2"/>
          </a:graphicData>
        </a:graphic>
      </p:graphicFrame>
      <p:sp>
        <p:nvSpPr>
          <p:cNvPr id="5" name="Marcador de contenido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smtClean="0"/>
              <a:t>Del total de personas con empleo informal, el 59.4% trabajó por cuenta propia, el 23.8% tuvo un empleo como asalariado, el 9.6% fue empleado de servicio doméstico; el 4.0% trabajador familiar, y el 3.2%, patrono. </a:t>
            </a:r>
            <a:endParaRPr lang="en-US" sz="2000" dirty="0"/>
          </a:p>
        </p:txBody>
      </p:sp>
      <p:sp>
        <p:nvSpPr>
          <p:cNvPr id="6" name="CuadroTexto 5"/>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Tree>
    <p:extLst>
      <p:ext uri="{BB962C8B-B14F-4D97-AF65-F5344CB8AC3E}">
        <p14:creationId xmlns:p14="http://schemas.microsoft.com/office/powerpoint/2010/main" val="3557571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EMPLEO INFORMAL, POR UNIDAD DE PRODUCCIÓN: AGOSTO DE 2018-19</a:t>
            </a:r>
            <a:endParaRPr lang="en-US" dirty="0"/>
          </a:p>
        </p:txBody>
      </p:sp>
      <p:sp>
        <p:nvSpPr>
          <p:cNvPr id="5" name="Marcador de contenido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000" dirty="0"/>
          </a:p>
        </p:txBody>
      </p:sp>
      <p:sp>
        <p:nvSpPr>
          <p:cNvPr id="8" name="CuadroTexto 7"/>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
        <p:nvSpPr>
          <p:cNvPr id="9" name="Marcador de contenido 8"/>
          <p:cNvSpPr>
            <a:spLocks noGrp="1"/>
          </p:cNvSpPr>
          <p:nvPr>
            <p:ph idx="1"/>
          </p:nvPr>
        </p:nvSpPr>
        <p:spPr>
          <a:xfrm>
            <a:off x="838200" y="1825624"/>
            <a:ext cx="10282518" cy="1174771"/>
          </a:xfrm>
        </p:spPr>
        <p:txBody>
          <a:bodyPr>
            <a:normAutofit lnSpcReduction="10000"/>
          </a:bodyPr>
          <a:lstStyle/>
          <a:p>
            <a:pPr marL="0" indent="0">
              <a:buNone/>
            </a:pPr>
            <a:r>
              <a:rPr lang="es-PA" sz="2000" dirty="0" smtClean="0"/>
              <a:t>En lo relativo a la distribución del empleo informal por sectores o unidad de producción, se observó la siguiente composición: 93,221(13.0%) fueron ocupados informales del sector formal, 554,261(77.4%) ocupados informales del sector informal y 68,631(9.6%) ocupados informales en los hogares.</a:t>
            </a:r>
            <a:endParaRPr lang="en-US" sz="2000" dirty="0" smtClean="0"/>
          </a:p>
          <a:p>
            <a:endParaRPr lang="en-US" sz="2000" dirty="0"/>
          </a:p>
        </p:txBody>
      </p:sp>
      <p:graphicFrame>
        <p:nvGraphicFramePr>
          <p:cNvPr id="10" name="Gráfico 9"/>
          <p:cNvGraphicFramePr>
            <a:graphicFrameLocks/>
          </p:cNvGraphicFramePr>
          <p:nvPr>
            <p:extLst>
              <p:ext uri="{D42A27DB-BD31-4B8C-83A1-F6EECF244321}">
                <p14:modId xmlns:p14="http://schemas.microsoft.com/office/powerpoint/2010/main" val="3103282087"/>
              </p:ext>
            </p:extLst>
          </p:nvPr>
        </p:nvGraphicFramePr>
        <p:xfrm>
          <a:off x="3002826" y="3007045"/>
          <a:ext cx="5953265" cy="28856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317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INFORMALIDAD SEGÚN SECTOR DE LA CATEGORÍA ECONÓMICA </a:t>
            </a:r>
            <a:endParaRPr lang="en-US" dirty="0"/>
          </a:p>
        </p:txBody>
      </p:sp>
      <p:sp>
        <p:nvSpPr>
          <p:cNvPr id="5" name="CuadroTexto 4"/>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
        <p:nvSpPr>
          <p:cNvPr id="8" name="Marcador de contenido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a:t>E</a:t>
            </a:r>
            <a:r>
              <a:rPr lang="es-PA" sz="2000" dirty="0" smtClean="0"/>
              <a:t>s importante destacar que </a:t>
            </a:r>
            <a:r>
              <a:rPr lang="es-PA" sz="2000" dirty="0"/>
              <a:t>p</a:t>
            </a:r>
            <a:r>
              <a:rPr lang="es-PA" sz="2000" dirty="0" smtClean="0"/>
              <a:t>ara 2019, la mayoría de los empleados informales se encontraron en el sector terciario (servicios) con 73.4% y el 26.6% en el sector secundario (industrial)</a:t>
            </a:r>
            <a:endParaRPr lang="en-US" sz="2000" dirty="0"/>
          </a:p>
        </p:txBody>
      </p:sp>
      <p:graphicFrame>
        <p:nvGraphicFramePr>
          <p:cNvPr id="10" name="Marcador de contenido 9"/>
          <p:cNvGraphicFramePr>
            <a:graphicFrameLocks noGrp="1"/>
          </p:cNvGraphicFramePr>
          <p:nvPr>
            <p:ph idx="1"/>
            <p:extLst>
              <p:ext uri="{D42A27DB-BD31-4B8C-83A1-F6EECF244321}">
                <p14:modId xmlns:p14="http://schemas.microsoft.com/office/powerpoint/2010/main" val="3499216733"/>
              </p:ext>
            </p:extLst>
          </p:nvPr>
        </p:nvGraphicFramePr>
        <p:xfrm>
          <a:off x="3238500" y="2752818"/>
          <a:ext cx="6019800" cy="28017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5189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A" dirty="0" smtClean="0"/>
              <a:t>EMPLEO INFORMAL EN LA REPÚBLICA, SEGÚN OCUPACIÓN</a:t>
            </a:r>
            <a:endParaRPr lang="en-US" dirty="0"/>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789381093"/>
              </p:ext>
            </p:extLst>
          </p:nvPr>
        </p:nvGraphicFramePr>
        <p:xfrm>
          <a:off x="2532530" y="3644152"/>
          <a:ext cx="7126940" cy="2581835"/>
        </p:xfrm>
        <a:graphic>
          <a:graphicData uri="http://schemas.openxmlformats.org/drawingml/2006/chart">
            <c:chart xmlns:c="http://schemas.openxmlformats.org/drawingml/2006/chart" xmlns:r="http://schemas.openxmlformats.org/officeDocument/2006/relationships" r:id="rId2"/>
          </a:graphicData>
        </a:graphic>
      </p:graphicFrame>
      <p:sp>
        <p:nvSpPr>
          <p:cNvPr id="8" name="Marcador de contenido 2"/>
          <p:cNvSpPr txBox="1">
            <a:spLocks/>
          </p:cNvSpPr>
          <p:nvPr/>
        </p:nvSpPr>
        <p:spPr>
          <a:xfrm>
            <a:off x="1143000" y="2130425"/>
            <a:ext cx="9641541" cy="17961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smtClean="0"/>
              <a:t>Las ocupaciones que resaltaron para 2019 dentro del empleo informal fueron los Artesanos y trabajadores de la minería, la construcción (con 31.4%), las de los Trabajadores de los servicios y vendedores de comercio y mercados (31.1%); y los Trabajadores no calificados de los servicios la minería, la construcción, industria manufacturera y transporte (con 19.3%). </a:t>
            </a:r>
            <a:endParaRPr lang="en-US" sz="2000" dirty="0"/>
          </a:p>
        </p:txBody>
      </p:sp>
      <p:sp>
        <p:nvSpPr>
          <p:cNvPr id="9" name="CuadroTexto 8"/>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Tree>
    <p:extLst>
      <p:ext uri="{BB962C8B-B14F-4D97-AF65-F5344CB8AC3E}">
        <p14:creationId xmlns:p14="http://schemas.microsoft.com/office/powerpoint/2010/main" val="1380756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DISTRIBUCIÓN DEL EMPLEO INFORMAL POR RANGO DE INGRESOS. AÑOS 2011 Y 2018</a:t>
            </a:r>
            <a:endParaRPr lang="en-US" dirty="0"/>
          </a:p>
        </p:txBody>
      </p:sp>
      <p:pic>
        <p:nvPicPr>
          <p:cNvPr id="4" name="Marcador de contenido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0514" y="2070848"/>
            <a:ext cx="4978400" cy="3168809"/>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675965" y="6173400"/>
            <a:ext cx="6844553" cy="461665"/>
          </a:xfrm>
          <a:prstGeom prst="rect">
            <a:avLst/>
          </a:prstGeom>
          <a:noFill/>
        </p:spPr>
        <p:txBody>
          <a:bodyPr wrap="square" rtlCol="0">
            <a:spAutoFit/>
          </a:bodyPr>
          <a:lstStyle/>
          <a:p>
            <a:pPr algn="ctr"/>
            <a:r>
              <a:rPr lang="es-PA" sz="1200" dirty="0" smtClean="0"/>
              <a:t>Fuente: Centro Nacional de Competitividad. Estudio: ¿Cómo afecta la</a:t>
            </a:r>
          </a:p>
          <a:p>
            <a:pPr algn="ctr"/>
            <a:r>
              <a:rPr lang="es-PA" sz="1200" dirty="0" smtClean="0"/>
              <a:t>informalidad a la economía de Panamá? 2019. </a:t>
            </a:r>
            <a:endParaRPr lang="en-US" sz="1200" dirty="0"/>
          </a:p>
        </p:txBody>
      </p:sp>
      <p:sp>
        <p:nvSpPr>
          <p:cNvPr id="6" name="Marcador de contenido 2"/>
          <p:cNvSpPr txBox="1">
            <a:spLocks/>
          </p:cNvSpPr>
          <p:nvPr/>
        </p:nvSpPr>
        <p:spPr>
          <a:xfrm>
            <a:off x="990600" y="1978025"/>
            <a:ext cx="511991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smtClean="0"/>
              <a:t>En el año 2011 los informales se ubicaban en los rangos de menores ingresos con el 68.7% de ellos con ingresos menores de B/. 399.00. Esta distribución ha ido evolucionando a través de los años, trasladándose a rangos de ingresos más altos. Para el año 2018 el 55.1% de los informales contaban con ingresos menores de B/. 399.00; resaltando que un 13.7% se movilizaron y se distribuyeron en los rangos superiores de B/. 400.00.</a:t>
            </a:r>
            <a:endParaRPr lang="en-US" sz="2000" dirty="0"/>
          </a:p>
        </p:txBody>
      </p:sp>
    </p:spTree>
    <p:extLst>
      <p:ext uri="{BB962C8B-B14F-4D97-AF65-F5344CB8AC3E}">
        <p14:creationId xmlns:p14="http://schemas.microsoft.com/office/powerpoint/2010/main" val="1323628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PORCENTAJE DE LA POBLACIÓN OCUPADA QUE COTIZA EN LA CSS. AÑOS 2013-2017</a:t>
            </a:r>
            <a:endParaRPr lang="en-US" dirty="0"/>
          </a:p>
        </p:txBody>
      </p:sp>
      <p:sp>
        <p:nvSpPr>
          <p:cNvPr id="3" name="Marcador de contenido 2"/>
          <p:cNvSpPr>
            <a:spLocks noGrp="1"/>
          </p:cNvSpPr>
          <p:nvPr>
            <p:ph idx="1"/>
          </p:nvPr>
        </p:nvSpPr>
        <p:spPr>
          <a:xfrm>
            <a:off x="838200" y="1825625"/>
            <a:ext cx="5257800" cy="4351338"/>
          </a:xfrm>
        </p:spPr>
        <p:txBody>
          <a:bodyPr>
            <a:noAutofit/>
          </a:bodyPr>
          <a:lstStyle/>
          <a:p>
            <a:pPr marL="0" indent="0">
              <a:buNone/>
            </a:pPr>
            <a:r>
              <a:rPr lang="es-PA" sz="2000" dirty="0" smtClean="0"/>
              <a:t>Otro elemento que nos confirma el efecto de la informalidad es la cantidad de cotizantes activos en la Caja de Seguro Social (CSS), que, al relacionarlo con los ocupados en el país, aunque refleja escasos incrementos, más del 30% de los ocupados no cotizan en esta institución.</a:t>
            </a:r>
            <a:endParaRPr lang="en-US" sz="2000" dirty="0"/>
          </a:p>
        </p:txBody>
      </p:sp>
      <p:sp>
        <p:nvSpPr>
          <p:cNvPr id="5" name="CuadroTexto 4"/>
          <p:cNvSpPr txBox="1"/>
          <p:nvPr/>
        </p:nvSpPr>
        <p:spPr>
          <a:xfrm>
            <a:off x="2675965" y="6173400"/>
            <a:ext cx="6844553" cy="461665"/>
          </a:xfrm>
          <a:prstGeom prst="rect">
            <a:avLst/>
          </a:prstGeom>
          <a:noFill/>
        </p:spPr>
        <p:txBody>
          <a:bodyPr wrap="square" rtlCol="0">
            <a:spAutoFit/>
          </a:bodyPr>
          <a:lstStyle/>
          <a:p>
            <a:pPr algn="ctr"/>
            <a:r>
              <a:rPr lang="es-PA" sz="1200" dirty="0" smtClean="0"/>
              <a:t>Fuente: Centro Nacional de Competitividad. Estudio: ¿Cómo afecta la</a:t>
            </a:r>
          </a:p>
          <a:p>
            <a:pPr algn="ctr"/>
            <a:r>
              <a:rPr lang="es-PA" sz="1200" dirty="0" smtClean="0"/>
              <a:t>informalidad a la economía de Panamá? 2019. </a:t>
            </a:r>
            <a:endParaRPr lang="en-US" sz="1200" dirty="0"/>
          </a:p>
        </p:txBody>
      </p:sp>
      <p:graphicFrame>
        <p:nvGraphicFramePr>
          <p:cNvPr id="6" name="Gráfico 5"/>
          <p:cNvGraphicFramePr>
            <a:graphicFrameLocks/>
          </p:cNvGraphicFramePr>
          <p:nvPr>
            <p:extLst>
              <p:ext uri="{D42A27DB-BD31-4B8C-83A1-F6EECF244321}">
                <p14:modId xmlns:p14="http://schemas.microsoft.com/office/powerpoint/2010/main" val="940664399"/>
              </p:ext>
            </p:extLst>
          </p:nvPr>
        </p:nvGraphicFramePr>
        <p:xfrm>
          <a:off x="6226629" y="1825625"/>
          <a:ext cx="4971143" cy="31382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4366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PA" dirty="0" smtClean="0"/>
              <a:t>ASEGURADOS VOLUNTARIOS EN LA CAJA</a:t>
            </a:r>
            <a:r>
              <a:rPr lang="en-US" dirty="0" smtClean="0"/>
              <a:t> </a:t>
            </a:r>
            <a:r>
              <a:rPr lang="es-PA" dirty="0" smtClean="0"/>
              <a:t>ACTIVOS DE ACUERDO A LAS FACTURACIONES MENSUALES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809483"/>
              </p:ext>
            </p:extLst>
          </p:nvPr>
        </p:nvGraphicFramePr>
        <p:xfrm>
          <a:off x="3435723" y="2232212"/>
          <a:ext cx="5320553" cy="3447210"/>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p:cNvSpPr txBox="1"/>
          <p:nvPr/>
        </p:nvSpPr>
        <p:spPr>
          <a:xfrm>
            <a:off x="2673722" y="6247254"/>
            <a:ext cx="6844553" cy="276999"/>
          </a:xfrm>
          <a:prstGeom prst="rect">
            <a:avLst/>
          </a:prstGeom>
          <a:noFill/>
        </p:spPr>
        <p:txBody>
          <a:bodyPr wrap="square" rtlCol="0">
            <a:spAutoFit/>
          </a:bodyPr>
          <a:lstStyle/>
          <a:p>
            <a:pPr algn="ctr"/>
            <a:r>
              <a:rPr lang="es-PA" sz="1200" dirty="0" smtClean="0"/>
              <a:t>Fuente: Dirección Nacional de Ingresos CSS </a:t>
            </a:r>
            <a:endParaRPr lang="en-US" sz="1200" dirty="0"/>
          </a:p>
        </p:txBody>
      </p:sp>
      <p:sp>
        <p:nvSpPr>
          <p:cNvPr id="6" name="CuadroTexto 5"/>
          <p:cNvSpPr txBox="1"/>
          <p:nvPr/>
        </p:nvSpPr>
        <p:spPr>
          <a:xfrm>
            <a:off x="2115670" y="5711735"/>
            <a:ext cx="7960658" cy="461665"/>
          </a:xfrm>
          <a:prstGeom prst="rect">
            <a:avLst/>
          </a:prstGeom>
          <a:noFill/>
        </p:spPr>
        <p:txBody>
          <a:bodyPr wrap="square" rtlCol="0">
            <a:spAutoFit/>
          </a:bodyPr>
          <a:lstStyle/>
          <a:p>
            <a:r>
              <a:rPr lang="es-PA" sz="1200" dirty="0" smtClean="0"/>
              <a:t>Nota: </a:t>
            </a:r>
            <a:r>
              <a:rPr lang="es-PA" sz="1200" dirty="0"/>
              <a:t>La pandemia ha generado que una gran cantidad de asegurados voluntarios no cumplan con su pago mensual. El sistema tiene la opción de desvincular </a:t>
            </a:r>
            <a:r>
              <a:rPr lang="es-PA" sz="1200" dirty="0" smtClean="0"/>
              <a:t>automáticamente </a:t>
            </a:r>
            <a:r>
              <a:rPr lang="es-PA" sz="1200" dirty="0"/>
              <a:t>del sistema después de 3 meses morosos</a:t>
            </a:r>
            <a:r>
              <a:rPr lang="es-PA" sz="1200" dirty="0" smtClean="0"/>
              <a:t> </a:t>
            </a:r>
            <a:endParaRPr lang="en-US" sz="1200" dirty="0"/>
          </a:p>
        </p:txBody>
      </p:sp>
    </p:spTree>
    <p:extLst>
      <p:ext uri="{BB962C8B-B14F-4D97-AF65-F5344CB8AC3E}">
        <p14:creationId xmlns:p14="http://schemas.microsoft.com/office/powerpoint/2010/main" val="2395613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A" dirty="0" smtClean="0"/>
              <a:t>SOLICITUDES APROBADAS Y NEGADAS POR LA COMISIÓN DE SEGURO VOLUNTARIO </a:t>
            </a:r>
            <a:endParaRPr lang="en-US" dirty="0"/>
          </a:p>
        </p:txBody>
      </p:sp>
      <p:sp>
        <p:nvSpPr>
          <p:cNvPr id="5" name="CuadroTexto 4"/>
          <p:cNvSpPr txBox="1"/>
          <p:nvPr/>
        </p:nvSpPr>
        <p:spPr>
          <a:xfrm>
            <a:off x="2675965" y="6173400"/>
            <a:ext cx="6844553" cy="276999"/>
          </a:xfrm>
          <a:prstGeom prst="rect">
            <a:avLst/>
          </a:prstGeom>
          <a:noFill/>
        </p:spPr>
        <p:txBody>
          <a:bodyPr wrap="square" rtlCol="0">
            <a:spAutoFit/>
          </a:bodyPr>
          <a:lstStyle/>
          <a:p>
            <a:pPr algn="ctr"/>
            <a:r>
              <a:rPr lang="es-PA" sz="1200" dirty="0" smtClean="0"/>
              <a:t>Fuente: Dirección Nacional de Ingresos CSS </a:t>
            </a:r>
            <a:endParaRPr lang="en-US" sz="1200" dirty="0"/>
          </a:p>
        </p:txBody>
      </p:sp>
      <p:graphicFrame>
        <p:nvGraphicFramePr>
          <p:cNvPr id="7" name="Gráfico 6"/>
          <p:cNvGraphicFramePr>
            <a:graphicFrameLocks/>
          </p:cNvGraphicFramePr>
          <p:nvPr>
            <p:extLst>
              <p:ext uri="{D42A27DB-BD31-4B8C-83A1-F6EECF244321}">
                <p14:modId xmlns:p14="http://schemas.microsoft.com/office/powerpoint/2010/main" val="2518026561"/>
              </p:ext>
            </p:extLst>
          </p:nvPr>
        </p:nvGraphicFramePr>
        <p:xfrm>
          <a:off x="2317656" y="2057400"/>
          <a:ext cx="7556687" cy="38425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2629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dirty="0" smtClean="0"/>
              <a:t>Documentación aportada al repositorio</a:t>
            </a:r>
            <a:endParaRPr lang="en-US"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885658597"/>
              </p:ext>
            </p:extLst>
          </p:nvPr>
        </p:nvGraphicFramePr>
        <p:xfrm>
          <a:off x="2456742" y="1690688"/>
          <a:ext cx="7278515" cy="4769076"/>
        </p:xfrm>
        <a:graphic>
          <a:graphicData uri="http://schemas.openxmlformats.org/drawingml/2006/table">
            <a:tbl>
              <a:tblPr/>
              <a:tblGrid>
                <a:gridCol w="583448"/>
                <a:gridCol w="1509672"/>
                <a:gridCol w="5185395"/>
              </a:tblGrid>
              <a:tr h="143216">
                <a:tc>
                  <a:txBody>
                    <a:bodyPr/>
                    <a:lstStyle/>
                    <a:p>
                      <a:pPr algn="ctr" fontAlgn="ctr"/>
                      <a:r>
                        <a:rPr lang="en-US" sz="700" b="1" i="0" u="none" strike="noStrike" dirty="0">
                          <a:solidFill>
                            <a:srgbClr val="064D85"/>
                          </a:solidFill>
                          <a:effectLst/>
                          <a:latin typeface="Arial" panose="020B0604020202020204" pitchFamily="34" charset="0"/>
                        </a:rPr>
                        <a:t>No.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700" b="1" i="0" u="none" strike="noStrike" dirty="0">
                          <a:solidFill>
                            <a:srgbClr val="064D85"/>
                          </a:solidFill>
                          <a:effectLst/>
                          <a:latin typeface="Arial" panose="020B0604020202020204" pitchFamily="34" charset="0"/>
                        </a:rPr>
                        <a:t>Tipo de Documento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700" b="1" i="0" u="none" strike="noStrike" dirty="0">
                          <a:solidFill>
                            <a:srgbClr val="064D85"/>
                          </a:solidFill>
                          <a:effectLst/>
                          <a:latin typeface="Arial" panose="020B0604020202020204" pitchFamily="34" charset="0"/>
                        </a:rPr>
                        <a:t>Título/Descripción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852132">
                <a:tc>
                  <a:txBody>
                    <a:bodyPr/>
                    <a:lstStyle/>
                    <a:p>
                      <a:pPr algn="ctr" fontAlgn="ctr"/>
                      <a:r>
                        <a:rPr lang="en-US" sz="700" b="0" i="0" u="none" strike="noStrike" dirty="0">
                          <a:solidFill>
                            <a:schemeClr val="tx1"/>
                          </a:solidFill>
                          <a:effectLst/>
                          <a:latin typeface="Arial" panose="020B0604020202020204" pitchFamily="34" charset="0"/>
                        </a:rPr>
                        <a:t>1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ESTADÍSTICAS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700" b="1" i="0" u="none" strike="noStrike" dirty="0">
                          <a:solidFill>
                            <a:schemeClr val="tx1"/>
                          </a:solidFill>
                          <a:effectLst/>
                          <a:latin typeface="Arial" panose="020B0604020202020204" pitchFamily="34" charset="0"/>
                        </a:rPr>
                        <a:t>Encuesta de Mercado Laboral Telefónica, Septiembre 2020</a:t>
                      </a:r>
                      <a:r>
                        <a:rPr lang="es-PA" sz="700" b="0" i="0" u="none" strike="noStrike" dirty="0">
                          <a:solidFill>
                            <a:schemeClr val="tx1"/>
                          </a:solidFill>
                          <a:effectLst/>
                          <a:latin typeface="Arial" panose="020B0604020202020204" pitchFamily="34" charset="0"/>
                        </a:rPr>
                        <a:t/>
                      </a:r>
                      <a:br>
                        <a:rPr lang="es-PA" sz="700" b="0" i="0" u="none" strike="noStrike" dirty="0">
                          <a:solidFill>
                            <a:schemeClr val="tx1"/>
                          </a:solidFill>
                          <a:effectLst/>
                          <a:latin typeface="Arial" panose="020B0604020202020204" pitchFamily="34" charset="0"/>
                        </a:rPr>
                      </a:br>
                      <a:r>
                        <a:rPr lang="es-PA" sz="700" b="0" i="0" u="none" strike="noStrike" dirty="0">
                          <a:solidFill>
                            <a:schemeClr val="tx1"/>
                          </a:solidFill>
                          <a:effectLst/>
                          <a:latin typeface="Arial" panose="020B0604020202020204" pitchFamily="34" charset="0"/>
                        </a:rPr>
                        <a:t>El Instituto Nacional de Estadística y Censo (INEC) realizó en septiembre del 2020, la Encuesta de Mercado Laboral Telefónica (EMLT), en medio de la crisis sanitaria que vive el mundo entero, y Panamá no escapa de ella. Por las restricciones y normas de bioseguridad impuestas por las autoridades de salud, este año, la recolección de los datos se realizó, a través de llamadas telefónicas a los informantes. La elaboración de la muestra y las estimaciones de población definitivas, están basadas en los Censos de Población y Vivienda de 2010.</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608666">
                <a:tc>
                  <a:txBody>
                    <a:bodyPr/>
                    <a:lstStyle/>
                    <a:p>
                      <a:pPr algn="ctr" fontAlgn="ctr"/>
                      <a:r>
                        <a:rPr lang="en-US" sz="700" b="0" i="0" u="none" strike="noStrike" dirty="0">
                          <a:solidFill>
                            <a:schemeClr val="tx1"/>
                          </a:solidFill>
                          <a:effectLst/>
                          <a:latin typeface="Arial" panose="020B0604020202020204" pitchFamily="34" charset="0"/>
                        </a:rPr>
                        <a:t>2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ESTADÍSTICAS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700" b="1" i="0" u="none" strike="noStrike" dirty="0">
                          <a:solidFill>
                            <a:schemeClr val="tx1"/>
                          </a:solidFill>
                          <a:effectLst/>
                          <a:latin typeface="Arial" panose="020B0604020202020204" pitchFamily="34" charset="0"/>
                        </a:rPr>
                        <a:t>Encuesta de Mercado Laboral, agosto 2019</a:t>
                      </a:r>
                      <a:r>
                        <a:rPr lang="es-PA" sz="700" b="0" i="0" u="none" strike="noStrike" dirty="0">
                          <a:solidFill>
                            <a:schemeClr val="tx1"/>
                          </a:solidFill>
                          <a:effectLst/>
                          <a:latin typeface="Arial" panose="020B0604020202020204" pitchFamily="34" charset="0"/>
                        </a:rPr>
                        <a:t/>
                      </a:r>
                      <a:br>
                        <a:rPr lang="es-PA" sz="700" b="0" i="0" u="none" strike="noStrike" dirty="0">
                          <a:solidFill>
                            <a:schemeClr val="tx1"/>
                          </a:solidFill>
                          <a:effectLst/>
                          <a:latin typeface="Arial" panose="020B0604020202020204" pitchFamily="34" charset="0"/>
                        </a:rPr>
                      </a:br>
                      <a:r>
                        <a:rPr lang="es-PA" sz="700" b="0" i="0" u="none" strike="noStrike" dirty="0">
                          <a:solidFill>
                            <a:schemeClr val="tx1"/>
                          </a:solidFill>
                          <a:effectLst/>
                          <a:latin typeface="Arial" panose="020B0604020202020204" pitchFamily="34" charset="0"/>
                        </a:rPr>
                        <a:t>El Instituto Nacional de Estadística y Censo (INEC), realizó en agosto del 2019, la Encuesta de Mercado Laboral, siendo uno de sus objetivos, la medición del mercado laboral. En este boletín, se presenta información revisada de ese tema. La elaboración de la muestra y las estimaciones de población definitivas, están basadas en los Censos de Población y Vivienda de 2010.</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730399">
                <a:tc>
                  <a:txBody>
                    <a:bodyPr/>
                    <a:lstStyle/>
                    <a:p>
                      <a:pPr algn="ctr" fontAlgn="ctr"/>
                      <a:r>
                        <a:rPr lang="en-US" sz="700" b="0" i="0" u="none" strike="noStrike" dirty="0">
                          <a:solidFill>
                            <a:schemeClr val="tx1"/>
                          </a:solidFill>
                          <a:effectLst/>
                          <a:latin typeface="Arial" panose="020B0604020202020204" pitchFamily="34" charset="0"/>
                        </a:rPr>
                        <a:t>3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ESTADÍSTICAS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700" b="1" i="0" u="none" strike="noStrike" dirty="0">
                          <a:solidFill>
                            <a:schemeClr val="tx1"/>
                          </a:solidFill>
                          <a:effectLst/>
                          <a:latin typeface="Arial" panose="020B0604020202020204" pitchFamily="34" charset="0"/>
                        </a:rPr>
                        <a:t>ENCUESTA SITUACIÓN DE LA POBLACIÓN OCUPADA 2019</a:t>
                      </a:r>
                      <a:r>
                        <a:rPr lang="es-PA" sz="700" b="0" i="0" u="none" strike="noStrike" dirty="0">
                          <a:solidFill>
                            <a:schemeClr val="tx1"/>
                          </a:solidFill>
                          <a:effectLst/>
                          <a:latin typeface="Arial" panose="020B0604020202020204" pitchFamily="34" charset="0"/>
                        </a:rPr>
                        <a:t/>
                      </a:r>
                      <a:br>
                        <a:rPr lang="es-PA" sz="700" b="0" i="0" u="none" strike="noStrike" dirty="0">
                          <a:solidFill>
                            <a:schemeClr val="tx1"/>
                          </a:solidFill>
                          <a:effectLst/>
                          <a:latin typeface="Arial" panose="020B0604020202020204" pitchFamily="34" charset="0"/>
                        </a:rPr>
                      </a:br>
                      <a:r>
                        <a:rPr lang="es-PA" sz="700" b="0" i="0" u="none" strike="noStrike" dirty="0">
                          <a:solidFill>
                            <a:schemeClr val="tx1"/>
                          </a:solidFill>
                          <a:effectLst/>
                          <a:latin typeface="Arial" panose="020B0604020202020204" pitchFamily="34" charset="0"/>
                        </a:rPr>
                        <a:t>El Instituto Nacional de Estadística y Censo (INEC) realiza desde 1963, en forma ininterrumpida, las Encuestas de Hogares. En esta ocasión, se presenta información procedente de las encuestas del 2018 y 2019, donde se introducen cambios conceptuales, de acuerdo a recomendaciones surgidas en las Conferencias Internacionales de Estadígrafos del Trabajo realizadas por la Organización Internacional de Trabajo (OIT).</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43466">
                <a:tc>
                  <a:txBody>
                    <a:bodyPr/>
                    <a:lstStyle/>
                    <a:p>
                      <a:pPr algn="ctr" fontAlgn="ctr"/>
                      <a:r>
                        <a:rPr lang="en-US" sz="700" b="0" i="0" u="none" strike="noStrike" dirty="0">
                          <a:solidFill>
                            <a:schemeClr val="tx1"/>
                          </a:solidFill>
                          <a:effectLst/>
                          <a:latin typeface="Arial" panose="020B0604020202020204" pitchFamily="34" charset="0"/>
                        </a:rPr>
                        <a:t>4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ESTADÍSTICAS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n-US" sz="700" b="0" i="0" u="none" strike="noStrike" dirty="0">
                          <a:solidFill>
                            <a:schemeClr val="tx1"/>
                          </a:solidFill>
                          <a:effectLst/>
                          <a:latin typeface="Arial" panose="020B0604020202020204" pitchFamily="34" charset="0"/>
                        </a:rPr>
                        <a:t>Infografía No.043 Mercado Laboral 2019</a:t>
                      </a:r>
                      <a:br>
                        <a:rPr lang="en-US" sz="700" b="0" i="0" u="none" strike="noStrike" dirty="0">
                          <a:solidFill>
                            <a:schemeClr val="tx1"/>
                          </a:solidFill>
                          <a:effectLst/>
                          <a:latin typeface="Arial" panose="020B0604020202020204" pitchFamily="34" charset="0"/>
                        </a:rPr>
                      </a:br>
                      <a:r>
                        <a:rPr lang="en-US" sz="700" b="0" i="0" u="none" strike="noStrike" dirty="0">
                          <a:solidFill>
                            <a:schemeClr val="tx1"/>
                          </a:solidFill>
                          <a:effectLst/>
                          <a:latin typeface="Arial" panose="020B0604020202020204" pitchFamily="34" charset="0"/>
                        </a:rPr>
                        <a:t>Mercado Laboral Agosto 2018-2019</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852132">
                <a:tc>
                  <a:txBody>
                    <a:bodyPr/>
                    <a:lstStyle/>
                    <a:p>
                      <a:pPr algn="ctr" fontAlgn="ctr"/>
                      <a:r>
                        <a:rPr lang="en-US" sz="700" b="0" i="0" u="none" strike="noStrike" dirty="0">
                          <a:solidFill>
                            <a:schemeClr val="tx1"/>
                          </a:solidFill>
                          <a:effectLst/>
                          <a:latin typeface="Arial" panose="020B0604020202020204" pitchFamily="34" charset="0"/>
                        </a:rPr>
                        <a:t>5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ESTUDIOS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700" b="1" i="0" u="none" strike="noStrike" dirty="0">
                          <a:solidFill>
                            <a:schemeClr val="tx1"/>
                          </a:solidFill>
                          <a:effectLst/>
                          <a:latin typeface="Arial" panose="020B0604020202020204" pitchFamily="34" charset="0"/>
                        </a:rPr>
                        <a:t>Análisis de las Fuentes de Crecimiento de Panamá</a:t>
                      </a:r>
                      <a:r>
                        <a:rPr lang="es-PA" sz="700" b="0" i="0" u="none" strike="noStrike" dirty="0">
                          <a:solidFill>
                            <a:schemeClr val="tx1"/>
                          </a:solidFill>
                          <a:effectLst/>
                          <a:latin typeface="Arial" panose="020B0604020202020204" pitchFamily="34" charset="0"/>
                        </a:rPr>
                        <a:t/>
                      </a:r>
                      <a:br>
                        <a:rPr lang="es-PA" sz="700" b="0" i="0" u="none" strike="noStrike" dirty="0">
                          <a:solidFill>
                            <a:schemeClr val="tx1"/>
                          </a:solidFill>
                          <a:effectLst/>
                          <a:latin typeface="Arial" panose="020B0604020202020204" pitchFamily="34" charset="0"/>
                        </a:rPr>
                      </a:br>
                      <a:r>
                        <a:rPr lang="es-PA" sz="700" b="0" i="0" u="none" strike="noStrike" dirty="0">
                          <a:solidFill>
                            <a:schemeClr val="tx1"/>
                          </a:solidFill>
                          <a:effectLst/>
                          <a:latin typeface="Arial" panose="020B0604020202020204" pitchFamily="34" charset="0"/>
                        </a:rPr>
                        <a:t>La economía panameña se encuentra en una encrucijada al requerir decisiones urgentes en el área de políticas públicas. Por un lado, se ha registrado una continua expansión económica a partir de 1989, la cual permitió alcanzar tasas de crecimiento de largo plazo poco igualadas globalmente a la vez de reducir el desempleo a niveles equivalentes de pleno empleo. El rápido crecimiento del Producto Interno Bruto (PIB) provino de la expansión de las fuentes de crecimiento económico, o sea, de aumentos en los insumos capital físico y trabajo y en su productividad total.</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730399">
                <a:tc>
                  <a:txBody>
                    <a:bodyPr/>
                    <a:lstStyle/>
                    <a:p>
                      <a:pPr algn="ctr" fontAlgn="ctr"/>
                      <a:r>
                        <a:rPr lang="en-US" sz="700" b="0" i="0" u="none" strike="noStrike" dirty="0">
                          <a:solidFill>
                            <a:schemeClr val="tx1"/>
                          </a:solidFill>
                          <a:effectLst/>
                          <a:latin typeface="Arial" panose="020B0604020202020204" pitchFamily="34" charset="0"/>
                        </a:rPr>
                        <a:t>6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ESTUDIOS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700" b="1" i="0" u="none" strike="noStrike" dirty="0">
                          <a:solidFill>
                            <a:schemeClr val="tx1"/>
                          </a:solidFill>
                          <a:effectLst/>
                          <a:latin typeface="Arial" panose="020B0604020202020204" pitchFamily="34" charset="0"/>
                        </a:rPr>
                        <a:t>Cómo Afecta la Informalidad a la Economía de Panamá</a:t>
                      </a:r>
                      <a:r>
                        <a:rPr lang="es-PA" sz="700" b="0" i="0" u="none" strike="noStrike" dirty="0">
                          <a:solidFill>
                            <a:schemeClr val="tx1"/>
                          </a:solidFill>
                          <a:effectLst/>
                          <a:latin typeface="Arial" panose="020B0604020202020204" pitchFamily="34" charset="0"/>
                        </a:rPr>
                        <a:t/>
                      </a:r>
                      <a:br>
                        <a:rPr lang="es-PA" sz="700" b="0" i="0" u="none" strike="noStrike" dirty="0">
                          <a:solidFill>
                            <a:schemeClr val="tx1"/>
                          </a:solidFill>
                          <a:effectLst/>
                          <a:latin typeface="Arial" panose="020B0604020202020204" pitchFamily="34" charset="0"/>
                        </a:rPr>
                      </a:br>
                      <a:r>
                        <a:rPr lang="es-PA" sz="700" b="0" i="0" u="none" strike="noStrike" dirty="0">
                          <a:solidFill>
                            <a:schemeClr val="tx1"/>
                          </a:solidFill>
                          <a:effectLst/>
                          <a:latin typeface="Arial" panose="020B0604020202020204" pitchFamily="34" charset="0"/>
                        </a:rPr>
                        <a:t>La economía informal es definida por la Organización Internacional del Trabajo (OIT) como aquella donde todas las actividades económicas son realizadas ya sea por trabajadores y por unidades económicas que no están total o parcialmente cubiertas por acuerdos formales. Esta informalidad los lleva a dejar de cumplir con todas o algunas normas legales y a operar al margen de la ley, incumplir con algunos costos por considerarlos excesivos, pero sin poder ser productivos ni competitivos.</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608666">
                <a:tc>
                  <a:txBody>
                    <a:bodyPr/>
                    <a:lstStyle/>
                    <a:p>
                      <a:pPr algn="ctr" fontAlgn="ctr"/>
                      <a:r>
                        <a:rPr lang="en-US" sz="700" b="0" i="0" u="none" strike="noStrike" dirty="0">
                          <a:solidFill>
                            <a:schemeClr val="tx1"/>
                          </a:solidFill>
                          <a:effectLst/>
                          <a:latin typeface="Arial" panose="020B0604020202020204" pitchFamily="34" charset="0"/>
                        </a:rPr>
                        <a:t>7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700" b="0" i="0" u="none" strike="noStrike" dirty="0">
                          <a:solidFill>
                            <a:schemeClr val="tx1"/>
                          </a:solidFill>
                          <a:effectLst/>
                          <a:latin typeface="Arial" panose="020B0604020202020204" pitchFamily="34" charset="0"/>
                        </a:rPr>
                        <a:t>ESTUDIOS </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700" b="1" i="0" u="none" strike="noStrike" dirty="0">
                          <a:solidFill>
                            <a:schemeClr val="tx1"/>
                          </a:solidFill>
                          <a:effectLst/>
                          <a:latin typeface="Arial" panose="020B0604020202020204" pitchFamily="34" charset="0"/>
                        </a:rPr>
                        <a:t>El Salario Mínimo y su impacto en la Economía</a:t>
                      </a:r>
                      <a:r>
                        <a:rPr lang="es-PA" sz="700" b="0" i="0" u="none" strike="noStrike" dirty="0">
                          <a:solidFill>
                            <a:schemeClr val="tx1"/>
                          </a:solidFill>
                          <a:effectLst/>
                          <a:latin typeface="Arial" panose="020B0604020202020204" pitchFamily="34" charset="0"/>
                        </a:rPr>
                        <a:t/>
                      </a:r>
                      <a:br>
                        <a:rPr lang="es-PA" sz="700" b="0" i="0" u="none" strike="noStrike" dirty="0">
                          <a:solidFill>
                            <a:schemeClr val="tx1"/>
                          </a:solidFill>
                          <a:effectLst/>
                          <a:latin typeface="Arial" panose="020B0604020202020204" pitchFamily="34" charset="0"/>
                        </a:rPr>
                      </a:br>
                      <a:r>
                        <a:rPr lang="es-PA" sz="700" b="0" i="0" u="none" strike="noStrike" dirty="0">
                          <a:solidFill>
                            <a:schemeClr val="tx1"/>
                          </a:solidFill>
                          <a:effectLst/>
                          <a:latin typeface="Arial" panose="020B0604020202020204" pitchFamily="34" charset="0"/>
                        </a:rPr>
                        <a:t>Existen factores que influyen en el mercado laboral, como el Producto Interno Bruto (PIB), el Índice de Precios al Consumidor (IPC), el crecimiento de la población, la productividad, acuerdos sindicales y los salarios mínimos. Este documento analiza el impacto del salario mínimo en la economía nacional.</a:t>
                      </a:r>
                    </a:p>
                  </a:txBody>
                  <a:tcPr marL="6534" marR="6534" marT="65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1848114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dirty="0" smtClean="0"/>
              <a:t>Documentación aportada al repositorio p.2</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33884326"/>
              </p:ext>
            </p:extLst>
          </p:nvPr>
        </p:nvGraphicFramePr>
        <p:xfrm>
          <a:off x="2283759" y="1532966"/>
          <a:ext cx="7624482" cy="4913017"/>
        </p:xfrm>
        <a:graphic>
          <a:graphicData uri="http://schemas.openxmlformats.org/drawingml/2006/table">
            <a:tbl>
              <a:tblPr/>
              <a:tblGrid>
                <a:gridCol w="611181"/>
                <a:gridCol w="1581430"/>
                <a:gridCol w="5431871"/>
              </a:tblGrid>
              <a:tr h="117788">
                <a:tc>
                  <a:txBody>
                    <a:bodyPr/>
                    <a:lstStyle/>
                    <a:p>
                      <a:pPr algn="ctr" fontAlgn="ctr"/>
                      <a:r>
                        <a:rPr lang="en-US" sz="600" b="1" i="0" u="none" strike="noStrike" dirty="0">
                          <a:solidFill>
                            <a:srgbClr val="064D85"/>
                          </a:solidFill>
                          <a:effectLst/>
                          <a:latin typeface="Arial" panose="020B0604020202020204" pitchFamily="34" charset="0"/>
                        </a:rPr>
                        <a:t>No.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600" b="1" i="0" u="none" strike="noStrike" dirty="0">
                          <a:solidFill>
                            <a:srgbClr val="064D85"/>
                          </a:solidFill>
                          <a:effectLst/>
                          <a:latin typeface="Arial" panose="020B0604020202020204" pitchFamily="34" charset="0"/>
                        </a:rPr>
                        <a:t>Tipo de Documento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600" b="1" i="0" u="none" strike="noStrike" dirty="0">
                          <a:solidFill>
                            <a:srgbClr val="064D85"/>
                          </a:solidFill>
                          <a:effectLst/>
                          <a:latin typeface="Arial" panose="020B0604020202020204" pitchFamily="34" charset="0"/>
                        </a:rPr>
                        <a:t>Título/Descripción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08610">
                <a:tc>
                  <a:txBody>
                    <a:bodyPr/>
                    <a:lstStyle/>
                    <a:p>
                      <a:pPr algn="ctr" fontAlgn="ctr"/>
                      <a:r>
                        <a:rPr lang="en-US" sz="600" b="0" i="0" u="none" strike="noStrike" dirty="0">
                          <a:solidFill>
                            <a:schemeClr val="tx1"/>
                          </a:solidFill>
                          <a:effectLst/>
                          <a:latin typeface="Arial" panose="020B0604020202020204" pitchFamily="34" charset="0"/>
                        </a:rPr>
                        <a:t>8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ESTUDIOS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La Informalidad en Panamá</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Resultados del primer mapeo de la informalidad en el país</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800957">
                <a:tc>
                  <a:txBody>
                    <a:bodyPr/>
                    <a:lstStyle/>
                    <a:p>
                      <a:pPr algn="ctr" fontAlgn="ctr"/>
                      <a:r>
                        <a:rPr lang="en-US" sz="600" b="0" i="0" u="none" strike="noStrike" dirty="0">
                          <a:solidFill>
                            <a:schemeClr val="tx1"/>
                          </a:solidFill>
                          <a:effectLst/>
                          <a:latin typeface="Arial" panose="020B0604020202020204" pitchFamily="34" charset="0"/>
                        </a:rPr>
                        <a:t>9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Aspectos relevantes del Mercado Laboral</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La desaceleración económica que se ha presentado en los últimos años muestra sus efectos en el crecimiento de la tasa de desempleo. Existe una condición crítica en el grupo etario de 20-24 años, particularmente entre las mujeres. A marzo de 2019, se registra el impacto en pérdida de empleos por la caída en actividades económicas (primer trimestre 2019) de sectores como la pesca, otras actividades comunitarias, sociales y personales, educación y salud privada, e industria manufacturera. Aunque no se trata de una recesión, se puede observar una pérdida de competitividad de la economía panameña.</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614050">
                <a:tc>
                  <a:txBody>
                    <a:bodyPr/>
                    <a:lstStyle/>
                    <a:p>
                      <a:pPr algn="ctr" fontAlgn="ctr"/>
                      <a:r>
                        <a:rPr lang="en-US" sz="600" b="0" i="0" u="none" strike="noStrike" dirty="0">
                          <a:solidFill>
                            <a:schemeClr val="tx1"/>
                          </a:solidFill>
                          <a:effectLst/>
                          <a:latin typeface="Arial" panose="020B0604020202020204" pitchFamily="34" charset="0"/>
                        </a:rPr>
                        <a:t>10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CAD No. 368 - Comportamiento de la Informalidad en los periodos 2004-2011 y 2011-2018</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La informalidad es un problema que se está agudizando cada vez más, 4 de cada 10 ocupados se encuentran en un trabajo informal (sin seguridad social ni contrato de trabajo) convirtiéndose en potenciales problemas o cargas para el Estado sino se toman acciones al respecto. Además, las nuevas tendencias del futuro del trabajo, como es la 4ta revolución industrial, están creado nuevas formas de trabajo, que pueden llevar a crear nuevas formas de informalidad.</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512690">
                <a:tc>
                  <a:txBody>
                    <a:bodyPr/>
                    <a:lstStyle/>
                    <a:p>
                      <a:pPr algn="ctr" fontAlgn="ctr"/>
                      <a:r>
                        <a:rPr lang="en-US" sz="600" b="0" i="0" u="none" strike="noStrike" dirty="0">
                          <a:solidFill>
                            <a:schemeClr val="tx1"/>
                          </a:solidFill>
                          <a:effectLst/>
                          <a:latin typeface="Arial" panose="020B0604020202020204" pitchFamily="34" charset="0"/>
                        </a:rPr>
                        <a:t>11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CAD No. 383 - La informalidad en detalle</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En los últimos años la informalidad ha ido en aumento, es un fenómeno que dificulta el crecimiento y aumenta las disparidades salariales y,siendo un problema que afecta a la economía, el CNC realizó el estudio “¿Cómo afecta la informalidad a la economía de Panamá?” que analiza sus razones y efectos. El documento a continuación recoge algunos aspectos relevantes del estudio.</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614050">
                <a:tc>
                  <a:txBody>
                    <a:bodyPr/>
                    <a:lstStyle/>
                    <a:p>
                      <a:pPr algn="ctr" fontAlgn="ctr"/>
                      <a:r>
                        <a:rPr lang="en-US" sz="600" b="0" i="0" u="none" strike="noStrike" dirty="0">
                          <a:solidFill>
                            <a:schemeClr val="tx1"/>
                          </a:solidFill>
                          <a:effectLst/>
                          <a:latin typeface="Arial" panose="020B0604020202020204" pitchFamily="34" charset="0"/>
                        </a:rPr>
                        <a:t>12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Competitividad al Día No.410 Situación del mercado laboral -septiembre 2020</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La economía y el mercado laboral panameño han sido afectados enormemente a causa de la pandemia del Coronavirus (COVID-19). Esto se ve evidenciado al momento de realizar la Encuesta de Mercado Laboral Telefónica, donde muestra a los 7 meses de haber comenzado la pandemia donde se ha visto impactado en mayor proporción la fuerza laboral. Esto da luces para poder tomar acciones o medidas que ayuden a mitigar dichos impactos.</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08610">
                <a:tc>
                  <a:txBody>
                    <a:bodyPr/>
                    <a:lstStyle/>
                    <a:p>
                      <a:pPr algn="ctr" fontAlgn="ctr"/>
                      <a:r>
                        <a:rPr lang="en-US" sz="600" b="0" i="0" u="none" strike="noStrike" dirty="0">
                          <a:solidFill>
                            <a:schemeClr val="tx1"/>
                          </a:solidFill>
                          <a:effectLst/>
                          <a:latin typeface="Arial" panose="020B0604020202020204" pitchFamily="34" charset="0"/>
                        </a:rPr>
                        <a:t>13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Infografía No.009 Informalidad</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smtClean="0">
                          <a:solidFill>
                            <a:schemeClr val="tx1"/>
                          </a:solidFill>
                          <a:effectLst/>
                          <a:latin typeface="Arial" panose="020B0604020202020204" pitchFamily="34" charset="0"/>
                        </a:rPr>
                        <a:t>Informalidad en </a:t>
                      </a:r>
                      <a:r>
                        <a:rPr lang="es-PA" sz="600" b="0" i="0" u="none" strike="noStrike" dirty="0">
                          <a:solidFill>
                            <a:schemeClr val="tx1"/>
                          </a:solidFill>
                          <a:effectLst/>
                          <a:latin typeface="Arial" panose="020B0604020202020204" pitchFamily="34" charset="0"/>
                        </a:rPr>
                        <a:t>Panamá</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715411">
                <a:tc>
                  <a:txBody>
                    <a:bodyPr/>
                    <a:lstStyle/>
                    <a:p>
                      <a:pPr algn="ctr" fontAlgn="ctr"/>
                      <a:r>
                        <a:rPr lang="en-US" sz="600" b="0" i="0" u="none" strike="noStrike" dirty="0">
                          <a:solidFill>
                            <a:schemeClr val="tx1"/>
                          </a:solidFill>
                          <a:effectLst/>
                          <a:latin typeface="Arial" panose="020B0604020202020204" pitchFamily="34" charset="0"/>
                        </a:rPr>
                        <a:t>14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Situación del Mercado Laboral Agosto 2019</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La desaceleración económica que se ha presentado en los años recientes se está reflejando en un crecimiento en la tasa de desempleo y en el empleo informal. El Mercado Laboral juega un papel fundamental en la distribución de los ingresos y la situación de la mayoría de los hogares que derivan su sustento de él. La meta es un crecimiento sostenible en el tiempo, con inflación, informalidad y desempleo bajos. Es necesario fortalecer el capital humano que se traduce a mayor productividad y competitividad.</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120851">
                <a:tc>
                  <a:txBody>
                    <a:bodyPr/>
                    <a:lstStyle/>
                    <a:p>
                      <a:pPr algn="ctr" fontAlgn="ctr"/>
                      <a:r>
                        <a:rPr lang="en-US" sz="600" b="0" i="0" u="none" strike="noStrike" dirty="0" smtClean="0">
                          <a:solidFill>
                            <a:schemeClr val="tx1"/>
                          </a:solidFill>
                          <a:effectLst/>
                          <a:latin typeface="Arial" panose="020B0604020202020204" pitchFamily="34" charset="0"/>
                        </a:rPr>
                        <a:t>15 </a:t>
                      </a:r>
                      <a:endParaRPr lang="en-US" sz="600" b="0" i="0" u="none" strike="noStrike" dirty="0">
                        <a:solidFill>
                          <a:schemeClr val="tx1"/>
                        </a:solidFill>
                        <a:effectLst/>
                        <a:latin typeface="Arial" panose="020B0604020202020204" pitchFamily="34" charset="0"/>
                      </a:endParaRP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600" b="0" i="0" u="none" strike="noStrike" dirty="0">
                          <a:solidFill>
                            <a:schemeClr val="tx1"/>
                          </a:solidFill>
                          <a:effectLst/>
                          <a:latin typeface="Arial" panose="020B0604020202020204" pitchFamily="34" charset="0"/>
                        </a:rPr>
                        <a:t>OTROS </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s-PA" sz="600" b="1" i="0" u="none" strike="noStrike" dirty="0">
                          <a:solidFill>
                            <a:schemeClr val="tx1"/>
                          </a:solidFill>
                          <a:effectLst/>
                          <a:latin typeface="Arial" panose="020B0604020202020204" pitchFamily="34" charset="0"/>
                        </a:rPr>
                        <a:t>PROCEDIMIENTO PARA EL TRÁMITE DE SOLICITUD DE AFILIACIÓN AL REGIMEN DE SEGURO VOLUNTARIO No. 98-94</a:t>
                      </a:r>
                      <a:r>
                        <a:rPr lang="es-PA" sz="600" b="0" i="0" u="none" strike="noStrike" dirty="0">
                          <a:solidFill>
                            <a:schemeClr val="tx1"/>
                          </a:solidFill>
                          <a:effectLst/>
                          <a:latin typeface="Arial" panose="020B0604020202020204" pitchFamily="34" charset="0"/>
                        </a:rPr>
                        <a:t/>
                      </a:r>
                      <a:br>
                        <a:rPr lang="es-PA" sz="600" b="0" i="0" u="none" strike="noStrike" dirty="0">
                          <a:solidFill>
                            <a:schemeClr val="tx1"/>
                          </a:solidFill>
                          <a:effectLst/>
                          <a:latin typeface="Arial" panose="020B0604020202020204" pitchFamily="34" charset="0"/>
                        </a:rPr>
                      </a:br>
                      <a:r>
                        <a:rPr lang="es-PA" sz="600" b="0" i="0" u="none" strike="noStrike" dirty="0">
                          <a:solidFill>
                            <a:schemeClr val="tx1"/>
                          </a:solidFill>
                          <a:effectLst/>
                          <a:latin typeface="Arial" panose="020B0604020202020204" pitchFamily="34" charset="0"/>
                        </a:rPr>
                        <a:t>Con la aprobación de la Ley No. 51 de 27 de diciembre de 2005, se reglamenta lo referente a la afiliación al Régimen de seguro voluntario, el cuál incorpora otros grupos para que puedan ingresar a este sistema. En este sentido la Junta Directiva de la Caja de Seguro Social aprueba el Reglamento General de Afiliación e Inscripción mediante Resolución No. 39,489-2007-J. D. de 23 de Marzo de 2007, publicado en Gaceta Oficial No. 25,783 de 3 de mayo de 2007. Libro II de la Afiliación Regular Título III Afiliación Voluntaria, Capítulos I, II, III, IV y V. La aprobación del Reglamento de Seguro Voluntario, conlleva de inmediato a la actualización del Procedimiento para el Trámite de Afiliación al Régimen de Seguro Voluntario, con la finalidad de adaptarlo a la situación actual; modificaciones éstas incluidas en este documento.</a:t>
                      </a:r>
                    </a:p>
                  </a:txBody>
                  <a:tcPr marL="5313" marR="5313" marT="5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798006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POBLACIÓN TOTAL DE INFORMALES</a:t>
            </a:r>
            <a:endParaRPr lang="en-US" dirty="0"/>
          </a:p>
        </p:txBody>
      </p:sp>
      <p:sp>
        <p:nvSpPr>
          <p:cNvPr id="3" name="Marcador de contenido 2"/>
          <p:cNvSpPr>
            <a:spLocks noGrp="1"/>
          </p:cNvSpPr>
          <p:nvPr>
            <p:ph idx="1"/>
          </p:nvPr>
        </p:nvSpPr>
        <p:spPr/>
        <p:txBody>
          <a:bodyPr/>
          <a:lstStyle/>
          <a:p>
            <a:pPr marL="0" indent="0">
              <a:buNone/>
            </a:pPr>
            <a:r>
              <a:rPr lang="es-PA" dirty="0" smtClean="0"/>
              <a:t>De acuerdo a la Encuesta de Mercado Laboral realizada en agosto de 2019, existe un total de 716,113 personas informales en Panamá representando un 45% de la población total ocupada.</a:t>
            </a:r>
            <a:endParaRPr lang="en-US" dirty="0"/>
          </a:p>
        </p:txBody>
      </p:sp>
      <p:graphicFrame>
        <p:nvGraphicFramePr>
          <p:cNvPr id="4" name="Gráfico 3"/>
          <p:cNvGraphicFramePr>
            <a:graphicFrameLocks/>
          </p:cNvGraphicFramePr>
          <p:nvPr>
            <p:extLst>
              <p:ext uri="{D42A27DB-BD31-4B8C-83A1-F6EECF244321}">
                <p14:modId xmlns:p14="http://schemas.microsoft.com/office/powerpoint/2010/main" val="3628782796"/>
              </p:ext>
            </p:extLst>
          </p:nvPr>
        </p:nvGraphicFramePr>
        <p:xfrm>
          <a:off x="3810000" y="3160059"/>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Tree>
    <p:extLst>
      <p:ext uri="{BB962C8B-B14F-4D97-AF65-F5344CB8AC3E}">
        <p14:creationId xmlns:p14="http://schemas.microsoft.com/office/powerpoint/2010/main" val="17545792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INFOGRAFÍAS</a:t>
            </a:r>
            <a:endParaRPr lang="en-US" dirty="0"/>
          </a:p>
        </p:txBody>
      </p:sp>
      <p:sp>
        <p:nvSpPr>
          <p:cNvPr id="3" name="Marcador de contenido 2"/>
          <p:cNvSpPr>
            <a:spLocks noGrp="1"/>
          </p:cNvSpPr>
          <p:nvPr>
            <p:ph idx="1"/>
          </p:nvPr>
        </p:nvSpPr>
        <p:spPr/>
        <p:txBody>
          <a:bodyPr>
            <a:normAutofit/>
          </a:bodyPr>
          <a:lstStyle/>
          <a:p>
            <a:pPr marL="0" indent="0">
              <a:buNone/>
            </a:pPr>
            <a:r>
              <a:rPr lang="en-US" sz="2000" dirty="0" smtClean="0"/>
              <a:t>Encuesta</a:t>
            </a:r>
            <a:r>
              <a:rPr lang="en-US" sz="2000" dirty="0" smtClean="0"/>
              <a:t> de Mercado Laboral - Agosto 2019. Instituto Nacional de Estadísitica y Censo</a:t>
            </a:r>
          </a:p>
          <a:p>
            <a:pPr marL="0" indent="0">
              <a:buNone/>
            </a:pPr>
            <a:r>
              <a:rPr lang="en-US" sz="2000" u="sng" dirty="0">
                <a:hlinkClick r:id="rId2"/>
              </a:rPr>
              <a:t>https://www.inec.gob.pa/publicaciones/Default3.aspx?ID_PUBLICACION=971&amp;ID_CATEGORIA=5&amp;ID_SUBCATEGORIA=38</a:t>
            </a:r>
            <a:r>
              <a:rPr lang="en-US" sz="2000" dirty="0" smtClean="0"/>
              <a:t> </a:t>
            </a:r>
          </a:p>
          <a:p>
            <a:pPr marL="0" indent="0">
              <a:buNone/>
            </a:pPr>
            <a:r>
              <a:rPr lang="es-PA" sz="2000" dirty="0"/>
              <a:t>Encuesta de Mercado Laboral Telefónica - Septiembre </a:t>
            </a:r>
            <a:r>
              <a:rPr lang="es-PA" sz="2000" dirty="0" smtClean="0"/>
              <a:t>2020. </a:t>
            </a:r>
            <a:r>
              <a:rPr lang="en-US" sz="2000" dirty="0" smtClean="0"/>
              <a:t>Instituto Nacional de Estadísitica y Censo</a:t>
            </a:r>
            <a:endParaRPr lang="es-PA" sz="2000" dirty="0" smtClean="0"/>
          </a:p>
          <a:p>
            <a:pPr marL="0" indent="0">
              <a:buNone/>
            </a:pPr>
            <a:r>
              <a:rPr lang="en-US" sz="2000" u="sng" dirty="0">
                <a:hlinkClick r:id="rId3"/>
              </a:rPr>
              <a:t>https://www.inec.gob.pa/publicaciones/Default3.aspx?ID_PUBLICACION=1037&amp;ID_CATEGORIA=5&amp;ID_SUBCATEGORIA=38</a:t>
            </a:r>
            <a:r>
              <a:rPr lang="en-US" sz="2000" dirty="0" smtClean="0"/>
              <a:t> </a:t>
            </a:r>
          </a:p>
          <a:p>
            <a:pPr marL="0" indent="0">
              <a:buNone/>
            </a:pPr>
            <a:r>
              <a:rPr lang="es-PA" sz="2000" dirty="0"/>
              <a:t>COMO AFECTA LA INFORMALIDAD A LA ECONOMIA DE PANAMA </a:t>
            </a:r>
            <a:r>
              <a:rPr lang="es-PA" sz="2000" dirty="0" smtClean="0"/>
              <a:t>– 2019. Centro Nacional de Competitividad</a:t>
            </a:r>
          </a:p>
          <a:p>
            <a:pPr marL="0" indent="0">
              <a:buNone/>
            </a:pPr>
            <a:r>
              <a:rPr lang="en-US" sz="2000" u="sng" dirty="0">
                <a:hlinkClick r:id="rId4"/>
              </a:rPr>
              <a:t>http://cncpanama.net/handle/123456789/467</a:t>
            </a:r>
            <a:r>
              <a:rPr lang="en-US" sz="2000" dirty="0" smtClean="0"/>
              <a:t> </a:t>
            </a:r>
            <a:endParaRPr lang="en-US" sz="2000" dirty="0"/>
          </a:p>
        </p:txBody>
      </p:sp>
    </p:spTree>
    <p:extLst>
      <p:ext uri="{BB962C8B-B14F-4D97-AF65-F5344CB8AC3E}">
        <p14:creationId xmlns:p14="http://schemas.microsoft.com/office/powerpoint/2010/main" val="969372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LA INFORMALIDAD SEGÚN CATEGORÍAS</a:t>
            </a:r>
            <a:endParaRPr lang="en-US" dirty="0"/>
          </a:p>
        </p:txBody>
      </p:sp>
      <p:sp>
        <p:nvSpPr>
          <p:cNvPr id="3" name="Marcador de contenido 2"/>
          <p:cNvSpPr>
            <a:spLocks noGrp="1"/>
          </p:cNvSpPr>
          <p:nvPr>
            <p:ph idx="1"/>
          </p:nvPr>
        </p:nvSpPr>
        <p:spPr/>
        <p:txBody>
          <a:bodyPr/>
          <a:lstStyle/>
          <a:p>
            <a:r>
              <a:rPr lang="es-PA" dirty="0" smtClean="0"/>
              <a:t>Empleados de empresa privada: sin acceso a seguridad social, sin contrato.</a:t>
            </a:r>
          </a:p>
          <a:p>
            <a:r>
              <a:rPr lang="es-PA" dirty="0" smtClean="0"/>
              <a:t>Cuenta propia: Personas sin acceso a la seguridad social</a:t>
            </a:r>
          </a:p>
          <a:p>
            <a:r>
              <a:rPr lang="es-PA" dirty="0" smtClean="0"/>
              <a:t>Patronos: Cuyas empresas son de menos de 5 personas</a:t>
            </a:r>
          </a:p>
          <a:p>
            <a:r>
              <a:rPr lang="es-PA" dirty="0" smtClean="0"/>
              <a:t>Servicio doméstico: Personas sin acceso a la seguridad social</a:t>
            </a:r>
          </a:p>
          <a:p>
            <a:r>
              <a:rPr lang="es-PA" dirty="0" smtClean="0"/>
              <a:t>Trabajador familiar</a:t>
            </a:r>
            <a:endParaRPr lang="en-US" dirty="0"/>
          </a:p>
        </p:txBody>
      </p:sp>
    </p:spTree>
    <p:extLst>
      <p:ext uri="{BB962C8B-B14F-4D97-AF65-F5344CB8AC3E}">
        <p14:creationId xmlns:p14="http://schemas.microsoft.com/office/powerpoint/2010/main" val="43680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RAZONES POR LAS QUE SE DA LA INFORMALIDAD</a:t>
            </a:r>
            <a:endParaRPr lang="en-US" dirty="0"/>
          </a:p>
        </p:txBody>
      </p:sp>
      <p:sp>
        <p:nvSpPr>
          <p:cNvPr id="3" name="Marcador de contenido 2"/>
          <p:cNvSpPr>
            <a:spLocks noGrp="1"/>
          </p:cNvSpPr>
          <p:nvPr>
            <p:ph idx="1"/>
          </p:nvPr>
        </p:nvSpPr>
        <p:spPr/>
        <p:txBody>
          <a:bodyPr/>
          <a:lstStyle/>
          <a:p>
            <a:r>
              <a:rPr lang="en-US" dirty="0" smtClean="0"/>
              <a:t>Desconocimiento de los requisitos</a:t>
            </a:r>
          </a:p>
          <a:p>
            <a:r>
              <a:rPr lang="en-US" dirty="0" smtClean="0"/>
              <a:t>Dificultad para hacer trámites</a:t>
            </a:r>
          </a:p>
          <a:p>
            <a:r>
              <a:rPr lang="en-US" dirty="0" smtClean="0"/>
              <a:t>Alcance de oportunidades</a:t>
            </a:r>
          </a:p>
          <a:p>
            <a:r>
              <a:rPr lang="en-US" dirty="0" smtClean="0"/>
              <a:t>Motivación</a:t>
            </a:r>
          </a:p>
          <a:p>
            <a:r>
              <a:rPr lang="en-US" dirty="0" smtClean="0"/>
              <a:t>Educación y capacitación</a:t>
            </a:r>
          </a:p>
          <a:p>
            <a:r>
              <a:rPr lang="en-US" dirty="0" smtClean="0"/>
              <a:t>Costos Vs beneficios</a:t>
            </a:r>
          </a:p>
          <a:p>
            <a:endParaRPr lang="en-US" dirty="0"/>
          </a:p>
        </p:txBody>
      </p:sp>
      <p:sp>
        <p:nvSpPr>
          <p:cNvPr id="4" name="CuadroTexto 3"/>
          <p:cNvSpPr txBox="1"/>
          <p:nvPr/>
        </p:nvSpPr>
        <p:spPr>
          <a:xfrm>
            <a:off x="2675965" y="6173400"/>
            <a:ext cx="6844553" cy="461665"/>
          </a:xfrm>
          <a:prstGeom prst="rect">
            <a:avLst/>
          </a:prstGeom>
          <a:noFill/>
        </p:spPr>
        <p:txBody>
          <a:bodyPr wrap="square" rtlCol="0">
            <a:spAutoFit/>
          </a:bodyPr>
          <a:lstStyle/>
          <a:p>
            <a:pPr algn="ctr"/>
            <a:r>
              <a:rPr lang="es-PA" sz="1200" dirty="0" smtClean="0"/>
              <a:t>Fuente: Centro Nacional de Competitividad. Estudio: ¿Cómo afecta la</a:t>
            </a:r>
          </a:p>
          <a:p>
            <a:pPr algn="ctr"/>
            <a:r>
              <a:rPr lang="es-PA" sz="1200" dirty="0" smtClean="0"/>
              <a:t>informalidad a la economía de Panamá? 2019. </a:t>
            </a:r>
            <a:endParaRPr lang="en-US" sz="1200" dirty="0"/>
          </a:p>
        </p:txBody>
      </p:sp>
    </p:spTree>
    <p:extLst>
      <p:ext uri="{BB962C8B-B14F-4D97-AF65-F5344CB8AC3E}">
        <p14:creationId xmlns:p14="http://schemas.microsoft.com/office/powerpoint/2010/main" val="2567845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EVOLUCIÓN DE LA INFORMALIDAD 2005 - 2020</a:t>
            </a:r>
            <a:endParaRPr lang="en-US" dirty="0"/>
          </a:p>
        </p:txBody>
      </p:sp>
      <p:pic>
        <p:nvPicPr>
          <p:cNvPr id="4" name="Marcador de contenido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60021" y="3402106"/>
            <a:ext cx="5671957" cy="263635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675965" y="6173400"/>
            <a:ext cx="6844553" cy="461665"/>
          </a:xfrm>
          <a:prstGeom prst="rect">
            <a:avLst/>
          </a:prstGeom>
          <a:noFill/>
        </p:spPr>
        <p:txBody>
          <a:bodyPr wrap="square" rtlCol="0">
            <a:spAutoFit/>
          </a:bodyPr>
          <a:lstStyle/>
          <a:p>
            <a:pPr algn="ctr"/>
            <a:r>
              <a:rPr lang="es-PA" sz="1200" dirty="0" smtClean="0"/>
              <a:t>Fuente: Encuesta de Mercado Laboral Telefónica septiembre de 2020, Instituto Nacional de Estadística y Censo </a:t>
            </a:r>
            <a:endParaRPr lang="en-US" sz="1200" dirty="0"/>
          </a:p>
        </p:txBody>
      </p:sp>
      <p:sp>
        <p:nvSpPr>
          <p:cNvPr id="6" name="Marcador de contenido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smtClean="0"/>
              <a:t>Para el periodo 2011-2019, la tendencia cambió, yendo en aumento el empleo informal, hecho que se repitió por 8 años consecutivos, lo que representa un aumento en el empleo informal de 8.0 puntos porcentuales. Para el 2020 aument</a:t>
            </a:r>
            <a:r>
              <a:rPr lang="es-PA" sz="2000" dirty="0"/>
              <a:t>ó</a:t>
            </a:r>
            <a:r>
              <a:rPr lang="es-PA" sz="2000" dirty="0" smtClean="0"/>
              <a:t> 7.9 puntos porcentuales. Lo anterior implica que, porcentualmente, la informalidad creció en el último año lo mismo que había crecido en los 8 años precedentes. </a:t>
            </a:r>
            <a:endParaRPr lang="en-US" sz="2000" dirty="0"/>
          </a:p>
        </p:txBody>
      </p:sp>
    </p:spTree>
    <p:extLst>
      <p:ext uri="{BB962C8B-B14F-4D97-AF65-F5344CB8AC3E}">
        <p14:creationId xmlns:p14="http://schemas.microsoft.com/office/powerpoint/2010/main" val="3285616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DISTRIBUCIÓN DE POBLACIÓN INFORMAL POR SEXO</a:t>
            </a:r>
            <a:endParaRPr lang="en-US" dirty="0"/>
          </a:p>
        </p:txBody>
      </p:sp>
      <p:sp>
        <p:nvSpPr>
          <p:cNvPr id="5" name="CuadroTexto 4"/>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
        <p:nvSpPr>
          <p:cNvPr id="8" name="Marcador de contenido 2"/>
          <p:cNvSpPr txBox="1">
            <a:spLocks/>
          </p:cNvSpPr>
          <p:nvPr/>
        </p:nvSpPr>
        <p:spPr>
          <a:xfrm>
            <a:off x="838200" y="1825625"/>
            <a:ext cx="528021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smtClean="0"/>
              <a:t>Al comparar esta información con la resultante en el 2018, se observó un aumento en el empleo informal, el cual fue de 5.4%, casi el doble si se compara con el aumento del 2017 contra el 2018 (2.8%). Por sexo, se registró un mayor porcentaje de mujeres ocupadas con empleo informal, que de hombres (45.4 y 44.5, respectivamente).</a:t>
            </a:r>
            <a:endParaRPr lang="en-US" sz="2000" dirty="0"/>
          </a:p>
        </p:txBody>
      </p:sp>
      <p:graphicFrame>
        <p:nvGraphicFramePr>
          <p:cNvPr id="10" name="Gráfico 9"/>
          <p:cNvGraphicFramePr>
            <a:graphicFrameLocks/>
          </p:cNvGraphicFramePr>
          <p:nvPr>
            <p:extLst>
              <p:ext uri="{D42A27DB-BD31-4B8C-83A1-F6EECF244321}">
                <p14:modId xmlns:p14="http://schemas.microsoft.com/office/powerpoint/2010/main" val="955010878"/>
              </p:ext>
            </p:extLst>
          </p:nvPr>
        </p:nvGraphicFramePr>
        <p:xfrm>
          <a:off x="6096000" y="1825625"/>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0805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POBLACIÓN INFORMAL POR SECTOR EN EL EMPLEO </a:t>
            </a:r>
            <a:endParaRPr lang="en-US" dirty="0"/>
          </a:p>
        </p:txBody>
      </p:sp>
      <p:graphicFrame>
        <p:nvGraphicFramePr>
          <p:cNvPr id="4" name="Marcador de contenido 6"/>
          <p:cNvGraphicFramePr>
            <a:graphicFrameLocks noGrp="1"/>
          </p:cNvGraphicFramePr>
          <p:nvPr>
            <p:ph idx="1"/>
            <p:extLst>
              <p:ext uri="{D42A27DB-BD31-4B8C-83A1-F6EECF244321}">
                <p14:modId xmlns:p14="http://schemas.microsoft.com/office/powerpoint/2010/main" val="1354646719"/>
              </p:ext>
            </p:extLst>
          </p:nvPr>
        </p:nvGraphicFramePr>
        <p:xfrm>
          <a:off x="2070847" y="2178424"/>
          <a:ext cx="8050306" cy="3500998"/>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Tree>
    <p:extLst>
      <p:ext uri="{BB962C8B-B14F-4D97-AF65-F5344CB8AC3E}">
        <p14:creationId xmlns:p14="http://schemas.microsoft.com/office/powerpoint/2010/main" val="862582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TASA DE INFORMALIDAD POR NIVEL EDUCATIVO. AÑO 2018</a:t>
            </a:r>
            <a:endParaRPr lang="en-US" dirty="0"/>
          </a:p>
        </p:txBody>
      </p:sp>
      <p:sp>
        <p:nvSpPr>
          <p:cNvPr id="5" name="CuadroTexto 4"/>
          <p:cNvSpPr txBox="1"/>
          <p:nvPr/>
        </p:nvSpPr>
        <p:spPr>
          <a:xfrm>
            <a:off x="2675965" y="6173400"/>
            <a:ext cx="6844553" cy="461665"/>
          </a:xfrm>
          <a:prstGeom prst="rect">
            <a:avLst/>
          </a:prstGeom>
          <a:noFill/>
        </p:spPr>
        <p:txBody>
          <a:bodyPr wrap="square" rtlCol="0">
            <a:spAutoFit/>
          </a:bodyPr>
          <a:lstStyle/>
          <a:p>
            <a:pPr algn="ctr"/>
            <a:r>
              <a:rPr lang="es-PA" sz="1200" dirty="0" smtClean="0"/>
              <a:t>Fuente: Centro Nacional de Competitividad. Estudio: ¿Cómo afecta la</a:t>
            </a:r>
          </a:p>
          <a:p>
            <a:pPr algn="ctr"/>
            <a:r>
              <a:rPr lang="es-PA" sz="1200" dirty="0" smtClean="0"/>
              <a:t>informalidad a la economía de Panamá? 2019. </a:t>
            </a:r>
            <a:endParaRPr lang="en-US" sz="1200" dirty="0"/>
          </a:p>
        </p:txBody>
      </p:sp>
      <p:sp>
        <p:nvSpPr>
          <p:cNvPr id="6" name="Marcador de contenido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000" dirty="0"/>
          </a:p>
        </p:txBody>
      </p:sp>
      <p:sp>
        <p:nvSpPr>
          <p:cNvPr id="7" name="Marcador de contenido 2"/>
          <p:cNvSpPr txBox="1">
            <a:spLocks/>
          </p:cNvSpPr>
          <p:nvPr/>
        </p:nvSpPr>
        <p:spPr>
          <a:xfrm>
            <a:off x="990600" y="1978025"/>
            <a:ext cx="511436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PA" sz="2000" dirty="0" smtClean="0"/>
              <a:t>La tasa de informalidad por nivel educativo alcanzado en el año 2018, se puede observar cómo al no contar con ningún grado de educación se acentúa la informalidad mostrando el nivel más alto de informalidad con el 84%, seguido de los que cuentan con primaria con el 68%, los que tienen secundaria el 48.2% y los universitarios con el 20.4%. Mostrando que a mayor nivel educativo se reduce la informalidad. </a:t>
            </a:r>
            <a:endParaRPr lang="en-US" sz="2000" dirty="0"/>
          </a:p>
        </p:txBody>
      </p:sp>
      <p:graphicFrame>
        <p:nvGraphicFramePr>
          <p:cNvPr id="9" name="Gráfico 8"/>
          <p:cNvGraphicFramePr>
            <a:graphicFrameLocks/>
          </p:cNvGraphicFramePr>
          <p:nvPr>
            <p:extLst>
              <p:ext uri="{D42A27DB-BD31-4B8C-83A1-F6EECF244321}">
                <p14:modId xmlns:p14="http://schemas.microsoft.com/office/powerpoint/2010/main" val="1466230140"/>
              </p:ext>
            </p:extLst>
          </p:nvPr>
        </p:nvGraphicFramePr>
        <p:xfrm>
          <a:off x="6257364" y="1992098"/>
          <a:ext cx="5096435" cy="29564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0232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A" dirty="0" smtClean="0"/>
              <a:t>PRINCIPALES 3 PROVINCIAS CON MAYOR CONCENTRACIÓN DE INFORMALES</a:t>
            </a:r>
            <a:endParaRPr lang="en-US" dirty="0"/>
          </a:p>
        </p:txBody>
      </p:sp>
      <p:sp>
        <p:nvSpPr>
          <p:cNvPr id="5" name="CuadroTexto 4"/>
          <p:cNvSpPr txBox="1"/>
          <p:nvPr/>
        </p:nvSpPr>
        <p:spPr>
          <a:xfrm>
            <a:off x="2675965" y="6173400"/>
            <a:ext cx="6844553" cy="276999"/>
          </a:xfrm>
          <a:prstGeom prst="rect">
            <a:avLst/>
          </a:prstGeom>
          <a:noFill/>
        </p:spPr>
        <p:txBody>
          <a:bodyPr wrap="square" rtlCol="0">
            <a:spAutoFit/>
          </a:bodyPr>
          <a:lstStyle/>
          <a:p>
            <a:pPr algn="ctr"/>
            <a:r>
              <a:rPr lang="es-PA" sz="1200" dirty="0" smtClean="0"/>
              <a:t>Fuente: Encuesta de Mercado Laboral realizada en agosto de 2019, Instituto Nacional de Estadística y Censo </a:t>
            </a:r>
            <a:endParaRPr lang="en-US" sz="1200" dirty="0"/>
          </a:p>
        </p:txBody>
      </p:sp>
      <p:sp>
        <p:nvSpPr>
          <p:cNvPr id="7" name="Marcador de contenido 6"/>
          <p:cNvSpPr>
            <a:spLocks noGrp="1"/>
          </p:cNvSpPr>
          <p:nvPr>
            <p:ph idx="1"/>
          </p:nvPr>
        </p:nvSpPr>
        <p:spPr>
          <a:xfrm>
            <a:off x="838200" y="1825625"/>
            <a:ext cx="10308771" cy="4351338"/>
          </a:xfrm>
        </p:spPr>
        <p:txBody>
          <a:bodyPr>
            <a:normAutofit/>
          </a:bodyPr>
          <a:lstStyle/>
          <a:p>
            <a:pPr marL="0" indent="0">
              <a:buNone/>
            </a:pPr>
            <a:r>
              <a:rPr lang="es-PA" sz="2000" dirty="0" smtClean="0"/>
              <a:t>Destacaron con un porcentaje promedio de empleo informal superior al 85.0%, las comarcas indígenas, mientras que las provincias de Darién (66.1%), Los Santos (55.7%), Bocas del Toro (55.2%), Coclé (54.5%) y Chiriquí (51.2%)</a:t>
            </a:r>
            <a:endParaRPr lang="en-US" sz="2000" dirty="0"/>
          </a:p>
        </p:txBody>
      </p:sp>
      <p:graphicFrame>
        <p:nvGraphicFramePr>
          <p:cNvPr id="8" name="Gráfico 7"/>
          <p:cNvGraphicFramePr>
            <a:graphicFrameLocks/>
          </p:cNvGraphicFramePr>
          <p:nvPr>
            <p:extLst>
              <p:ext uri="{D42A27DB-BD31-4B8C-83A1-F6EECF244321}">
                <p14:modId xmlns:p14="http://schemas.microsoft.com/office/powerpoint/2010/main" val="3673290573"/>
              </p:ext>
            </p:extLst>
          </p:nvPr>
        </p:nvGraphicFramePr>
        <p:xfrm>
          <a:off x="2623457" y="3156764"/>
          <a:ext cx="6945086"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4250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8752</TotalTime>
  <Words>1362</Words>
  <Application>Microsoft Office PowerPoint</Application>
  <PresentationFormat>Panorámica</PresentationFormat>
  <Paragraphs>119</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TRABAJO INFORMAL EN PANAMÁ</vt:lpstr>
      <vt:lpstr>POBLACIÓN TOTAL DE INFORMALES</vt:lpstr>
      <vt:lpstr>LA INFORMALIDAD SEGÚN CATEGORÍAS</vt:lpstr>
      <vt:lpstr>RAZONES POR LAS QUE SE DA LA INFORMALIDAD</vt:lpstr>
      <vt:lpstr>EVOLUCIÓN DE LA INFORMALIDAD 2005 - 2020</vt:lpstr>
      <vt:lpstr>DISTRIBUCIÓN DE POBLACIÓN INFORMAL POR SEXO</vt:lpstr>
      <vt:lpstr>POBLACIÓN INFORMAL POR SECTOR EN EL EMPLEO </vt:lpstr>
      <vt:lpstr>TASA DE INFORMALIDAD POR NIVEL EDUCATIVO. AÑO 2018</vt:lpstr>
      <vt:lpstr>PRINCIPALES 3 PROVINCIAS CON MAYOR CONCENTRACIÓN DE INFORMALES</vt:lpstr>
      <vt:lpstr>POR CATEGORÍA EN LA OCUPACIÓN, EN EL TIPO DE EMPLEO GENERADO: AGOSTO DE 2019</vt:lpstr>
      <vt:lpstr>EMPLEO INFORMAL, POR UNIDAD DE PRODUCCIÓN: AGOSTO DE 2018-19</vt:lpstr>
      <vt:lpstr>INFORMALIDAD SEGÚN SECTOR DE LA CATEGORÍA ECONÓMICA </vt:lpstr>
      <vt:lpstr>EMPLEO INFORMAL EN LA REPÚBLICA, SEGÚN OCUPACIÓN</vt:lpstr>
      <vt:lpstr>DISTRIBUCIÓN DEL EMPLEO INFORMAL POR RANGO DE INGRESOS. AÑOS 2011 Y 2018</vt:lpstr>
      <vt:lpstr>PORCENTAJE DE LA POBLACIÓN OCUPADA QUE COTIZA EN LA CSS. AÑOS 2013-2017</vt:lpstr>
      <vt:lpstr>ASEGURADOS VOLUNTARIOS EN LA CAJA ACTIVOS DE ACUERDO A LAS FACTURACIONES MENSUALES</vt:lpstr>
      <vt:lpstr>SOLICITUDES APROBADAS Y NEGADAS POR LA COMISIÓN DE SEGURO VOLUNTARIO </vt:lpstr>
      <vt:lpstr>Documentación aportada al repositorio</vt:lpstr>
      <vt:lpstr>Documentación aportada al repositorio p.2</vt:lpstr>
      <vt:lpstr>INFOGRAFÍAS</vt:lpstr>
    </vt:vector>
  </TitlesOfParts>
  <Company>CSS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Informal en Panamá</dc:title>
  <dc:creator>Gonzalez Arosemena, Miguel Angel</dc:creator>
  <cp:lastModifiedBy>Gonzalez Arosemena, Miguel Angel</cp:lastModifiedBy>
  <cp:revision>39</cp:revision>
  <dcterms:created xsi:type="dcterms:W3CDTF">2021-02-02T13:20:59Z</dcterms:created>
  <dcterms:modified xsi:type="dcterms:W3CDTF">2021-02-10T21:10:20Z</dcterms:modified>
</cp:coreProperties>
</file>