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68" r:id="rId7"/>
    <p:sldId id="269" r:id="rId8"/>
    <p:sldId id="270" r:id="rId9"/>
    <p:sldId id="271" r:id="rId10"/>
    <p:sldId id="274" r:id="rId11"/>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90" autoAdjust="0"/>
    <p:restoredTop sz="94660"/>
  </p:normalViewPr>
  <p:slideViewPr>
    <p:cSldViewPr snapToGrid="0">
      <p:cViewPr varScale="1">
        <p:scale>
          <a:sx n="112" d="100"/>
          <a:sy n="112" d="100"/>
        </p:scale>
        <p:origin x="1576" y="19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AB80A00-B87E-42DB-B8C2-6EEA8E95937E}" type="datetimeFigureOut">
              <a:rPr lang="es-PA" smtClean="0"/>
              <a:t>08/17/21</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506136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B80A00-B87E-42DB-B8C2-6EEA8E95937E}" type="datetimeFigureOut">
              <a:rPr lang="es-PA" smtClean="0"/>
              <a:t>08/17/21</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3709223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B80A00-B87E-42DB-B8C2-6EEA8E95937E}" type="datetimeFigureOut">
              <a:rPr lang="es-PA" smtClean="0"/>
              <a:t>08/17/21</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304457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AB80A00-B87E-42DB-B8C2-6EEA8E95937E}" type="datetimeFigureOut">
              <a:rPr lang="es-PA" smtClean="0"/>
              <a:t>08/17/21</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601333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FAB80A00-B87E-42DB-B8C2-6EEA8E95937E}" type="datetimeFigureOut">
              <a:rPr lang="es-PA" smtClean="0"/>
              <a:t>08/17/21</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942327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AB80A00-B87E-42DB-B8C2-6EEA8E95937E}" type="datetimeFigureOut">
              <a:rPr lang="es-PA" smtClean="0"/>
              <a:t>08/17/21</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873223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AB80A00-B87E-42DB-B8C2-6EEA8E95937E}" type="datetimeFigureOut">
              <a:rPr lang="es-PA" smtClean="0"/>
              <a:t>08/17/21</a:t>
            </a:fld>
            <a:endParaRPr lang="es-PA"/>
          </a:p>
        </p:txBody>
      </p:sp>
      <p:sp>
        <p:nvSpPr>
          <p:cNvPr id="8" name="Footer Placeholder 7"/>
          <p:cNvSpPr>
            <a:spLocks noGrp="1"/>
          </p:cNvSpPr>
          <p:nvPr>
            <p:ph type="ftr" sz="quarter" idx="11"/>
          </p:nvPr>
        </p:nvSpPr>
        <p:spPr/>
        <p:txBody>
          <a:bodyPr/>
          <a:lstStyle/>
          <a:p>
            <a:endParaRPr lang="es-PA"/>
          </a:p>
        </p:txBody>
      </p:sp>
      <p:sp>
        <p:nvSpPr>
          <p:cNvPr id="9" name="Slide Number Placeholder 8"/>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2740534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AB80A00-B87E-42DB-B8C2-6EEA8E95937E}" type="datetimeFigureOut">
              <a:rPr lang="es-PA" smtClean="0"/>
              <a:t>08/17/21</a:t>
            </a:fld>
            <a:endParaRPr lang="es-PA"/>
          </a:p>
        </p:txBody>
      </p:sp>
      <p:sp>
        <p:nvSpPr>
          <p:cNvPr id="4" name="Footer Placeholder 3"/>
          <p:cNvSpPr>
            <a:spLocks noGrp="1"/>
          </p:cNvSpPr>
          <p:nvPr>
            <p:ph type="ftr" sz="quarter" idx="11"/>
          </p:nvPr>
        </p:nvSpPr>
        <p:spPr/>
        <p:txBody>
          <a:bodyPr/>
          <a:lstStyle/>
          <a:p>
            <a:endParaRPr lang="es-PA"/>
          </a:p>
        </p:txBody>
      </p:sp>
      <p:sp>
        <p:nvSpPr>
          <p:cNvPr id="5" name="Slide Number Placeholder 4"/>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2402970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B80A00-B87E-42DB-B8C2-6EEA8E95937E}" type="datetimeFigureOut">
              <a:rPr lang="es-PA" smtClean="0"/>
              <a:t>08/17/21</a:t>
            </a:fld>
            <a:endParaRPr lang="es-PA"/>
          </a:p>
        </p:txBody>
      </p:sp>
      <p:sp>
        <p:nvSpPr>
          <p:cNvPr id="3" name="Footer Placeholder 2"/>
          <p:cNvSpPr>
            <a:spLocks noGrp="1"/>
          </p:cNvSpPr>
          <p:nvPr>
            <p:ph type="ftr" sz="quarter" idx="11"/>
          </p:nvPr>
        </p:nvSpPr>
        <p:spPr/>
        <p:txBody>
          <a:bodyPr/>
          <a:lstStyle/>
          <a:p>
            <a:endParaRPr lang="es-PA"/>
          </a:p>
        </p:txBody>
      </p:sp>
      <p:sp>
        <p:nvSpPr>
          <p:cNvPr id="4" name="Slide Number Placeholder 3"/>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950334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FAB80A00-B87E-42DB-B8C2-6EEA8E95937E}" type="datetimeFigureOut">
              <a:rPr lang="es-PA" smtClean="0"/>
              <a:t>08/17/21</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290322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FAB80A00-B87E-42DB-B8C2-6EEA8E95937E}" type="datetimeFigureOut">
              <a:rPr lang="es-PA" smtClean="0"/>
              <a:t>08/17/21</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41AB1B1C-60E0-49E1-ACC4-07AFD215BE66}" type="slidenum">
              <a:rPr lang="es-PA" smtClean="0"/>
              <a:t>‹Nº›</a:t>
            </a:fld>
            <a:endParaRPr lang="es-PA"/>
          </a:p>
        </p:txBody>
      </p:sp>
    </p:spTree>
    <p:extLst>
      <p:ext uri="{BB962C8B-B14F-4D97-AF65-F5344CB8AC3E}">
        <p14:creationId xmlns:p14="http://schemas.microsoft.com/office/powerpoint/2010/main" val="3335318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80A00-B87E-42DB-B8C2-6EEA8E95937E}" type="datetimeFigureOut">
              <a:rPr lang="es-PA" smtClean="0"/>
              <a:t>08/17/21</a:t>
            </a:fld>
            <a:endParaRPr lang="es-PA"/>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A"/>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AB1B1C-60E0-49E1-ACC4-07AFD215BE66}" type="slidenum">
              <a:rPr lang="es-PA" smtClean="0"/>
              <a:t>‹Nº›</a:t>
            </a:fld>
            <a:endParaRPr lang="es-PA"/>
          </a:p>
        </p:txBody>
      </p:sp>
    </p:spTree>
    <p:extLst>
      <p:ext uri="{BB962C8B-B14F-4D97-AF65-F5344CB8AC3E}">
        <p14:creationId xmlns:p14="http://schemas.microsoft.com/office/powerpoint/2010/main" val="824970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210235" y="1498880"/>
            <a:ext cx="7772400" cy="2387600"/>
          </a:xfrm>
        </p:spPr>
        <p:txBody>
          <a:bodyPr/>
          <a:lstStyle/>
          <a:p>
            <a:r>
              <a:rPr lang="es-PA" b="1" dirty="0"/>
              <a:t>Riesgos Profesionales</a:t>
            </a:r>
            <a:endParaRPr lang="es-PA" dirty="0"/>
          </a:p>
        </p:txBody>
      </p:sp>
      <p:sp>
        <p:nvSpPr>
          <p:cNvPr id="3" name="Subtítulo 2"/>
          <p:cNvSpPr>
            <a:spLocks noGrp="1"/>
          </p:cNvSpPr>
          <p:nvPr>
            <p:ph type="subTitle" idx="1"/>
          </p:nvPr>
        </p:nvSpPr>
        <p:spPr>
          <a:xfrm>
            <a:off x="1667435" y="3978555"/>
            <a:ext cx="6858000" cy="1655762"/>
          </a:xfrm>
        </p:spPr>
        <p:txBody>
          <a:bodyPr/>
          <a:lstStyle/>
          <a:p>
            <a:r>
              <a:rPr lang="es-PA" dirty="0"/>
              <a:t>Caja de Seguro Social</a:t>
            </a:r>
          </a:p>
          <a:p>
            <a:r>
              <a:rPr lang="es-PA" dirty="0"/>
              <a:t>Dirección Nacional de Salud y Seguridad Ocupacional</a:t>
            </a:r>
          </a:p>
          <a:p>
            <a:endParaRPr lang="es-PA" dirty="0"/>
          </a:p>
        </p:txBody>
      </p:sp>
    </p:spTree>
    <p:extLst>
      <p:ext uri="{BB962C8B-B14F-4D97-AF65-F5344CB8AC3E}">
        <p14:creationId xmlns:p14="http://schemas.microsoft.com/office/powerpoint/2010/main" val="3426060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3" name="Marcador de contenido 5">
            <a:extLst>
              <a:ext uri="{FF2B5EF4-FFF2-40B4-BE49-F238E27FC236}">
                <a16:creationId xmlns:a16="http://schemas.microsoft.com/office/drawing/2014/main" id="{4B5A095B-E69D-E148-A258-C10AB785FD7C}"/>
              </a:ext>
            </a:extLst>
          </p:cNvPr>
          <p:cNvSpPr>
            <a:spLocks noGrp="1"/>
          </p:cNvSpPr>
          <p:nvPr>
            <p:ph idx="1"/>
          </p:nvPr>
        </p:nvSpPr>
        <p:spPr>
          <a:xfrm>
            <a:off x="628650" y="3428999"/>
            <a:ext cx="7886700" cy="2747963"/>
          </a:xfrm>
        </p:spPr>
        <p:txBody>
          <a:bodyPr/>
          <a:lstStyle/>
          <a:p>
            <a:pPr marL="0" indent="0">
              <a:buNone/>
            </a:pPr>
            <a:r>
              <a:rPr lang="es-PA" dirty="0"/>
              <a:t>GRACIAS</a:t>
            </a:r>
          </a:p>
        </p:txBody>
      </p:sp>
    </p:spTree>
    <p:extLst>
      <p:ext uri="{BB962C8B-B14F-4D97-AF65-F5344CB8AC3E}">
        <p14:creationId xmlns:p14="http://schemas.microsoft.com/office/powerpoint/2010/main" val="3265431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C624624-D225-4F4D-AD87-1AF9F3E3C230}"/>
              </a:ext>
            </a:extLst>
          </p:cNvPr>
          <p:cNvGraphicFramePr>
            <a:graphicFrameLocks noGrp="1"/>
          </p:cNvGraphicFramePr>
          <p:nvPr>
            <p:ph idx="1"/>
            <p:extLst>
              <p:ext uri="{D42A27DB-BD31-4B8C-83A1-F6EECF244321}">
                <p14:modId xmlns:p14="http://schemas.microsoft.com/office/powerpoint/2010/main" val="3377302469"/>
              </p:ext>
            </p:extLst>
          </p:nvPr>
        </p:nvGraphicFramePr>
        <p:xfrm>
          <a:off x="276102" y="1086843"/>
          <a:ext cx="8630392" cy="5139296"/>
        </p:xfrm>
        <a:graphic>
          <a:graphicData uri="http://schemas.openxmlformats.org/drawingml/2006/table">
            <a:tbl>
              <a:tblPr/>
              <a:tblGrid>
                <a:gridCol w="1570943">
                  <a:extLst>
                    <a:ext uri="{9D8B030D-6E8A-4147-A177-3AD203B41FA5}">
                      <a16:colId xmlns:a16="http://schemas.microsoft.com/office/drawing/2014/main" val="531813671"/>
                    </a:ext>
                  </a:extLst>
                </a:gridCol>
                <a:gridCol w="2062112">
                  <a:extLst>
                    <a:ext uri="{9D8B030D-6E8A-4147-A177-3AD203B41FA5}">
                      <a16:colId xmlns:a16="http://schemas.microsoft.com/office/drawing/2014/main" val="200370432"/>
                    </a:ext>
                  </a:extLst>
                </a:gridCol>
                <a:gridCol w="2246134">
                  <a:extLst>
                    <a:ext uri="{9D8B030D-6E8A-4147-A177-3AD203B41FA5}">
                      <a16:colId xmlns:a16="http://schemas.microsoft.com/office/drawing/2014/main" val="3606838578"/>
                    </a:ext>
                  </a:extLst>
                </a:gridCol>
                <a:gridCol w="2751203">
                  <a:extLst>
                    <a:ext uri="{9D8B030D-6E8A-4147-A177-3AD203B41FA5}">
                      <a16:colId xmlns:a16="http://schemas.microsoft.com/office/drawing/2014/main" val="1317028004"/>
                    </a:ext>
                  </a:extLst>
                </a:gridCol>
              </a:tblGrid>
              <a:tr h="948773">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TEMAS /SITUACIÓN ACTUAL</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800" b="1" i="0" u="none" strike="noStrike" dirty="0">
                          <a:solidFill>
                            <a:srgbClr val="000000"/>
                          </a:solidFill>
                          <a:effectLst/>
                          <a:latin typeface="Arial" panose="020B0604020202020204" pitchFamily="34" charset="0"/>
                        </a:rPr>
                        <a:t>INFORMACIÓN IMPORTANTE PARA EL ANÁLISIS                                                          (LEYES, REGLAMENTOS, NORMAS, PROCEDIMIENTOS, ESTADISTICAS U OTROS)</a:t>
                      </a:r>
                      <a:endParaRPr lang="es-PA" sz="8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PUNTOS CRITICOS IDENTIFICADOS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ESCENARIOS  (IDEAS DISRUPTIVAS - MEJORAS)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518111775"/>
                  </a:ext>
                </a:extLst>
              </a:tr>
              <a:tr h="4190523">
                <a:tc>
                  <a:txBody>
                    <a:bodyPr/>
                    <a:lstStyle/>
                    <a:p>
                      <a:pPr algn="ctr" fontAlgn="ctr">
                        <a:spcBef>
                          <a:spcPts val="0"/>
                        </a:spcBef>
                        <a:spcAft>
                          <a:spcPts val="0"/>
                        </a:spcAft>
                      </a:pPr>
                      <a:r>
                        <a:rPr lang="es-PA" sz="900" b="0" i="0" u="none" strike="noStrike" dirty="0">
                          <a:solidFill>
                            <a:srgbClr val="000000"/>
                          </a:solidFill>
                          <a:effectLst/>
                          <a:latin typeface="Arial" panose="020B0604020202020204" pitchFamily="34" charset="0"/>
                        </a:rPr>
                        <a:t> </a:t>
                      </a:r>
                      <a:r>
                        <a:rPr lang="es-PA" sz="1200" b="1" i="0" u="none" strike="noStrike" dirty="0">
                          <a:solidFill>
                            <a:srgbClr val="000000"/>
                          </a:solidFill>
                          <a:effectLst/>
                          <a:latin typeface="Arial" panose="020B0604020202020204" pitchFamily="34" charset="0"/>
                        </a:rPr>
                        <a:t>Ley de Riesgos Profesionales                                      </a:t>
                      </a:r>
                      <a:r>
                        <a:rPr lang="es-PA" sz="1200" b="0" i="0" u="none" strike="noStrike" dirty="0">
                          <a:solidFill>
                            <a:srgbClr val="000000"/>
                          </a:solidFill>
                          <a:effectLst/>
                          <a:latin typeface="Arial" panose="020B0604020202020204" pitchFamily="34" charset="0"/>
                        </a:rPr>
                        <a:t>(desactualizada)</a:t>
                      </a:r>
                      <a:endParaRPr lang="es-PA" sz="12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Ley 51 </a:t>
                      </a:r>
                      <a:r>
                        <a:rPr lang="es-PA" sz="1050" b="0" i="0" u="none" strike="noStrike" dirty="0">
                          <a:solidFill>
                            <a:srgbClr val="000000"/>
                          </a:solidFill>
                          <a:effectLst/>
                          <a:latin typeface="Arial" panose="020B0604020202020204" pitchFamily="34" charset="0"/>
                        </a:rPr>
                        <a:t>de 27 de diciembre de 2005, Orgánica de la Caja de Seguro Social.       </a:t>
                      </a:r>
                    </a:p>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Decreto de Gabinete No.68</a:t>
                      </a:r>
                      <a:r>
                        <a:rPr lang="es-PA" sz="1050" b="0" i="0" u="none" strike="noStrike" dirty="0">
                          <a:solidFill>
                            <a:srgbClr val="000000"/>
                          </a:solidFill>
                          <a:effectLst/>
                          <a:latin typeface="Arial" panose="020B0604020202020204" pitchFamily="34" charset="0"/>
                        </a:rPr>
                        <a:t> de 31 de marzo de 1970.  </a:t>
                      </a:r>
                    </a:p>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Acuerdo No. 1 </a:t>
                      </a:r>
                      <a:r>
                        <a:rPr lang="es-PA" sz="1050" b="0" i="0" u="none" strike="noStrike" dirty="0">
                          <a:solidFill>
                            <a:srgbClr val="000000"/>
                          </a:solidFill>
                          <a:effectLst/>
                          <a:latin typeface="Arial" panose="020B0604020202020204" pitchFamily="34" charset="0"/>
                        </a:rPr>
                        <a:t>de 29 de mayo de 1995.  </a:t>
                      </a:r>
                    </a:p>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Acuerdo No. 2</a:t>
                      </a:r>
                      <a:r>
                        <a:rPr lang="es-PA" sz="1050" b="0" i="0" u="none" strike="noStrike" dirty="0">
                          <a:solidFill>
                            <a:srgbClr val="000000"/>
                          </a:solidFill>
                          <a:effectLst/>
                          <a:latin typeface="Arial" panose="020B0604020202020204" pitchFamily="34" charset="0"/>
                        </a:rPr>
                        <a:t> de 29 de mayo de 1995.  </a:t>
                      </a:r>
                    </a:p>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Reglamento General de la Prevención de Riesgos Profesionales y de Seguridad e Higiene en el trabajo. </a:t>
                      </a:r>
                      <a:r>
                        <a:rPr lang="es-PA" sz="1050" b="0" i="0" u="none" strike="noStrike" dirty="0">
                          <a:solidFill>
                            <a:srgbClr val="000000"/>
                          </a:solidFill>
                          <a:effectLst/>
                          <a:latin typeface="Arial" panose="020B0604020202020204" pitchFamily="34" charset="0"/>
                        </a:rPr>
                        <a:t>(Resolución J.D. 45,588 de 17 de febrero de 2011)                                                                                                          </a:t>
                      </a:r>
                      <a:endParaRPr lang="es-PA" sz="105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spcBef>
                          <a:spcPts val="0"/>
                        </a:spcBef>
                        <a:spcAft>
                          <a:spcPts val="0"/>
                        </a:spcAft>
                        <a:buFont typeface="Wingdings" pitchFamily="2" charset="2"/>
                        <a:buChar char="Ø"/>
                      </a:pPr>
                      <a:r>
                        <a:rPr lang="es-PA" sz="1050" b="0" i="0" u="none" strike="noStrike" dirty="0">
                          <a:solidFill>
                            <a:srgbClr val="000000"/>
                          </a:solidFill>
                          <a:effectLst/>
                          <a:latin typeface="Arial" panose="020B0604020202020204" pitchFamily="34" charset="0"/>
                        </a:rPr>
                        <a:t>Dotación  del Recurso Humano Calificado y los equipos necesarios para la atención de salud ocupacional. </a:t>
                      </a:r>
                    </a:p>
                    <a:p>
                      <a:pPr marL="285750" indent="-285750" algn="l" fontAlgn="ctr">
                        <a:lnSpc>
                          <a:spcPct val="150000"/>
                        </a:lnSpc>
                        <a:spcBef>
                          <a:spcPts val="0"/>
                        </a:spcBef>
                        <a:spcAft>
                          <a:spcPts val="0"/>
                        </a:spcAft>
                        <a:buFont typeface="Wingdings" pitchFamily="2" charset="2"/>
                        <a:buChar char="Ø"/>
                      </a:pPr>
                      <a:r>
                        <a:rPr lang="es-PA" sz="1050" b="0" i="0" u="none" strike="noStrike" dirty="0">
                          <a:solidFill>
                            <a:srgbClr val="000000"/>
                          </a:solidFill>
                          <a:effectLst/>
                          <a:latin typeface="Arial" panose="020B0604020202020204" pitchFamily="34" charset="0"/>
                        </a:rPr>
                        <a:t>Ausencia de una base científica y técnica para la calificación del riesgo profesional.      </a:t>
                      </a:r>
                    </a:p>
                    <a:p>
                      <a:pPr marL="285750" indent="-285750" algn="l" fontAlgn="ctr">
                        <a:lnSpc>
                          <a:spcPct val="150000"/>
                        </a:lnSpc>
                        <a:spcBef>
                          <a:spcPts val="0"/>
                        </a:spcBef>
                        <a:spcAft>
                          <a:spcPts val="0"/>
                        </a:spcAft>
                        <a:buFont typeface="Wingdings" pitchFamily="2" charset="2"/>
                        <a:buChar char="Ø"/>
                      </a:pPr>
                      <a:r>
                        <a:rPr lang="es-PA" sz="1050" b="0" i="0" u="none" strike="noStrike" dirty="0">
                          <a:solidFill>
                            <a:srgbClr val="000000"/>
                          </a:solidFill>
                          <a:effectLst/>
                          <a:latin typeface="Arial" panose="020B0604020202020204" pitchFamily="34" charset="0"/>
                        </a:rPr>
                        <a:t>Sistema de información  deficiente para el registro de los riesgos profesionales. </a:t>
                      </a:r>
                      <a:endParaRPr lang="es-PA" sz="105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spcBef>
                          <a:spcPts val="0"/>
                        </a:spcBef>
                        <a:spcAft>
                          <a:spcPts val="0"/>
                        </a:spcAft>
                        <a:buFont typeface="Wingdings" pitchFamily="2" charset="2"/>
                        <a:buChar char="Ø"/>
                      </a:pPr>
                      <a:r>
                        <a:rPr lang="es-PA" sz="1050" b="0" i="0" u="none" strike="noStrike" dirty="0">
                          <a:solidFill>
                            <a:srgbClr val="000000"/>
                          </a:solidFill>
                          <a:effectLst/>
                          <a:latin typeface="Arial" panose="020B0604020202020204" pitchFamily="34" charset="0"/>
                        </a:rPr>
                        <a:t>Ley de Riesgos Profesionales con preceptos modernos que permitan abarcar de manera integral el abordaje de los riesgos derivados del trabajo y su medio ambiente.  </a:t>
                      </a:r>
                    </a:p>
                    <a:p>
                      <a:pPr marL="285750" indent="-285750" algn="l" fontAlgn="ctr">
                        <a:lnSpc>
                          <a:spcPct val="150000"/>
                        </a:lnSpc>
                        <a:spcBef>
                          <a:spcPts val="0"/>
                        </a:spcBef>
                        <a:spcAft>
                          <a:spcPts val="0"/>
                        </a:spcAft>
                        <a:buFont typeface="Wingdings" pitchFamily="2" charset="2"/>
                        <a:buChar char="Ø"/>
                      </a:pPr>
                      <a:r>
                        <a:rPr lang="es-PA" sz="1050" b="0" i="0" u="none" strike="noStrike" dirty="0">
                          <a:solidFill>
                            <a:srgbClr val="000000"/>
                          </a:solidFill>
                          <a:effectLst/>
                          <a:latin typeface="Arial" panose="020B0604020202020204" pitchFamily="34" charset="0"/>
                        </a:rPr>
                        <a:t>Se requiere de esta actualización, para pasar de una cobertura de aseguramiento, a una forma en la que el trabajo es un Determinante de la salud, mediante el </a:t>
                      </a:r>
                      <a:r>
                        <a:rPr lang="es-PA" sz="1050" b="0" i="0" u="none" strike="noStrike" dirty="0">
                          <a:solidFill>
                            <a:schemeClr val="tx1"/>
                          </a:solidFill>
                          <a:effectLst/>
                          <a:latin typeface="Arial" panose="020B0604020202020204" pitchFamily="34" charset="0"/>
                        </a:rPr>
                        <a:t>concepto de </a:t>
                      </a:r>
                      <a:r>
                        <a:rPr lang="es-PA" sz="1050" b="1" i="0" u="none" strike="noStrike" dirty="0">
                          <a:solidFill>
                            <a:schemeClr val="tx1"/>
                          </a:solidFill>
                          <a:effectLst/>
                          <a:latin typeface="Arial" panose="020B0604020202020204" pitchFamily="34" charset="0"/>
                        </a:rPr>
                        <a:t>Riesgos del Trabajo, Ambiente Laboral y sus Efectos.               </a:t>
                      </a:r>
                    </a:p>
                    <a:p>
                      <a:pPr marL="285750" indent="-285750" algn="l" fontAlgn="ctr">
                        <a:lnSpc>
                          <a:spcPct val="150000"/>
                        </a:lnSpc>
                        <a:spcBef>
                          <a:spcPts val="0"/>
                        </a:spcBef>
                        <a:spcAft>
                          <a:spcPts val="0"/>
                        </a:spcAft>
                        <a:buFont typeface="Wingdings" pitchFamily="2" charset="2"/>
                        <a:buChar char="Ø"/>
                      </a:pPr>
                      <a:r>
                        <a:rPr lang="es-PA" sz="1050" b="0" i="0" u="none" strike="noStrike" dirty="0">
                          <a:solidFill>
                            <a:srgbClr val="000000"/>
                          </a:solidFill>
                          <a:effectLst/>
                          <a:latin typeface="Arial" panose="020B0604020202020204" pitchFamily="34" charset="0"/>
                        </a:rPr>
                        <a:t>Desarrollar un sistema de información integral, moderno y eficiente para el registro de los riesgos profesionales.</a:t>
                      </a:r>
                      <a:endParaRPr lang="es-PA" sz="105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521892"/>
                  </a:ext>
                </a:extLst>
              </a:tr>
            </a:tbl>
          </a:graphicData>
        </a:graphic>
      </p:graphicFrame>
    </p:spTree>
    <p:extLst>
      <p:ext uri="{BB962C8B-B14F-4D97-AF65-F5344CB8AC3E}">
        <p14:creationId xmlns:p14="http://schemas.microsoft.com/office/powerpoint/2010/main" val="851943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C624624-D225-4F4D-AD87-1AF9F3E3C230}"/>
              </a:ext>
            </a:extLst>
          </p:cNvPr>
          <p:cNvGraphicFramePr>
            <a:graphicFrameLocks noGrp="1"/>
          </p:cNvGraphicFramePr>
          <p:nvPr>
            <p:ph idx="1"/>
            <p:extLst>
              <p:ext uri="{D42A27DB-BD31-4B8C-83A1-F6EECF244321}">
                <p14:modId xmlns:p14="http://schemas.microsoft.com/office/powerpoint/2010/main" val="1240652829"/>
              </p:ext>
            </p:extLst>
          </p:nvPr>
        </p:nvGraphicFramePr>
        <p:xfrm>
          <a:off x="276102" y="1086844"/>
          <a:ext cx="8630391" cy="5266342"/>
        </p:xfrm>
        <a:graphic>
          <a:graphicData uri="http://schemas.openxmlformats.org/drawingml/2006/table">
            <a:tbl>
              <a:tblPr/>
              <a:tblGrid>
                <a:gridCol w="1570943">
                  <a:extLst>
                    <a:ext uri="{9D8B030D-6E8A-4147-A177-3AD203B41FA5}">
                      <a16:colId xmlns:a16="http://schemas.microsoft.com/office/drawing/2014/main" val="531813671"/>
                    </a:ext>
                  </a:extLst>
                </a:gridCol>
                <a:gridCol w="2063648">
                  <a:extLst>
                    <a:ext uri="{9D8B030D-6E8A-4147-A177-3AD203B41FA5}">
                      <a16:colId xmlns:a16="http://schemas.microsoft.com/office/drawing/2014/main" val="200370432"/>
                    </a:ext>
                  </a:extLst>
                </a:gridCol>
                <a:gridCol w="2244597">
                  <a:extLst>
                    <a:ext uri="{9D8B030D-6E8A-4147-A177-3AD203B41FA5}">
                      <a16:colId xmlns:a16="http://schemas.microsoft.com/office/drawing/2014/main" val="3606838578"/>
                    </a:ext>
                  </a:extLst>
                </a:gridCol>
                <a:gridCol w="2751203">
                  <a:extLst>
                    <a:ext uri="{9D8B030D-6E8A-4147-A177-3AD203B41FA5}">
                      <a16:colId xmlns:a16="http://schemas.microsoft.com/office/drawing/2014/main" val="1317028004"/>
                    </a:ext>
                  </a:extLst>
                </a:gridCol>
              </a:tblGrid>
              <a:tr h="984378">
                <a:tc>
                  <a:txBody>
                    <a:bodyPr/>
                    <a:lstStyle/>
                    <a:p>
                      <a:pPr algn="ctr" fontAlgn="ctr">
                        <a:spcBef>
                          <a:spcPts val="0"/>
                        </a:spcBef>
                        <a:spcAft>
                          <a:spcPts val="0"/>
                        </a:spcAft>
                      </a:pPr>
                      <a:r>
                        <a:rPr lang="es-PA" sz="900" b="1" i="0" u="none" strike="noStrike">
                          <a:solidFill>
                            <a:srgbClr val="000000"/>
                          </a:solidFill>
                          <a:effectLst/>
                          <a:latin typeface="Arial" panose="020B0604020202020204" pitchFamily="34" charset="0"/>
                        </a:rPr>
                        <a:t>TEMAS /SITUACIÓN ACTUAL</a:t>
                      </a:r>
                      <a:endParaRPr lang="es-PA" sz="900" b="0" i="0" u="none" strike="noStrike">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800" b="1" i="0" u="none" strike="noStrike" dirty="0">
                          <a:solidFill>
                            <a:srgbClr val="000000"/>
                          </a:solidFill>
                          <a:effectLst/>
                          <a:latin typeface="Arial" panose="020B0604020202020204" pitchFamily="34" charset="0"/>
                        </a:rPr>
                        <a:t>INFORMACIÓN IMPORTANTE PARA EL ANÁLISIS                                                          (LEYES, REGLAMENTOS, NORMAS, PROCEDIMIENTOS, ESTADISTICAS U OTROS)</a:t>
                      </a:r>
                      <a:endParaRPr lang="es-PA" sz="8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PUNTOS CRITICOS IDENTIFICADOS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ESCENARIOS  (IDEAS DISRUPTIVAS - MEJORAS)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518111775"/>
                  </a:ext>
                </a:extLst>
              </a:tr>
              <a:tr h="4000805">
                <a:tc>
                  <a:txBody>
                    <a:bodyPr/>
                    <a:lstStyle/>
                    <a:p>
                      <a:pPr algn="ctr" fontAlgn="ctr"/>
                      <a:r>
                        <a:rPr lang="es-PA" sz="1100" b="1" i="0" u="none" strike="noStrike" dirty="0">
                          <a:solidFill>
                            <a:srgbClr val="000000"/>
                          </a:solidFill>
                          <a:effectLst/>
                          <a:latin typeface="Arial" panose="020B0604020202020204" pitchFamily="34" charset="0"/>
                        </a:rPr>
                        <a:t>De los Riesgos Profesionales y Del Campo de Aplicación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Ley 51 </a:t>
                      </a:r>
                      <a:r>
                        <a:rPr lang="es-PA" sz="1100" b="0" i="0" u="none" strike="noStrike" dirty="0">
                          <a:solidFill>
                            <a:srgbClr val="000000"/>
                          </a:solidFill>
                          <a:effectLst/>
                          <a:latin typeface="Arial" panose="020B0604020202020204" pitchFamily="34" charset="0"/>
                        </a:rPr>
                        <a:t>de 27 de diciembre de 2005, Orgánica de la Caja de Seguro Social.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Decreto de Gabinete No.68</a:t>
                      </a:r>
                      <a:r>
                        <a:rPr lang="es-PA" sz="1100" b="0" i="0" u="none" strike="noStrike" dirty="0">
                          <a:solidFill>
                            <a:srgbClr val="000000"/>
                          </a:solidFill>
                          <a:effectLst/>
                          <a:latin typeface="Arial" panose="020B0604020202020204" pitchFamily="34" charset="0"/>
                        </a:rPr>
                        <a:t> de 31 de marzo de 1970.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1 </a:t>
                      </a:r>
                      <a:r>
                        <a:rPr lang="es-PA" sz="1100" b="0" i="0" u="none" strike="noStrike" dirty="0">
                          <a:solidFill>
                            <a:srgbClr val="000000"/>
                          </a:solidFill>
                          <a:effectLst/>
                          <a:latin typeface="Arial" panose="020B0604020202020204" pitchFamily="34" charset="0"/>
                        </a:rPr>
                        <a:t>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2</a:t>
                      </a:r>
                      <a:r>
                        <a:rPr lang="es-PA" sz="1100" b="0" i="0" u="none" strike="noStrike" dirty="0">
                          <a:solidFill>
                            <a:srgbClr val="000000"/>
                          </a:solidFill>
                          <a:effectLst/>
                          <a:latin typeface="Arial" panose="020B0604020202020204" pitchFamily="34" charset="0"/>
                        </a:rPr>
                        <a:t> 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Reglamento General de la Prevención de Riesgos Profesionales y de Seguridad e Higiene en el trabajo. </a:t>
                      </a:r>
                      <a:r>
                        <a:rPr lang="es-PA" sz="1100" b="0" i="0" u="none" strike="noStrike" dirty="0">
                          <a:solidFill>
                            <a:srgbClr val="000000"/>
                          </a:solidFill>
                          <a:effectLst/>
                          <a:latin typeface="Arial" panose="020B0604020202020204" pitchFamily="34" charset="0"/>
                        </a:rPr>
                        <a:t>(Resolución J.D. 45,588 de 17 de febrero de 2011)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lvl="0" indent="-285750" algn="just"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No se definen los conceptos para la aplicación de los riesgos profesionales.      </a:t>
                      </a:r>
                    </a:p>
                    <a:p>
                      <a:pPr marL="285750" lvl="0" indent="-285750" algn="just"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Existe una tabla de enfermedades profesionales insuficiente, no acorde con el desarrollo científico de la Salud Ocupacional.</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lvl="0" indent="-285750" algn="just"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Incluir un glosario que defina  los conceptos fundamentales para la aplicación de los riesgos profesionales.</a:t>
                      </a:r>
                    </a:p>
                    <a:p>
                      <a:pPr marL="285750" lvl="0" indent="-285750" algn="just"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Actualizar la tabla de Enfermedades Profesionales de acuerdo a criterios científicos internacionales.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521892"/>
                  </a:ext>
                </a:extLst>
              </a:tr>
            </a:tbl>
          </a:graphicData>
        </a:graphic>
      </p:graphicFrame>
    </p:spTree>
    <p:extLst>
      <p:ext uri="{BB962C8B-B14F-4D97-AF65-F5344CB8AC3E}">
        <p14:creationId xmlns:p14="http://schemas.microsoft.com/office/powerpoint/2010/main" val="421167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C624624-D225-4F4D-AD87-1AF9F3E3C230}"/>
              </a:ext>
            </a:extLst>
          </p:cNvPr>
          <p:cNvGraphicFramePr>
            <a:graphicFrameLocks noGrp="1"/>
          </p:cNvGraphicFramePr>
          <p:nvPr>
            <p:ph idx="1"/>
            <p:extLst>
              <p:ext uri="{D42A27DB-BD31-4B8C-83A1-F6EECF244321}">
                <p14:modId xmlns:p14="http://schemas.microsoft.com/office/powerpoint/2010/main" val="342589589"/>
              </p:ext>
            </p:extLst>
          </p:nvPr>
        </p:nvGraphicFramePr>
        <p:xfrm>
          <a:off x="194458" y="517135"/>
          <a:ext cx="8755084" cy="5283134"/>
        </p:xfrm>
        <a:graphic>
          <a:graphicData uri="http://schemas.openxmlformats.org/drawingml/2006/table">
            <a:tbl>
              <a:tblPr/>
              <a:tblGrid>
                <a:gridCol w="1593640">
                  <a:extLst>
                    <a:ext uri="{9D8B030D-6E8A-4147-A177-3AD203B41FA5}">
                      <a16:colId xmlns:a16="http://schemas.microsoft.com/office/drawing/2014/main" val="531813671"/>
                    </a:ext>
                  </a:extLst>
                </a:gridCol>
                <a:gridCol w="2091905">
                  <a:extLst>
                    <a:ext uri="{9D8B030D-6E8A-4147-A177-3AD203B41FA5}">
                      <a16:colId xmlns:a16="http://schemas.microsoft.com/office/drawing/2014/main" val="200370432"/>
                    </a:ext>
                  </a:extLst>
                </a:gridCol>
                <a:gridCol w="2278586">
                  <a:extLst>
                    <a:ext uri="{9D8B030D-6E8A-4147-A177-3AD203B41FA5}">
                      <a16:colId xmlns:a16="http://schemas.microsoft.com/office/drawing/2014/main" val="3606838578"/>
                    </a:ext>
                  </a:extLst>
                </a:gridCol>
                <a:gridCol w="2790953">
                  <a:extLst>
                    <a:ext uri="{9D8B030D-6E8A-4147-A177-3AD203B41FA5}">
                      <a16:colId xmlns:a16="http://schemas.microsoft.com/office/drawing/2014/main" val="1317028004"/>
                    </a:ext>
                  </a:extLst>
                </a:gridCol>
              </a:tblGrid>
              <a:tr h="1015986">
                <a:tc>
                  <a:txBody>
                    <a:bodyPr/>
                    <a:lstStyle/>
                    <a:p>
                      <a:pPr algn="ctr" fontAlgn="ctr">
                        <a:spcBef>
                          <a:spcPts val="0"/>
                        </a:spcBef>
                        <a:spcAft>
                          <a:spcPts val="0"/>
                        </a:spcAft>
                      </a:pPr>
                      <a:r>
                        <a:rPr lang="es-PA" sz="900" b="1" i="0" u="none" strike="noStrike">
                          <a:solidFill>
                            <a:srgbClr val="000000"/>
                          </a:solidFill>
                          <a:effectLst/>
                          <a:latin typeface="Arial" panose="020B0604020202020204" pitchFamily="34" charset="0"/>
                        </a:rPr>
                        <a:t>TEMAS /SITUACIÓN ACTUAL</a:t>
                      </a:r>
                      <a:endParaRPr lang="es-PA" sz="900" b="0" i="0" u="none" strike="noStrike">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800" b="1" i="0" u="none" strike="noStrike" dirty="0">
                          <a:solidFill>
                            <a:srgbClr val="000000"/>
                          </a:solidFill>
                          <a:effectLst/>
                          <a:latin typeface="Arial" panose="020B0604020202020204" pitchFamily="34" charset="0"/>
                        </a:rPr>
                        <a:t>INFORMACIÓN IMPORTANTE PARA EL ANÁLISIS                                                          (LEYES, REGLAMENTOS, NORMAS, PROCEDIMIENTOS, ESTADISTICAS U OTROS)</a:t>
                      </a:r>
                      <a:endParaRPr lang="es-PA" sz="8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PUNTOS CRITICOS IDENTIFICADOS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ESCENARIOS  (IDEAS DISRUPTIVAS - MEJORAS)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518111775"/>
                  </a:ext>
                </a:extLst>
              </a:tr>
              <a:tr h="4267148">
                <a:tc>
                  <a:txBody>
                    <a:bodyPr/>
                    <a:lstStyle/>
                    <a:p>
                      <a:pPr algn="ctr" fontAlgn="ctr"/>
                      <a:r>
                        <a:rPr lang="es-PA" sz="1050" b="1" i="0" u="none" strike="noStrike" dirty="0">
                          <a:solidFill>
                            <a:srgbClr val="000000"/>
                          </a:solidFill>
                          <a:effectLst/>
                          <a:latin typeface="Arial" panose="020B0604020202020204" pitchFamily="34" charset="0"/>
                        </a:rPr>
                        <a:t>De las Prestaciones del Seguro de Riesgos Profesionales: </a:t>
                      </a:r>
                      <a:r>
                        <a:rPr lang="es-PA" sz="1050" b="0" i="0" u="none" strike="noStrike" dirty="0">
                          <a:solidFill>
                            <a:srgbClr val="000000"/>
                          </a:solidFill>
                          <a:effectLst/>
                          <a:latin typeface="Arial" panose="020B0604020202020204" pitchFamily="34" charset="0"/>
                        </a:rPr>
                        <a:t>Del salario, el subsidio por incapacidad temporal, pensión por incapacidad permanente, de las prestaciones en caso de muerte y disposiciones comúnes.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Ley 51 </a:t>
                      </a:r>
                      <a:r>
                        <a:rPr lang="es-PA" sz="1050" b="0" i="0" u="none" strike="noStrike" dirty="0">
                          <a:solidFill>
                            <a:srgbClr val="000000"/>
                          </a:solidFill>
                          <a:effectLst/>
                          <a:latin typeface="Arial" panose="020B0604020202020204" pitchFamily="34" charset="0"/>
                        </a:rPr>
                        <a:t>de 27 de diciembre de 2005, Orgánica de la Caja de Seguro Social.       </a:t>
                      </a:r>
                    </a:p>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Decreto de Gabinete No.68</a:t>
                      </a:r>
                      <a:r>
                        <a:rPr lang="es-PA" sz="1050" b="0" i="0" u="none" strike="noStrike" dirty="0">
                          <a:solidFill>
                            <a:srgbClr val="000000"/>
                          </a:solidFill>
                          <a:effectLst/>
                          <a:latin typeface="Arial" panose="020B0604020202020204" pitchFamily="34" charset="0"/>
                        </a:rPr>
                        <a:t> de 31 de marzo de 1970.  </a:t>
                      </a:r>
                    </a:p>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Acuerdo No. 1 </a:t>
                      </a:r>
                      <a:r>
                        <a:rPr lang="es-PA" sz="1050" b="0" i="0" u="none" strike="noStrike" dirty="0">
                          <a:solidFill>
                            <a:srgbClr val="000000"/>
                          </a:solidFill>
                          <a:effectLst/>
                          <a:latin typeface="Arial" panose="020B0604020202020204" pitchFamily="34" charset="0"/>
                        </a:rPr>
                        <a:t>de 29 de mayo de 1995.  </a:t>
                      </a:r>
                    </a:p>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Acuerdo No. 2</a:t>
                      </a:r>
                      <a:r>
                        <a:rPr lang="es-PA" sz="1050" b="0" i="0" u="none" strike="noStrike" dirty="0">
                          <a:solidFill>
                            <a:srgbClr val="000000"/>
                          </a:solidFill>
                          <a:effectLst/>
                          <a:latin typeface="Arial" panose="020B0604020202020204" pitchFamily="34" charset="0"/>
                        </a:rPr>
                        <a:t> de 29 de mayo de 1995.  </a:t>
                      </a:r>
                    </a:p>
                    <a:p>
                      <a:pPr marL="285750" indent="-285750" algn="l" fontAlgn="ctr">
                        <a:lnSpc>
                          <a:spcPct val="150000"/>
                        </a:lnSpc>
                        <a:buFont typeface="Wingdings" pitchFamily="2" charset="2"/>
                        <a:buChar char="Ø"/>
                      </a:pPr>
                      <a:r>
                        <a:rPr lang="es-PA" sz="1050" b="1" i="0" u="none" strike="noStrike" dirty="0">
                          <a:solidFill>
                            <a:srgbClr val="000000"/>
                          </a:solidFill>
                          <a:effectLst/>
                          <a:latin typeface="Arial" panose="020B0604020202020204" pitchFamily="34" charset="0"/>
                        </a:rPr>
                        <a:t>Reglamento General de la Prevención de Riesgos Profesionales y de Seguridad e Higiene en el trabajo. </a:t>
                      </a:r>
                      <a:r>
                        <a:rPr lang="es-PA" sz="1050" b="0" i="0" u="none" strike="noStrike" dirty="0">
                          <a:solidFill>
                            <a:srgbClr val="000000"/>
                          </a:solidFill>
                          <a:effectLst/>
                          <a:latin typeface="Arial" panose="020B0604020202020204" pitchFamily="34" charset="0"/>
                        </a:rPr>
                        <a:t>(Resolución J.D. 45,588 de 17 de febrero de 2011)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050" b="0" i="0" u="none" strike="noStrike" dirty="0">
                          <a:solidFill>
                            <a:srgbClr val="000000"/>
                          </a:solidFill>
                          <a:effectLst/>
                          <a:latin typeface="Arial" panose="020B0604020202020204" pitchFamily="34" charset="0"/>
                        </a:rPr>
                        <a:t>Porcentaje del subsidio de incapacidad </a:t>
                      </a:r>
                    </a:p>
                    <a:p>
                      <a:pPr marL="285750" indent="-285750" algn="l" fontAlgn="ctr">
                        <a:lnSpc>
                          <a:spcPct val="150000"/>
                        </a:lnSpc>
                        <a:buFont typeface="Wingdings" pitchFamily="2" charset="2"/>
                        <a:buChar char="Ø"/>
                      </a:pPr>
                      <a:r>
                        <a:rPr lang="es-PA" sz="1050" b="0" i="0" u="none" strike="noStrike" dirty="0">
                          <a:solidFill>
                            <a:srgbClr val="000000"/>
                          </a:solidFill>
                          <a:effectLst/>
                          <a:latin typeface="Arial" panose="020B0604020202020204" pitchFamily="34" charset="0"/>
                        </a:rPr>
                        <a:t>No hay un tope en la cantidad de días de prórroga  de incapacidad por riesgos profesionales.    </a:t>
                      </a:r>
                    </a:p>
                    <a:p>
                      <a:pPr marL="285750" indent="-285750" algn="l" fontAlgn="ctr">
                        <a:lnSpc>
                          <a:spcPct val="150000"/>
                        </a:lnSpc>
                        <a:buFont typeface="Wingdings" pitchFamily="2" charset="2"/>
                        <a:buChar char="Ø"/>
                      </a:pPr>
                      <a:r>
                        <a:rPr lang="es-PA" sz="1050" b="0" i="0" u="none" strike="noStrike" dirty="0">
                          <a:solidFill>
                            <a:srgbClr val="000000"/>
                          </a:solidFill>
                          <a:effectLst/>
                          <a:latin typeface="Arial" panose="020B0604020202020204" pitchFamily="34" charset="0"/>
                        </a:rPr>
                        <a:t>Proceso de reinserción y readaptación profesional poco efectiva.  </a:t>
                      </a:r>
                    </a:p>
                    <a:p>
                      <a:pPr marL="285750" indent="-285750" algn="l" fontAlgn="ctr">
                        <a:lnSpc>
                          <a:spcPct val="150000"/>
                        </a:lnSpc>
                        <a:buFont typeface="Wingdings" pitchFamily="2" charset="2"/>
                        <a:buChar char="Ø"/>
                      </a:pPr>
                      <a:r>
                        <a:rPr lang="es-PA" sz="1050" b="0" i="0" u="none" strike="noStrike" dirty="0">
                          <a:solidFill>
                            <a:srgbClr val="000000"/>
                          </a:solidFill>
                          <a:effectLst/>
                          <a:latin typeface="Arial" panose="020B0604020202020204" pitchFamily="34" charset="0"/>
                        </a:rPr>
                        <a:t>Subsidio en caso de muerte.</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050" b="0" i="0" u="none" strike="noStrike">
                          <a:solidFill>
                            <a:srgbClr val="000000"/>
                          </a:solidFill>
                          <a:effectLst/>
                          <a:latin typeface="Arial" panose="020B0604020202020204" pitchFamily="34" charset="0"/>
                        </a:rPr>
                        <a:t>Revisión </a:t>
                      </a:r>
                      <a:r>
                        <a:rPr lang="es-PA" sz="1050" b="0" i="0" u="none" strike="noStrike" dirty="0">
                          <a:solidFill>
                            <a:srgbClr val="000000"/>
                          </a:solidFill>
                          <a:effectLst/>
                          <a:latin typeface="Arial" panose="020B0604020202020204" pitchFamily="34" charset="0"/>
                        </a:rPr>
                        <a:t>actuarial del porcentaje del subsidio de incapacidad temporal posterior a los dos primeros meses.    </a:t>
                      </a:r>
                    </a:p>
                    <a:p>
                      <a:pPr marL="285750" indent="-285750" algn="l" fontAlgn="ctr">
                        <a:lnSpc>
                          <a:spcPct val="150000"/>
                        </a:lnSpc>
                        <a:buFont typeface="Wingdings" pitchFamily="2" charset="2"/>
                        <a:buChar char="Ø"/>
                      </a:pPr>
                      <a:r>
                        <a:rPr lang="es-PA" sz="1050" b="0" i="0" u="none" strike="noStrike" dirty="0">
                          <a:solidFill>
                            <a:srgbClr val="000000"/>
                          </a:solidFill>
                          <a:effectLst/>
                          <a:latin typeface="Arial" panose="020B0604020202020204" pitchFamily="34" charset="0"/>
                        </a:rPr>
                        <a:t>En las prórrogas de incapacidad por riesgos  profesional se propone establecer un tope en la cantidad de días de prórroga que permita una reinserción laboral oportuna.     </a:t>
                      </a:r>
                    </a:p>
                    <a:p>
                      <a:pPr marL="285750" indent="-285750" algn="l" fontAlgn="ctr">
                        <a:lnSpc>
                          <a:spcPct val="150000"/>
                        </a:lnSpc>
                        <a:buFont typeface="Wingdings" pitchFamily="2" charset="2"/>
                        <a:buChar char="Ø"/>
                      </a:pPr>
                      <a:r>
                        <a:rPr lang="es-PA" sz="1050" b="0" i="0" u="none" strike="noStrike" dirty="0">
                          <a:solidFill>
                            <a:srgbClr val="000000"/>
                          </a:solidFill>
                          <a:effectLst/>
                          <a:latin typeface="Arial" panose="020B0604020202020204" pitchFamily="34" charset="0"/>
                        </a:rPr>
                        <a:t>Reforzar el proceso de reinserción y readaptación profesional al trabajador que se encuentre en una incapacidad temporal por riesgos profesionales a través de una coordinación efectiva con los empleadores.                                                                                                                                                                                              </a:t>
                      </a:r>
                    </a:p>
                    <a:p>
                      <a:pPr marL="285750" indent="-285750" algn="l" fontAlgn="ctr">
                        <a:lnSpc>
                          <a:spcPct val="150000"/>
                        </a:lnSpc>
                        <a:buFont typeface="Wingdings" pitchFamily="2" charset="2"/>
                        <a:buChar char="Ø"/>
                      </a:pPr>
                      <a:r>
                        <a:rPr lang="es-PA" sz="1050" b="0" i="0" u="none" strike="noStrike" dirty="0">
                          <a:solidFill>
                            <a:srgbClr val="000000"/>
                          </a:solidFill>
                          <a:effectLst/>
                          <a:latin typeface="Arial" panose="020B0604020202020204" pitchFamily="34" charset="0"/>
                        </a:rPr>
                        <a:t>Revisión actuarial del subsidio en caso de muerte (sobreviviente), que permita la equiparación de ambos Padres.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521892"/>
                  </a:ext>
                </a:extLst>
              </a:tr>
            </a:tbl>
          </a:graphicData>
        </a:graphic>
      </p:graphicFrame>
    </p:spTree>
    <p:extLst>
      <p:ext uri="{BB962C8B-B14F-4D97-AF65-F5344CB8AC3E}">
        <p14:creationId xmlns:p14="http://schemas.microsoft.com/office/powerpoint/2010/main" val="32121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C624624-D225-4F4D-AD87-1AF9F3E3C230}"/>
              </a:ext>
            </a:extLst>
          </p:cNvPr>
          <p:cNvGraphicFramePr>
            <a:graphicFrameLocks noGrp="1"/>
          </p:cNvGraphicFramePr>
          <p:nvPr>
            <p:ph idx="1"/>
            <p:extLst>
              <p:ext uri="{D42A27DB-BD31-4B8C-83A1-F6EECF244321}">
                <p14:modId xmlns:p14="http://schemas.microsoft.com/office/powerpoint/2010/main" val="502012374"/>
              </p:ext>
            </p:extLst>
          </p:nvPr>
        </p:nvGraphicFramePr>
        <p:xfrm>
          <a:off x="276102" y="1086844"/>
          <a:ext cx="8630392" cy="5276486"/>
        </p:xfrm>
        <a:graphic>
          <a:graphicData uri="http://schemas.openxmlformats.org/drawingml/2006/table">
            <a:tbl>
              <a:tblPr/>
              <a:tblGrid>
                <a:gridCol w="1570943">
                  <a:extLst>
                    <a:ext uri="{9D8B030D-6E8A-4147-A177-3AD203B41FA5}">
                      <a16:colId xmlns:a16="http://schemas.microsoft.com/office/drawing/2014/main" val="531813671"/>
                    </a:ext>
                  </a:extLst>
                </a:gridCol>
                <a:gridCol w="2062112">
                  <a:extLst>
                    <a:ext uri="{9D8B030D-6E8A-4147-A177-3AD203B41FA5}">
                      <a16:colId xmlns:a16="http://schemas.microsoft.com/office/drawing/2014/main" val="200370432"/>
                    </a:ext>
                  </a:extLst>
                </a:gridCol>
                <a:gridCol w="2246134">
                  <a:extLst>
                    <a:ext uri="{9D8B030D-6E8A-4147-A177-3AD203B41FA5}">
                      <a16:colId xmlns:a16="http://schemas.microsoft.com/office/drawing/2014/main" val="3606838578"/>
                    </a:ext>
                  </a:extLst>
                </a:gridCol>
                <a:gridCol w="2751203">
                  <a:extLst>
                    <a:ext uri="{9D8B030D-6E8A-4147-A177-3AD203B41FA5}">
                      <a16:colId xmlns:a16="http://schemas.microsoft.com/office/drawing/2014/main" val="1317028004"/>
                    </a:ext>
                  </a:extLst>
                </a:gridCol>
              </a:tblGrid>
              <a:tr h="994522">
                <a:tc>
                  <a:txBody>
                    <a:bodyPr/>
                    <a:lstStyle/>
                    <a:p>
                      <a:pPr algn="ctr" fontAlgn="ctr">
                        <a:spcBef>
                          <a:spcPts val="0"/>
                        </a:spcBef>
                        <a:spcAft>
                          <a:spcPts val="0"/>
                        </a:spcAft>
                      </a:pPr>
                      <a:r>
                        <a:rPr lang="es-PA" sz="900" b="1" i="0" u="none" strike="noStrike">
                          <a:solidFill>
                            <a:srgbClr val="000000"/>
                          </a:solidFill>
                          <a:effectLst/>
                          <a:latin typeface="Arial" panose="020B0604020202020204" pitchFamily="34" charset="0"/>
                        </a:rPr>
                        <a:t>TEMAS /SITUACIÓN ACTUAL</a:t>
                      </a:r>
                      <a:endParaRPr lang="es-PA" sz="900" b="0" i="0" u="none" strike="noStrike">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800" b="1" i="0" u="none" strike="noStrike" dirty="0">
                          <a:solidFill>
                            <a:srgbClr val="000000"/>
                          </a:solidFill>
                          <a:effectLst/>
                          <a:latin typeface="Arial" panose="020B0604020202020204" pitchFamily="34" charset="0"/>
                        </a:rPr>
                        <a:t>INFORMACIÓN IMPORTANTE PARA EL ANÁLISIS                                                          (LEYES, REGLAMENTOS, NORMAS, PROCEDIMIENTOS, ESTADISTICAS U OTROS)</a:t>
                      </a:r>
                      <a:endParaRPr lang="es-PA" sz="8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PUNTOS CRITICOS IDENTIFICADOS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ESCENARIOS  (IDEAS DISRUPTIVAS - MEJORAS)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518111775"/>
                  </a:ext>
                </a:extLst>
              </a:tr>
              <a:tr h="4042032">
                <a:tc>
                  <a:txBody>
                    <a:bodyPr/>
                    <a:lstStyle/>
                    <a:p>
                      <a:pPr algn="ctr" fontAlgn="ctr"/>
                      <a:r>
                        <a:rPr lang="es-PA" sz="1100" b="1" i="0" u="none" strike="noStrike" dirty="0">
                          <a:solidFill>
                            <a:srgbClr val="000000"/>
                          </a:solidFill>
                          <a:effectLst/>
                          <a:latin typeface="Arial" panose="020B0604020202020204" pitchFamily="34" charset="0"/>
                        </a:rPr>
                        <a:t>De las Prestaciones Médicas del Seguro de Riesgos Profesionales                                                                                             </a:t>
                      </a:r>
                      <a:r>
                        <a:rPr lang="es-PA" sz="1100" b="0" i="0" u="none" strike="noStrike" dirty="0">
                          <a:solidFill>
                            <a:srgbClr val="000000"/>
                          </a:solidFill>
                          <a:effectLst/>
                          <a:latin typeface="Arial" panose="020B0604020202020204" pitchFamily="34" charset="0"/>
                        </a:rPr>
                        <a:t>Tipificación y calificación de los efectos de los riesgos profesionales.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Ley 51 </a:t>
                      </a:r>
                      <a:r>
                        <a:rPr lang="es-PA" sz="1100" b="0" i="0" u="none" strike="noStrike" dirty="0">
                          <a:solidFill>
                            <a:srgbClr val="000000"/>
                          </a:solidFill>
                          <a:effectLst/>
                          <a:latin typeface="Arial" panose="020B0604020202020204" pitchFamily="34" charset="0"/>
                        </a:rPr>
                        <a:t>de 27 de diciembre de 2005, Orgánica de la Caja de Seguro Social.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Decreto de Gabinete No.68</a:t>
                      </a:r>
                      <a:r>
                        <a:rPr lang="es-PA" sz="1100" b="0" i="0" u="none" strike="noStrike" dirty="0">
                          <a:solidFill>
                            <a:srgbClr val="000000"/>
                          </a:solidFill>
                          <a:effectLst/>
                          <a:latin typeface="Arial" panose="020B0604020202020204" pitchFamily="34" charset="0"/>
                        </a:rPr>
                        <a:t> de 31 de marzo de 1970.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1 </a:t>
                      </a:r>
                      <a:r>
                        <a:rPr lang="es-PA" sz="1100" b="0" i="0" u="none" strike="noStrike" dirty="0">
                          <a:solidFill>
                            <a:srgbClr val="000000"/>
                          </a:solidFill>
                          <a:effectLst/>
                          <a:latin typeface="Arial" panose="020B0604020202020204" pitchFamily="34" charset="0"/>
                        </a:rPr>
                        <a:t>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2</a:t>
                      </a:r>
                      <a:r>
                        <a:rPr lang="es-PA" sz="1100" b="0" i="0" u="none" strike="noStrike" dirty="0">
                          <a:solidFill>
                            <a:srgbClr val="000000"/>
                          </a:solidFill>
                          <a:effectLst/>
                          <a:latin typeface="Arial" panose="020B0604020202020204" pitchFamily="34" charset="0"/>
                        </a:rPr>
                        <a:t> 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Reglamento General de la Prevención de Riesgos Profesionales y de Seguridad e Higiene en el trabajo. </a:t>
                      </a:r>
                      <a:r>
                        <a:rPr lang="es-PA" sz="1100" b="0" i="0" u="none" strike="noStrike" dirty="0">
                          <a:solidFill>
                            <a:srgbClr val="000000"/>
                          </a:solidFill>
                          <a:effectLst/>
                          <a:latin typeface="Arial" panose="020B0604020202020204" pitchFamily="34" charset="0"/>
                        </a:rPr>
                        <a:t>(Resolución J.D. 45,588 de 17 de febrero de 2011)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No hay una definición  del personal responsable de la calificación definitiva del riesgo profesional -vs- la Valoración del daño o secuelas.    </a:t>
                      </a:r>
                    </a:p>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La alta demanda en los servicios de salud de las especialidades y subespecialidades, limita la capacidad resolutiva de los servicios de apoyo clínico, terapéutico y de diagnóstico de los trabajadores de manera oportuna.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La calificación definitiva del riesgo profesional  debe ser realizada por los médicos de salud ocupacional y/o medicina del trabajo.  La red nacional de servicio de salud debe reforzar la atención formal de los accidentes de trabajo y enfermedades profesionales desde el primer nivel hasta el tercer nivel de atención.   </a:t>
                      </a:r>
                    </a:p>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Priorizar la atención en salud de las  especialidades y subespecialidades, en los casos de riesgos profesionales.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521892"/>
                  </a:ext>
                </a:extLst>
              </a:tr>
            </a:tbl>
          </a:graphicData>
        </a:graphic>
      </p:graphicFrame>
    </p:spTree>
    <p:extLst>
      <p:ext uri="{BB962C8B-B14F-4D97-AF65-F5344CB8AC3E}">
        <p14:creationId xmlns:p14="http://schemas.microsoft.com/office/powerpoint/2010/main" val="1490642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C624624-D225-4F4D-AD87-1AF9F3E3C230}"/>
              </a:ext>
            </a:extLst>
          </p:cNvPr>
          <p:cNvGraphicFramePr>
            <a:graphicFrameLocks noGrp="1"/>
          </p:cNvGraphicFramePr>
          <p:nvPr>
            <p:ph idx="1"/>
            <p:extLst>
              <p:ext uri="{D42A27DB-BD31-4B8C-83A1-F6EECF244321}">
                <p14:modId xmlns:p14="http://schemas.microsoft.com/office/powerpoint/2010/main" val="413098827"/>
              </p:ext>
            </p:extLst>
          </p:nvPr>
        </p:nvGraphicFramePr>
        <p:xfrm>
          <a:off x="276102" y="554804"/>
          <a:ext cx="8630392" cy="5753529"/>
        </p:xfrm>
        <a:graphic>
          <a:graphicData uri="http://schemas.openxmlformats.org/drawingml/2006/table">
            <a:tbl>
              <a:tblPr/>
              <a:tblGrid>
                <a:gridCol w="1570943">
                  <a:extLst>
                    <a:ext uri="{9D8B030D-6E8A-4147-A177-3AD203B41FA5}">
                      <a16:colId xmlns:a16="http://schemas.microsoft.com/office/drawing/2014/main" val="531813671"/>
                    </a:ext>
                  </a:extLst>
                </a:gridCol>
                <a:gridCol w="2062112">
                  <a:extLst>
                    <a:ext uri="{9D8B030D-6E8A-4147-A177-3AD203B41FA5}">
                      <a16:colId xmlns:a16="http://schemas.microsoft.com/office/drawing/2014/main" val="200370432"/>
                    </a:ext>
                  </a:extLst>
                </a:gridCol>
                <a:gridCol w="2246134">
                  <a:extLst>
                    <a:ext uri="{9D8B030D-6E8A-4147-A177-3AD203B41FA5}">
                      <a16:colId xmlns:a16="http://schemas.microsoft.com/office/drawing/2014/main" val="3606838578"/>
                    </a:ext>
                  </a:extLst>
                </a:gridCol>
                <a:gridCol w="2751203">
                  <a:extLst>
                    <a:ext uri="{9D8B030D-6E8A-4147-A177-3AD203B41FA5}">
                      <a16:colId xmlns:a16="http://schemas.microsoft.com/office/drawing/2014/main" val="1317028004"/>
                    </a:ext>
                  </a:extLst>
                </a:gridCol>
              </a:tblGrid>
              <a:tr h="1087210">
                <a:tc>
                  <a:txBody>
                    <a:bodyPr/>
                    <a:lstStyle/>
                    <a:p>
                      <a:pPr algn="ctr" fontAlgn="ctr">
                        <a:spcBef>
                          <a:spcPts val="0"/>
                        </a:spcBef>
                        <a:spcAft>
                          <a:spcPts val="0"/>
                        </a:spcAft>
                      </a:pPr>
                      <a:r>
                        <a:rPr lang="es-PA" sz="900" b="1" i="0" u="none" strike="noStrike">
                          <a:solidFill>
                            <a:srgbClr val="000000"/>
                          </a:solidFill>
                          <a:effectLst/>
                          <a:latin typeface="Arial" panose="020B0604020202020204" pitchFamily="34" charset="0"/>
                        </a:rPr>
                        <a:t>TEMAS /SITUACIÓN ACTUAL</a:t>
                      </a:r>
                      <a:endParaRPr lang="es-PA" sz="900" b="0" i="0" u="none" strike="noStrike">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800" b="1" i="0" u="none" strike="noStrike" dirty="0">
                          <a:solidFill>
                            <a:srgbClr val="000000"/>
                          </a:solidFill>
                          <a:effectLst/>
                          <a:latin typeface="Arial" panose="020B0604020202020204" pitchFamily="34" charset="0"/>
                        </a:rPr>
                        <a:t>INFORMACIÓN IMPORTANTE PARA EL ANÁLISIS                                                          (LEYES, REGLAMENTOS, NORMAS, PROCEDIMIENTOS, ESTADISTICAS U OTROS)</a:t>
                      </a:r>
                      <a:endParaRPr lang="es-PA" sz="8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PUNTOS CRITICOS IDENTIFICADOS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ESCENARIOS  (IDEAS DISRUPTIVAS - MEJORAS)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518111775"/>
                  </a:ext>
                </a:extLst>
              </a:tr>
              <a:tr h="4666319">
                <a:tc>
                  <a:txBody>
                    <a:bodyPr/>
                    <a:lstStyle/>
                    <a:p>
                      <a:pPr algn="ctr" fontAlgn="ctr"/>
                      <a:r>
                        <a:rPr lang="es-PA" sz="1100" b="1" i="0" u="none" strike="noStrike" dirty="0">
                          <a:solidFill>
                            <a:srgbClr val="000000"/>
                          </a:solidFill>
                          <a:effectLst/>
                          <a:latin typeface="Arial" panose="020B0604020202020204" pitchFamily="34" charset="0"/>
                        </a:rPr>
                        <a:t> De los Recursos y Financiamientos.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Ley 51 </a:t>
                      </a:r>
                      <a:r>
                        <a:rPr lang="es-PA" sz="1100" b="0" i="0" u="none" strike="noStrike" dirty="0">
                          <a:solidFill>
                            <a:srgbClr val="000000"/>
                          </a:solidFill>
                          <a:effectLst/>
                          <a:latin typeface="Arial" panose="020B0604020202020204" pitchFamily="34" charset="0"/>
                        </a:rPr>
                        <a:t>de 27 de diciembre de 2005, Orgánica de la Caja de Seguro Social.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Decreto de Gabinete No.68</a:t>
                      </a:r>
                      <a:r>
                        <a:rPr lang="es-PA" sz="1100" b="0" i="0" u="none" strike="noStrike" dirty="0">
                          <a:solidFill>
                            <a:srgbClr val="000000"/>
                          </a:solidFill>
                          <a:effectLst/>
                          <a:latin typeface="Arial" panose="020B0604020202020204" pitchFamily="34" charset="0"/>
                        </a:rPr>
                        <a:t> de 31 de marzo de 1970.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1 </a:t>
                      </a:r>
                      <a:r>
                        <a:rPr lang="es-PA" sz="1100" b="0" i="0" u="none" strike="noStrike" dirty="0">
                          <a:solidFill>
                            <a:srgbClr val="000000"/>
                          </a:solidFill>
                          <a:effectLst/>
                          <a:latin typeface="Arial" panose="020B0604020202020204" pitchFamily="34" charset="0"/>
                        </a:rPr>
                        <a:t>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2</a:t>
                      </a:r>
                      <a:r>
                        <a:rPr lang="es-PA" sz="1100" b="0" i="0" u="none" strike="noStrike" dirty="0">
                          <a:solidFill>
                            <a:srgbClr val="000000"/>
                          </a:solidFill>
                          <a:effectLst/>
                          <a:latin typeface="Arial" panose="020B0604020202020204" pitchFamily="34" charset="0"/>
                        </a:rPr>
                        <a:t> 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Reglamento General de la Prevención de Riesgos Profesionales y de Seguridad e Higiene en el trabajo. </a:t>
                      </a:r>
                      <a:r>
                        <a:rPr lang="es-PA" sz="1100" b="0" i="0" u="none" strike="noStrike" dirty="0">
                          <a:solidFill>
                            <a:srgbClr val="000000"/>
                          </a:solidFill>
                          <a:effectLst/>
                          <a:latin typeface="Arial" panose="020B0604020202020204" pitchFamily="34" charset="0"/>
                        </a:rPr>
                        <a:t>(Resolución J.D. 45,588 de 17 de febrero de 2011)                                                       </a:t>
                      </a:r>
                    </a:p>
                    <a:p>
                      <a:pPr algn="l" fontAlgn="ctr">
                        <a:lnSpc>
                          <a:spcPct val="150000"/>
                        </a:lnSpc>
                      </a:pPr>
                      <a:r>
                        <a:rPr lang="es-PA" sz="1100" b="0" i="0" u="none" strike="noStrike" dirty="0">
                          <a:solidFill>
                            <a:srgbClr val="000000"/>
                          </a:solidFill>
                          <a:effectLst/>
                          <a:latin typeface="Arial" panose="020B0604020202020204" pitchFamily="34" charset="0"/>
                        </a:rPr>
                        <a:t>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Actividades económicas no consideradas en el Acuerdo 2 de 1995.    </a:t>
                      </a:r>
                    </a:p>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El porcentaje (tasa actuarial = 0.07) que se aplica en la fórmula para el cálculo de la prima de riesgos profesional está desactualizada.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Modificación del Acuerdo 2 "Por el cual se dicta el Reglamento General de Inscripciones, Clasificación de empresas y recaudos de Seguro de Riesgos Profesionales".     </a:t>
                      </a:r>
                    </a:p>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Revisión actuarial del porcentaje (tasa actuarial).</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521892"/>
                  </a:ext>
                </a:extLst>
              </a:tr>
            </a:tbl>
          </a:graphicData>
        </a:graphic>
      </p:graphicFrame>
    </p:spTree>
    <p:extLst>
      <p:ext uri="{BB962C8B-B14F-4D97-AF65-F5344CB8AC3E}">
        <p14:creationId xmlns:p14="http://schemas.microsoft.com/office/powerpoint/2010/main" val="909928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C624624-D225-4F4D-AD87-1AF9F3E3C230}"/>
              </a:ext>
            </a:extLst>
          </p:cNvPr>
          <p:cNvGraphicFramePr>
            <a:graphicFrameLocks noGrp="1"/>
          </p:cNvGraphicFramePr>
          <p:nvPr>
            <p:ph idx="1"/>
            <p:extLst>
              <p:ext uri="{D42A27DB-BD31-4B8C-83A1-F6EECF244321}">
                <p14:modId xmlns:p14="http://schemas.microsoft.com/office/powerpoint/2010/main" val="2192408544"/>
              </p:ext>
            </p:extLst>
          </p:nvPr>
        </p:nvGraphicFramePr>
        <p:xfrm>
          <a:off x="276102" y="554804"/>
          <a:ext cx="8630392" cy="5763803"/>
        </p:xfrm>
        <a:graphic>
          <a:graphicData uri="http://schemas.openxmlformats.org/drawingml/2006/table">
            <a:tbl>
              <a:tblPr/>
              <a:tblGrid>
                <a:gridCol w="1570943">
                  <a:extLst>
                    <a:ext uri="{9D8B030D-6E8A-4147-A177-3AD203B41FA5}">
                      <a16:colId xmlns:a16="http://schemas.microsoft.com/office/drawing/2014/main" val="531813671"/>
                    </a:ext>
                  </a:extLst>
                </a:gridCol>
                <a:gridCol w="2062112">
                  <a:extLst>
                    <a:ext uri="{9D8B030D-6E8A-4147-A177-3AD203B41FA5}">
                      <a16:colId xmlns:a16="http://schemas.microsoft.com/office/drawing/2014/main" val="200370432"/>
                    </a:ext>
                  </a:extLst>
                </a:gridCol>
                <a:gridCol w="2246134">
                  <a:extLst>
                    <a:ext uri="{9D8B030D-6E8A-4147-A177-3AD203B41FA5}">
                      <a16:colId xmlns:a16="http://schemas.microsoft.com/office/drawing/2014/main" val="3606838578"/>
                    </a:ext>
                  </a:extLst>
                </a:gridCol>
                <a:gridCol w="2751203">
                  <a:extLst>
                    <a:ext uri="{9D8B030D-6E8A-4147-A177-3AD203B41FA5}">
                      <a16:colId xmlns:a16="http://schemas.microsoft.com/office/drawing/2014/main" val="1317028004"/>
                    </a:ext>
                  </a:extLst>
                </a:gridCol>
              </a:tblGrid>
              <a:tr h="1089153">
                <a:tc>
                  <a:txBody>
                    <a:bodyPr/>
                    <a:lstStyle/>
                    <a:p>
                      <a:pPr algn="ctr" fontAlgn="ctr">
                        <a:spcBef>
                          <a:spcPts val="0"/>
                        </a:spcBef>
                        <a:spcAft>
                          <a:spcPts val="0"/>
                        </a:spcAft>
                      </a:pPr>
                      <a:r>
                        <a:rPr lang="es-PA" sz="900" b="1" i="0" u="none" strike="noStrike">
                          <a:solidFill>
                            <a:srgbClr val="000000"/>
                          </a:solidFill>
                          <a:effectLst/>
                          <a:latin typeface="Arial" panose="020B0604020202020204" pitchFamily="34" charset="0"/>
                        </a:rPr>
                        <a:t>TEMAS /SITUACIÓN ACTUAL</a:t>
                      </a:r>
                      <a:endParaRPr lang="es-PA" sz="900" b="0" i="0" u="none" strike="noStrike">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800" b="1" i="0" u="none" strike="noStrike" dirty="0">
                          <a:solidFill>
                            <a:srgbClr val="000000"/>
                          </a:solidFill>
                          <a:effectLst/>
                          <a:latin typeface="Arial" panose="020B0604020202020204" pitchFamily="34" charset="0"/>
                        </a:rPr>
                        <a:t>INFORMACIÓN IMPORTANTE PARA EL ANÁLISIS                                                          (LEYES, REGLAMENTOS, NORMAS, PROCEDIMIENTOS, ESTADISTICAS U OTROS)</a:t>
                      </a:r>
                      <a:endParaRPr lang="es-PA" sz="8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PUNTOS CRITICOS IDENTIFICADOS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ESCENARIOS  (IDEAS DISRUPTIVAS - MEJORAS)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518111775"/>
                  </a:ext>
                </a:extLst>
              </a:tr>
              <a:tr h="4674650">
                <a:tc>
                  <a:txBody>
                    <a:bodyPr/>
                    <a:lstStyle/>
                    <a:p>
                      <a:pPr algn="ctr" fontAlgn="ctr"/>
                      <a:r>
                        <a:rPr lang="es-PA" sz="1100" b="1" i="0" u="none" strike="noStrike" dirty="0">
                          <a:solidFill>
                            <a:srgbClr val="000000"/>
                          </a:solidFill>
                          <a:effectLst/>
                          <a:latin typeface="Arial" panose="020B0604020202020204" pitchFamily="34" charset="0"/>
                        </a:rPr>
                        <a:t>De la Denuncia de los Accidentes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Ley 51 </a:t>
                      </a:r>
                      <a:r>
                        <a:rPr lang="es-PA" sz="1100" b="0" i="0" u="none" strike="noStrike" dirty="0">
                          <a:solidFill>
                            <a:srgbClr val="000000"/>
                          </a:solidFill>
                          <a:effectLst/>
                          <a:latin typeface="Arial" panose="020B0604020202020204" pitchFamily="34" charset="0"/>
                        </a:rPr>
                        <a:t>de 27 de diciembre de 2005, Orgánica de la Caja de Seguro Social.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Decreto de Gabinete No.68</a:t>
                      </a:r>
                      <a:r>
                        <a:rPr lang="es-PA" sz="1100" b="0" i="0" u="none" strike="noStrike" dirty="0">
                          <a:solidFill>
                            <a:srgbClr val="000000"/>
                          </a:solidFill>
                          <a:effectLst/>
                          <a:latin typeface="Arial" panose="020B0604020202020204" pitchFamily="34" charset="0"/>
                        </a:rPr>
                        <a:t> de 31 de marzo de 1970.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1 </a:t>
                      </a:r>
                      <a:r>
                        <a:rPr lang="es-PA" sz="1100" b="0" i="0" u="none" strike="noStrike" dirty="0">
                          <a:solidFill>
                            <a:srgbClr val="000000"/>
                          </a:solidFill>
                          <a:effectLst/>
                          <a:latin typeface="Arial" panose="020B0604020202020204" pitchFamily="34" charset="0"/>
                        </a:rPr>
                        <a:t>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2</a:t>
                      </a:r>
                      <a:r>
                        <a:rPr lang="es-PA" sz="1100" b="0" i="0" u="none" strike="noStrike" dirty="0">
                          <a:solidFill>
                            <a:srgbClr val="000000"/>
                          </a:solidFill>
                          <a:effectLst/>
                          <a:latin typeface="Arial" panose="020B0604020202020204" pitchFamily="34" charset="0"/>
                        </a:rPr>
                        <a:t> 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Reglamento General de la Prevención de Riesgos Profesionales y de Seguridad e Higiene en el trabajo. </a:t>
                      </a:r>
                      <a:r>
                        <a:rPr lang="es-PA" sz="1100" b="0" i="0" u="none" strike="noStrike" dirty="0">
                          <a:solidFill>
                            <a:srgbClr val="000000"/>
                          </a:solidFill>
                          <a:effectLst/>
                          <a:latin typeface="Arial" panose="020B0604020202020204" pitchFamily="34" charset="0"/>
                        </a:rPr>
                        <a:t>(Resolución J.D. 45,588 de 17 de febrero de 2011)                                                       </a:t>
                      </a:r>
                    </a:p>
                    <a:p>
                      <a:pPr algn="l" fontAlgn="ctr">
                        <a:lnSpc>
                          <a:spcPct val="150000"/>
                        </a:lnSpc>
                      </a:pPr>
                      <a:r>
                        <a:rPr lang="es-PA" sz="1100" b="0" i="0" u="none" strike="noStrike" dirty="0">
                          <a:solidFill>
                            <a:srgbClr val="000000"/>
                          </a:solidFill>
                          <a:effectLst/>
                          <a:latin typeface="Arial" panose="020B0604020202020204" pitchFamily="34" charset="0"/>
                        </a:rPr>
                        <a:t>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Reporte de Accidente de Trabajo y Enfermedad Profesional (RATEP) y  el Aviso de Denuncia de Accidente.</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Ante la inobservancia en la presentación del aviso de denuncia por parte de los empleadores, se sugiere implementar mecanismos tecnológicos que hagan efectivo el cumplimiento en el término establecido (48 horas).                                                                                                                             .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521892"/>
                  </a:ext>
                </a:extLst>
              </a:tr>
            </a:tbl>
          </a:graphicData>
        </a:graphic>
      </p:graphicFrame>
    </p:spTree>
    <p:extLst>
      <p:ext uri="{BB962C8B-B14F-4D97-AF65-F5344CB8AC3E}">
        <p14:creationId xmlns:p14="http://schemas.microsoft.com/office/powerpoint/2010/main" val="723979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C624624-D225-4F4D-AD87-1AF9F3E3C230}"/>
              </a:ext>
            </a:extLst>
          </p:cNvPr>
          <p:cNvGraphicFramePr>
            <a:graphicFrameLocks noGrp="1"/>
          </p:cNvGraphicFramePr>
          <p:nvPr>
            <p:ph idx="1"/>
            <p:extLst>
              <p:ext uri="{D42A27DB-BD31-4B8C-83A1-F6EECF244321}">
                <p14:modId xmlns:p14="http://schemas.microsoft.com/office/powerpoint/2010/main" val="191596695"/>
              </p:ext>
            </p:extLst>
          </p:nvPr>
        </p:nvGraphicFramePr>
        <p:xfrm>
          <a:off x="276102" y="708917"/>
          <a:ext cx="8630392" cy="5780939"/>
        </p:xfrm>
        <a:graphic>
          <a:graphicData uri="http://schemas.openxmlformats.org/drawingml/2006/table">
            <a:tbl>
              <a:tblPr/>
              <a:tblGrid>
                <a:gridCol w="1570943">
                  <a:extLst>
                    <a:ext uri="{9D8B030D-6E8A-4147-A177-3AD203B41FA5}">
                      <a16:colId xmlns:a16="http://schemas.microsoft.com/office/drawing/2014/main" val="531813671"/>
                    </a:ext>
                  </a:extLst>
                </a:gridCol>
                <a:gridCol w="2062112">
                  <a:extLst>
                    <a:ext uri="{9D8B030D-6E8A-4147-A177-3AD203B41FA5}">
                      <a16:colId xmlns:a16="http://schemas.microsoft.com/office/drawing/2014/main" val="200370432"/>
                    </a:ext>
                  </a:extLst>
                </a:gridCol>
                <a:gridCol w="2246134">
                  <a:extLst>
                    <a:ext uri="{9D8B030D-6E8A-4147-A177-3AD203B41FA5}">
                      <a16:colId xmlns:a16="http://schemas.microsoft.com/office/drawing/2014/main" val="3606838578"/>
                    </a:ext>
                  </a:extLst>
                </a:gridCol>
                <a:gridCol w="2751203">
                  <a:extLst>
                    <a:ext uri="{9D8B030D-6E8A-4147-A177-3AD203B41FA5}">
                      <a16:colId xmlns:a16="http://schemas.microsoft.com/office/drawing/2014/main" val="1317028004"/>
                    </a:ext>
                  </a:extLst>
                </a:gridCol>
              </a:tblGrid>
              <a:tr h="996055">
                <a:tc>
                  <a:txBody>
                    <a:bodyPr/>
                    <a:lstStyle/>
                    <a:p>
                      <a:pPr algn="ctr" fontAlgn="ctr">
                        <a:spcBef>
                          <a:spcPts val="0"/>
                        </a:spcBef>
                        <a:spcAft>
                          <a:spcPts val="0"/>
                        </a:spcAft>
                      </a:pPr>
                      <a:r>
                        <a:rPr lang="es-PA" sz="900" b="1" i="0" u="none" strike="noStrike">
                          <a:solidFill>
                            <a:srgbClr val="000000"/>
                          </a:solidFill>
                          <a:effectLst/>
                          <a:latin typeface="Arial" panose="020B0604020202020204" pitchFamily="34" charset="0"/>
                        </a:rPr>
                        <a:t>TEMAS /SITUACIÓN ACTUAL</a:t>
                      </a:r>
                      <a:endParaRPr lang="es-PA" sz="900" b="0" i="0" u="none" strike="noStrike">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800" b="1" i="0" u="none" strike="noStrike" dirty="0">
                          <a:solidFill>
                            <a:srgbClr val="000000"/>
                          </a:solidFill>
                          <a:effectLst/>
                          <a:latin typeface="Arial" panose="020B0604020202020204" pitchFamily="34" charset="0"/>
                        </a:rPr>
                        <a:t>INFORMACIÓN IMPORTANTE PARA EL ANÁLISIS                                                          (LEYES, REGLAMENTOS, NORMAS, PROCEDIMIENTOS, ESTADISTICAS U OTROS)</a:t>
                      </a:r>
                      <a:endParaRPr lang="es-PA" sz="8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PUNTOS CRITICOS IDENTIFICADOS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ESCENARIOS  (IDEAS DISRUPTIVAS - MEJORAS)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518111775"/>
                  </a:ext>
                </a:extLst>
              </a:tr>
              <a:tr h="4541716">
                <a:tc>
                  <a:txBody>
                    <a:bodyPr/>
                    <a:lstStyle/>
                    <a:p>
                      <a:pPr algn="ctr" fontAlgn="ctr"/>
                      <a:r>
                        <a:rPr lang="es-PA" sz="1100" b="0" i="0" u="none" strike="noStrike" dirty="0">
                          <a:solidFill>
                            <a:srgbClr val="000000"/>
                          </a:solidFill>
                          <a:effectLst/>
                          <a:latin typeface="Arial" panose="020B0604020202020204" pitchFamily="34" charset="0"/>
                        </a:rPr>
                        <a:t> </a:t>
                      </a:r>
                      <a:r>
                        <a:rPr lang="es-PA" sz="1100" b="1" i="0" u="none" strike="noStrike" dirty="0">
                          <a:solidFill>
                            <a:srgbClr val="000000"/>
                          </a:solidFill>
                          <a:effectLst/>
                          <a:latin typeface="Arial" panose="020B0604020202020204" pitchFamily="34" charset="0"/>
                        </a:rPr>
                        <a:t>De la Reposición de los Trabajadores</a:t>
                      </a:r>
                      <a:r>
                        <a:rPr lang="es-PA" sz="1100" b="0" i="0" u="none" strike="noStrike" dirty="0">
                          <a:solidFill>
                            <a:srgbClr val="000000"/>
                          </a:solidFill>
                          <a:effectLst/>
                          <a:latin typeface="Arial" panose="020B0604020202020204" pitchFamily="34" charset="0"/>
                        </a:rPr>
                        <a:t>                                 Código de Trabajo. Artículo 326, 327 y 328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1</a:t>
                      </a:r>
                      <a:r>
                        <a:rPr lang="es-PA" sz="1100" b="1" i="0" u="none" strike="noStrike" dirty="0">
                          <a:solidFill>
                            <a:srgbClr val="000000"/>
                          </a:solidFill>
                          <a:effectLst/>
                          <a:latin typeface="Arial" panose="020B0604020202020204" pitchFamily="34" charset="0"/>
                        </a:rPr>
                        <a:t>Ley 51 </a:t>
                      </a:r>
                      <a:r>
                        <a:rPr lang="es-PA" sz="1100" b="0" i="0" u="none" strike="noStrike" dirty="0">
                          <a:solidFill>
                            <a:srgbClr val="000000"/>
                          </a:solidFill>
                          <a:effectLst/>
                          <a:latin typeface="Arial" panose="020B0604020202020204" pitchFamily="34" charset="0"/>
                        </a:rPr>
                        <a:t>de 27 de diciembre de 2005, Orgánica de la Caja de Seguro Social.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Decreto de Gabinete No.68</a:t>
                      </a:r>
                      <a:r>
                        <a:rPr lang="es-PA" sz="1100" b="0" i="0" u="none" strike="noStrike" dirty="0">
                          <a:solidFill>
                            <a:srgbClr val="000000"/>
                          </a:solidFill>
                          <a:effectLst/>
                          <a:latin typeface="Arial" panose="020B0604020202020204" pitchFamily="34" charset="0"/>
                        </a:rPr>
                        <a:t> de 31 de marzo de 1970.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1 </a:t>
                      </a:r>
                      <a:r>
                        <a:rPr lang="es-PA" sz="1100" b="0" i="0" u="none" strike="noStrike" dirty="0">
                          <a:solidFill>
                            <a:srgbClr val="000000"/>
                          </a:solidFill>
                          <a:effectLst/>
                          <a:latin typeface="Arial" panose="020B0604020202020204" pitchFamily="34" charset="0"/>
                        </a:rPr>
                        <a:t>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2</a:t>
                      </a:r>
                      <a:r>
                        <a:rPr lang="es-PA" sz="1100" b="0" i="0" u="none" strike="noStrike" dirty="0">
                          <a:solidFill>
                            <a:srgbClr val="000000"/>
                          </a:solidFill>
                          <a:effectLst/>
                          <a:latin typeface="Arial" panose="020B0604020202020204" pitchFamily="34" charset="0"/>
                        </a:rPr>
                        <a:t> 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Reglamento General de la Prevención de Riesgos Profesionales y de Seguridad e Higiene en el trabajo. </a:t>
                      </a:r>
                      <a:r>
                        <a:rPr lang="es-PA" sz="1100" b="0" i="0" u="none" strike="noStrike" dirty="0">
                          <a:solidFill>
                            <a:srgbClr val="000000"/>
                          </a:solidFill>
                          <a:effectLst/>
                          <a:latin typeface="Arial" panose="020B0604020202020204" pitchFamily="34" charset="0"/>
                        </a:rPr>
                        <a:t>(Resolución J.D. 45,588 de 17 de febrero de 2011)                                                       </a:t>
                      </a:r>
                    </a:p>
                    <a:p>
                      <a:pPr algn="l" fontAlgn="ctr">
                        <a:lnSpc>
                          <a:spcPct val="150000"/>
                        </a:lnSpc>
                      </a:pPr>
                      <a:r>
                        <a:rPr lang="es-PA" sz="1100" b="0" i="0" u="none" strike="noStrike" dirty="0">
                          <a:solidFill>
                            <a:srgbClr val="000000"/>
                          </a:solidFill>
                          <a:effectLst/>
                          <a:latin typeface="Arial" panose="020B0604020202020204" pitchFamily="34" charset="0"/>
                        </a:rPr>
                        <a:t>                                                     </a:t>
                      </a:r>
                    </a:p>
                    <a:p>
                      <a:pPr algn="l" fontAlgn="ctr">
                        <a:lnSpc>
                          <a:spcPct val="150000"/>
                        </a:lnSpc>
                      </a:pPr>
                      <a:r>
                        <a:rPr lang="es-PA" sz="1100" b="0" i="0" u="none" strike="noStrike" dirty="0">
                          <a:solidFill>
                            <a:srgbClr val="000000"/>
                          </a:solidFill>
                          <a:effectLst/>
                          <a:latin typeface="Arial" panose="020B0604020202020204" pitchFamily="34" charset="0"/>
                        </a:rPr>
                        <a:t>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En la reposición de los trabajadores no se utilizan conceptos  como reinserción y readaptacion profesional</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Modificación del Código de trabajo Título III Reposición de los trabajadores incluyendo conceptos innovadores como la reinserción y readaptación profesional.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521892"/>
                  </a:ext>
                </a:extLst>
              </a:tr>
            </a:tbl>
          </a:graphicData>
        </a:graphic>
      </p:graphicFrame>
    </p:spTree>
    <p:extLst>
      <p:ext uri="{BB962C8B-B14F-4D97-AF65-F5344CB8AC3E}">
        <p14:creationId xmlns:p14="http://schemas.microsoft.com/office/powerpoint/2010/main" val="2015167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C624624-D225-4F4D-AD87-1AF9F3E3C230}"/>
              </a:ext>
            </a:extLst>
          </p:cNvPr>
          <p:cNvGraphicFramePr>
            <a:graphicFrameLocks noGrp="1"/>
          </p:cNvGraphicFramePr>
          <p:nvPr>
            <p:ph idx="1"/>
            <p:extLst>
              <p:ext uri="{D42A27DB-BD31-4B8C-83A1-F6EECF244321}">
                <p14:modId xmlns:p14="http://schemas.microsoft.com/office/powerpoint/2010/main" val="2707738463"/>
              </p:ext>
            </p:extLst>
          </p:nvPr>
        </p:nvGraphicFramePr>
        <p:xfrm>
          <a:off x="276102" y="657546"/>
          <a:ext cx="8630392" cy="5777244"/>
        </p:xfrm>
        <a:graphic>
          <a:graphicData uri="http://schemas.openxmlformats.org/drawingml/2006/table">
            <a:tbl>
              <a:tblPr/>
              <a:tblGrid>
                <a:gridCol w="1570943">
                  <a:extLst>
                    <a:ext uri="{9D8B030D-6E8A-4147-A177-3AD203B41FA5}">
                      <a16:colId xmlns:a16="http://schemas.microsoft.com/office/drawing/2014/main" val="531813671"/>
                    </a:ext>
                  </a:extLst>
                </a:gridCol>
                <a:gridCol w="2062112">
                  <a:extLst>
                    <a:ext uri="{9D8B030D-6E8A-4147-A177-3AD203B41FA5}">
                      <a16:colId xmlns:a16="http://schemas.microsoft.com/office/drawing/2014/main" val="200370432"/>
                    </a:ext>
                  </a:extLst>
                </a:gridCol>
                <a:gridCol w="2246134">
                  <a:extLst>
                    <a:ext uri="{9D8B030D-6E8A-4147-A177-3AD203B41FA5}">
                      <a16:colId xmlns:a16="http://schemas.microsoft.com/office/drawing/2014/main" val="3606838578"/>
                    </a:ext>
                  </a:extLst>
                </a:gridCol>
                <a:gridCol w="2751203">
                  <a:extLst>
                    <a:ext uri="{9D8B030D-6E8A-4147-A177-3AD203B41FA5}">
                      <a16:colId xmlns:a16="http://schemas.microsoft.com/office/drawing/2014/main" val="1317028004"/>
                    </a:ext>
                  </a:extLst>
                </a:gridCol>
              </a:tblGrid>
              <a:tr h="992360">
                <a:tc>
                  <a:txBody>
                    <a:bodyPr/>
                    <a:lstStyle/>
                    <a:p>
                      <a:pPr algn="ctr" fontAlgn="ctr">
                        <a:spcBef>
                          <a:spcPts val="0"/>
                        </a:spcBef>
                        <a:spcAft>
                          <a:spcPts val="0"/>
                        </a:spcAft>
                      </a:pPr>
                      <a:r>
                        <a:rPr lang="es-PA" sz="900" b="1" i="0" u="none" strike="noStrike">
                          <a:solidFill>
                            <a:srgbClr val="000000"/>
                          </a:solidFill>
                          <a:effectLst/>
                          <a:latin typeface="Arial" panose="020B0604020202020204" pitchFamily="34" charset="0"/>
                        </a:rPr>
                        <a:t>TEMAS /SITUACIÓN ACTUAL</a:t>
                      </a:r>
                      <a:endParaRPr lang="es-PA" sz="900" b="0" i="0" u="none" strike="noStrike">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800" b="1" i="0" u="none" strike="noStrike" dirty="0">
                          <a:solidFill>
                            <a:srgbClr val="000000"/>
                          </a:solidFill>
                          <a:effectLst/>
                          <a:latin typeface="Arial" panose="020B0604020202020204" pitchFamily="34" charset="0"/>
                        </a:rPr>
                        <a:t>INFORMACIÓN IMPORTANTE PARA EL ANÁLISIS                                                          (LEYES, REGLAMENTOS, NORMAS, PROCEDIMIENTOS, ESTADISTICAS U OTROS)</a:t>
                      </a:r>
                      <a:endParaRPr lang="es-PA" sz="8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PUNTOS CRITICOS IDENTIFICADOS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spcBef>
                          <a:spcPts val="0"/>
                        </a:spcBef>
                        <a:spcAft>
                          <a:spcPts val="0"/>
                        </a:spcAft>
                      </a:pPr>
                      <a:r>
                        <a:rPr lang="es-PA" sz="900" b="1" i="0" u="none" strike="noStrike" dirty="0">
                          <a:solidFill>
                            <a:srgbClr val="000000"/>
                          </a:solidFill>
                          <a:effectLst/>
                          <a:latin typeface="Arial" panose="020B0604020202020204" pitchFamily="34" charset="0"/>
                        </a:rPr>
                        <a:t>ESCENARIOS  (IDEAS DISRUPTIVAS - MEJORAS)</a:t>
                      </a:r>
                      <a:endParaRPr lang="es-PA" sz="900" b="0" i="0" u="none" strike="noStrike" dirty="0">
                        <a:effectLst/>
                        <a:latin typeface="Arial" panose="020B0604020202020204" pitchFamily="34" charset="0"/>
                      </a:endParaRPr>
                    </a:p>
                  </a:txBody>
                  <a:tcPr marL="3680" marR="3680" marT="36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518111775"/>
                  </a:ext>
                </a:extLst>
              </a:tr>
              <a:tr h="4524863">
                <a:tc>
                  <a:txBody>
                    <a:bodyPr/>
                    <a:lstStyle/>
                    <a:p>
                      <a:pPr algn="ctr" fontAlgn="ctr"/>
                      <a:r>
                        <a:rPr lang="es-PA" sz="1100" b="1" i="0" u="none" strike="noStrike" dirty="0">
                          <a:solidFill>
                            <a:srgbClr val="000000"/>
                          </a:solidFill>
                          <a:effectLst/>
                          <a:latin typeface="Arial" panose="020B0604020202020204" pitchFamily="34" charset="0"/>
                        </a:rPr>
                        <a:t>De las Sanciones    </a:t>
                      </a:r>
                      <a:r>
                        <a:rPr lang="es-PA" sz="1100" b="0" i="0" u="none" strike="noStrike" dirty="0">
                          <a:solidFill>
                            <a:srgbClr val="000000"/>
                          </a:solidFill>
                          <a:effectLst/>
                          <a:latin typeface="Arial" panose="020B0604020202020204" pitchFamily="34" charset="0"/>
                        </a:rPr>
                        <a:t>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Ley 51 </a:t>
                      </a:r>
                      <a:r>
                        <a:rPr lang="es-PA" sz="1100" b="0" i="0" u="none" strike="noStrike" dirty="0">
                          <a:solidFill>
                            <a:srgbClr val="000000"/>
                          </a:solidFill>
                          <a:effectLst/>
                          <a:latin typeface="Arial" panose="020B0604020202020204" pitchFamily="34" charset="0"/>
                        </a:rPr>
                        <a:t>de 27 de diciembre de 2005, Orgánica de la Caja de Seguro Social.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Decreto de Gabinete No.68</a:t>
                      </a:r>
                      <a:r>
                        <a:rPr lang="es-PA" sz="1100" b="0" i="0" u="none" strike="noStrike" dirty="0">
                          <a:solidFill>
                            <a:srgbClr val="000000"/>
                          </a:solidFill>
                          <a:effectLst/>
                          <a:latin typeface="Arial" panose="020B0604020202020204" pitchFamily="34" charset="0"/>
                        </a:rPr>
                        <a:t> de 31 de marzo de 1970.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1 </a:t>
                      </a:r>
                      <a:r>
                        <a:rPr lang="es-PA" sz="1100" b="0" i="0" u="none" strike="noStrike" dirty="0">
                          <a:solidFill>
                            <a:srgbClr val="000000"/>
                          </a:solidFill>
                          <a:effectLst/>
                          <a:latin typeface="Arial" panose="020B0604020202020204" pitchFamily="34" charset="0"/>
                        </a:rPr>
                        <a:t>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Acuerdo No. 2</a:t>
                      </a:r>
                      <a:r>
                        <a:rPr lang="es-PA" sz="1100" b="0" i="0" u="none" strike="noStrike" dirty="0">
                          <a:solidFill>
                            <a:srgbClr val="000000"/>
                          </a:solidFill>
                          <a:effectLst/>
                          <a:latin typeface="Arial" panose="020B0604020202020204" pitchFamily="34" charset="0"/>
                        </a:rPr>
                        <a:t> de 29 de mayo de 1995.  </a:t>
                      </a:r>
                    </a:p>
                    <a:p>
                      <a:pPr marL="285750" indent="-285750" algn="l" fontAlgn="ctr">
                        <a:lnSpc>
                          <a:spcPct val="150000"/>
                        </a:lnSpc>
                        <a:buFont typeface="Wingdings" pitchFamily="2" charset="2"/>
                        <a:buChar char="Ø"/>
                      </a:pPr>
                      <a:r>
                        <a:rPr lang="es-PA" sz="1100" b="1" i="0" u="none" strike="noStrike" dirty="0">
                          <a:solidFill>
                            <a:srgbClr val="000000"/>
                          </a:solidFill>
                          <a:effectLst/>
                          <a:latin typeface="Arial" panose="020B0604020202020204" pitchFamily="34" charset="0"/>
                        </a:rPr>
                        <a:t>Reglamento General de la Prevención de Riesgos Profesionales y de Seguridad e Higiene en el trabajo. </a:t>
                      </a:r>
                      <a:r>
                        <a:rPr lang="es-PA" sz="1100" b="0" i="0" u="none" strike="noStrike" dirty="0">
                          <a:solidFill>
                            <a:srgbClr val="000000"/>
                          </a:solidFill>
                          <a:effectLst/>
                          <a:latin typeface="Arial" panose="020B0604020202020204" pitchFamily="34" charset="0"/>
                        </a:rPr>
                        <a:t>(Resolución J.D. 45,588 de 17 de febrero de 2011)                                                       </a:t>
                      </a:r>
                    </a:p>
                    <a:p>
                      <a:pPr algn="l" fontAlgn="ctr">
                        <a:lnSpc>
                          <a:spcPct val="150000"/>
                        </a:lnSpc>
                      </a:pPr>
                      <a:r>
                        <a:rPr lang="es-PA" sz="1100" b="0" i="0" u="none" strike="noStrike" dirty="0">
                          <a:solidFill>
                            <a:srgbClr val="000000"/>
                          </a:solidFill>
                          <a:effectLst/>
                          <a:latin typeface="Arial" panose="020B0604020202020204" pitchFamily="34" charset="0"/>
                        </a:rPr>
                        <a:t>                                                     </a:t>
                      </a:r>
                    </a:p>
                    <a:p>
                      <a:pPr algn="l" fontAlgn="ctr">
                        <a:lnSpc>
                          <a:spcPct val="150000"/>
                        </a:lnSpc>
                      </a:pPr>
                      <a:r>
                        <a:rPr lang="es-PA" sz="1100" b="0" i="0" u="none" strike="noStrike" dirty="0">
                          <a:solidFill>
                            <a:srgbClr val="000000"/>
                          </a:solidFill>
                          <a:effectLst/>
                          <a:latin typeface="Arial" panose="020B0604020202020204" pitchFamily="34" charset="0"/>
                        </a:rPr>
                        <a:t>                                            </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Falta de reglamentación que permita la  aplicación de sanciones e infracciones tipificadas en la Ley de Riesgos Profesionales.</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85750" indent="-285750" algn="l" fontAlgn="ctr">
                        <a:lnSpc>
                          <a:spcPct val="150000"/>
                        </a:lnSpc>
                        <a:buFont typeface="Wingdings" pitchFamily="2" charset="2"/>
                        <a:buChar char="Ø"/>
                      </a:pPr>
                      <a:r>
                        <a:rPr lang="es-PA" sz="1100" b="0" i="0" u="none" strike="noStrike" dirty="0">
                          <a:solidFill>
                            <a:srgbClr val="000000"/>
                          </a:solidFill>
                          <a:effectLst/>
                          <a:latin typeface="Arial" panose="020B0604020202020204" pitchFamily="34" charset="0"/>
                        </a:rPr>
                        <a:t>Se debe revisar las multas o acciones sancionatorias dispuestas en la Ley.</a:t>
                      </a:r>
                    </a:p>
                  </a:txBody>
                  <a:tcPr marL="7144" marR="7144" marT="7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521892"/>
                  </a:ext>
                </a:extLst>
              </a:tr>
            </a:tbl>
          </a:graphicData>
        </a:graphic>
      </p:graphicFrame>
    </p:spTree>
    <p:extLst>
      <p:ext uri="{BB962C8B-B14F-4D97-AF65-F5344CB8AC3E}">
        <p14:creationId xmlns:p14="http://schemas.microsoft.com/office/powerpoint/2010/main" val="75901649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CSS-1" id="{D7C34429-1D6E-438C-8442-CEDAEF832D39}" vid="{87D6701C-BF22-4F40-B0AA-43D21A239C4A}"/>
    </a:ext>
  </a:extLst>
</a:theme>
</file>

<file path=docProps/app.xml><?xml version="1.0" encoding="utf-8"?>
<Properties xmlns="http://schemas.openxmlformats.org/officeDocument/2006/extended-properties" xmlns:vt="http://schemas.openxmlformats.org/officeDocument/2006/docPropsVTypes">
  <Template>PLANTILLA-CSS</Template>
  <TotalTime>12</TotalTime>
  <Words>1687</Words>
  <Application>Microsoft Macintosh PowerPoint</Application>
  <PresentationFormat>Presentación en pantalla (4:3)</PresentationFormat>
  <Paragraphs>122</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Wingdings</vt:lpstr>
      <vt:lpstr>Tema de Office</vt:lpstr>
      <vt:lpstr>Riesgos Profesionales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Baysa Quintero, Liliana Itzel</dc:creator>
  <cp:lastModifiedBy>Dio Cedeno</cp:lastModifiedBy>
  <cp:revision>5</cp:revision>
  <dcterms:created xsi:type="dcterms:W3CDTF">2021-08-17T14:11:12Z</dcterms:created>
  <dcterms:modified xsi:type="dcterms:W3CDTF">2021-08-17T19:48:30Z</dcterms:modified>
</cp:coreProperties>
</file>