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78" r:id="rId5"/>
    <p:sldId id="266" r:id="rId6"/>
    <p:sldId id="267" r:id="rId7"/>
    <p:sldId id="263" r:id="rId8"/>
    <p:sldId id="269" r:id="rId9"/>
    <p:sldId id="264" r:id="rId10"/>
    <p:sldId id="265" r:id="rId11"/>
    <p:sldId id="261" r:id="rId12"/>
    <p:sldId id="258" r:id="rId13"/>
    <p:sldId id="262" r:id="rId14"/>
    <p:sldId id="259" r:id="rId15"/>
    <p:sldId id="270" r:id="rId16"/>
    <p:sldId id="274" r:id="rId17"/>
    <p:sldId id="276" r:id="rId18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6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A"/>
              <a:t> Tasa de Donación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s-PA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line3DChart>
        <c:grouping val="standard"/>
        <c:varyColors val="0"/>
        <c:ser>
          <c:idx val="0"/>
          <c:order val="0"/>
          <c:spPr>
            <a:gradFill rotWithShape="1">
              <a:gsLst>
                <a:gs pos="0">
                  <a:schemeClr val="accent5">
                    <a:lumMod val="110000"/>
                    <a:satMod val="105000"/>
                    <a:tint val="67000"/>
                  </a:schemeClr>
                </a:gs>
                <a:gs pos="50000">
                  <a:schemeClr val="accent5">
                    <a:lumMod val="105000"/>
                    <a:satMod val="103000"/>
                    <a:tint val="73000"/>
                  </a:schemeClr>
                </a:gs>
                <a:gs pos="100000">
                  <a:schemeClr val="accent5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25400" cap="flat" cmpd="sng" algn="ctr">
              <a:noFill/>
              <a:round/>
            </a:ln>
            <a:effectLst/>
            <a:sp3d/>
          </c:spPr>
          <c:cat>
            <c:numRef>
              <c:f>Hoja1!$F$20:$K$20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Hoja1!$F$21:$K$21</c:f>
              <c:numCache>
                <c:formatCode>General</c:formatCode>
                <c:ptCount val="6"/>
                <c:pt idx="0">
                  <c:v>4.5</c:v>
                </c:pt>
                <c:pt idx="1">
                  <c:v>6.94</c:v>
                </c:pt>
                <c:pt idx="2">
                  <c:v>3.72</c:v>
                </c:pt>
                <c:pt idx="3">
                  <c:v>5.71</c:v>
                </c:pt>
                <c:pt idx="4">
                  <c:v>3.08</c:v>
                </c:pt>
                <c:pt idx="5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FA8-414E-9F2E-30B0E4FE73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2488240"/>
        <c:axId val="294046584"/>
        <c:axId val="294046968"/>
      </c:line3DChart>
      <c:catAx>
        <c:axId val="23248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A"/>
          </a:p>
        </c:txPr>
        <c:crossAx val="294046584"/>
        <c:crosses val="autoZero"/>
        <c:auto val="1"/>
        <c:lblAlgn val="ctr"/>
        <c:lblOffset val="100"/>
        <c:noMultiLvlLbl val="0"/>
      </c:catAx>
      <c:valAx>
        <c:axId val="294046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A"/>
          </a:p>
        </c:txPr>
        <c:crossAx val="232488240"/>
        <c:crosses val="autoZero"/>
        <c:crossBetween val="between"/>
      </c:valAx>
      <c:serAx>
        <c:axId val="29404696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A"/>
          </a:p>
        </c:txPr>
        <c:crossAx val="294046584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A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31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0.65712</cdr:x>
      <cdr:y>0.45732</cdr:y>
    </cdr:from>
    <cdr:to>
      <cdr:x>0.71847</cdr:x>
      <cdr:y>0.57622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5008419" y="1558637"/>
          <a:ext cx="467591" cy="4052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1600" dirty="0"/>
            <a:t>3.08</a:t>
          </a:r>
          <a:endParaRPr lang="es-PA" sz="1600" dirty="0"/>
        </a:p>
      </cdr:txBody>
    </cdr:sp>
  </cdr:relSizeAnchor>
  <cdr:relSizeAnchor xmlns:cdr="http://schemas.openxmlformats.org/drawingml/2006/chartDrawing">
    <cdr:from>
      <cdr:x>0.23722</cdr:x>
      <cdr:y>0.17276</cdr:y>
    </cdr:from>
    <cdr:to>
      <cdr:x>0.29721</cdr:x>
      <cdr:y>0.26117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1808018" y="588799"/>
          <a:ext cx="457200" cy="3013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1600" dirty="0"/>
            <a:t>6.94</a:t>
          </a:r>
          <a:endParaRPr lang="es-PA" sz="1600" dirty="0"/>
        </a:p>
      </cdr:txBody>
    </cdr:sp>
  </cdr:relSizeAnchor>
  <cdr:relSizeAnchor xmlns:cdr="http://schemas.openxmlformats.org/drawingml/2006/chartDrawing">
    <cdr:from>
      <cdr:x>0.10682</cdr:x>
      <cdr:y>0.28304</cdr:y>
    </cdr:from>
    <cdr:to>
      <cdr:x>0.17499</cdr:x>
      <cdr:y>0.42938</cdr:y>
    </cdr:to>
    <cdr:sp macro="" textlink="">
      <cdr:nvSpPr>
        <cdr:cNvPr id="4" name="CuadroTexto 3"/>
        <cdr:cNvSpPr txBox="1"/>
      </cdr:nvSpPr>
      <cdr:spPr>
        <a:xfrm xmlns:a="http://schemas.openxmlformats.org/drawingml/2006/main">
          <a:off x="814158" y="964649"/>
          <a:ext cx="519545" cy="4987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1600" dirty="0"/>
            <a:t>4.5</a:t>
          </a:r>
          <a:endParaRPr lang="es-PA" sz="16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A00-B87E-42DB-B8C2-6EEA8E95937E}" type="datetimeFigureOut">
              <a:rPr lang="es-PA" smtClean="0"/>
              <a:t>08/10/21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1B1C-60E0-49E1-ACC4-07AFD215BE6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06136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A00-B87E-42DB-B8C2-6EEA8E95937E}" type="datetimeFigureOut">
              <a:rPr lang="es-PA" smtClean="0"/>
              <a:t>08/10/21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1B1C-60E0-49E1-ACC4-07AFD215BE6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09223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A00-B87E-42DB-B8C2-6EEA8E95937E}" type="datetimeFigureOut">
              <a:rPr lang="es-PA" smtClean="0"/>
              <a:t>08/10/21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1B1C-60E0-49E1-ACC4-07AFD215BE6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4457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A00-B87E-42DB-B8C2-6EEA8E95937E}" type="datetimeFigureOut">
              <a:rPr lang="es-PA" smtClean="0"/>
              <a:t>08/10/21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1B1C-60E0-49E1-ACC4-07AFD215BE6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01333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A00-B87E-42DB-B8C2-6EEA8E95937E}" type="datetimeFigureOut">
              <a:rPr lang="es-PA" smtClean="0"/>
              <a:t>08/10/21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1B1C-60E0-49E1-ACC4-07AFD215BE6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4232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A00-B87E-42DB-B8C2-6EEA8E95937E}" type="datetimeFigureOut">
              <a:rPr lang="es-PA" smtClean="0"/>
              <a:t>08/10/21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1B1C-60E0-49E1-ACC4-07AFD215BE6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873223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A00-B87E-42DB-B8C2-6EEA8E95937E}" type="datetimeFigureOut">
              <a:rPr lang="es-PA" smtClean="0"/>
              <a:t>08/10/21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1B1C-60E0-49E1-ACC4-07AFD215BE6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740534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A00-B87E-42DB-B8C2-6EEA8E95937E}" type="datetimeFigureOut">
              <a:rPr lang="es-PA" smtClean="0"/>
              <a:t>08/10/21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1B1C-60E0-49E1-ACC4-07AFD215BE6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0297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A00-B87E-42DB-B8C2-6EEA8E95937E}" type="datetimeFigureOut">
              <a:rPr lang="es-PA" smtClean="0"/>
              <a:t>08/10/21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1B1C-60E0-49E1-ACC4-07AFD215BE6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5033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A00-B87E-42DB-B8C2-6EEA8E95937E}" type="datetimeFigureOut">
              <a:rPr lang="es-PA" smtClean="0"/>
              <a:t>08/10/21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1B1C-60E0-49E1-ACC4-07AFD215BE6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903225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A00-B87E-42DB-B8C2-6EEA8E95937E}" type="datetimeFigureOut">
              <a:rPr lang="es-PA" smtClean="0"/>
              <a:t>08/10/21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B1B1C-60E0-49E1-ACC4-07AFD215BE6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335318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80A00-B87E-42DB-B8C2-6EEA8E95937E}" type="datetimeFigureOut">
              <a:rPr lang="es-PA" smtClean="0"/>
              <a:t>08/10/21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B1B1C-60E0-49E1-ACC4-07AFD215BE66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82497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68400" y="632292"/>
            <a:ext cx="7772400" cy="2387600"/>
          </a:xfrm>
        </p:spPr>
        <p:txBody>
          <a:bodyPr>
            <a:normAutofit/>
          </a:bodyPr>
          <a:lstStyle/>
          <a:p>
            <a:r>
              <a:rPr lang="es-PA" dirty="0"/>
              <a:t>Caja de Seguro Social</a:t>
            </a:r>
            <a:br>
              <a:rPr lang="es-PA" dirty="0"/>
            </a:br>
            <a:r>
              <a:rPr lang="es-PA" sz="2800" b="1" dirty="0">
                <a:latin typeface="Arial Black" panose="020B0A04020102020204" pitchFamily="34" charset="0"/>
              </a:rPr>
              <a:t>Dirección Ejecutiva Nacional de los Servicios y Prestaciones de Salud</a:t>
            </a:r>
            <a:endParaRPr lang="es-PA" dirty="0">
              <a:latin typeface="Arial Black" panose="020B0A04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5600" y="4275735"/>
            <a:ext cx="6858000" cy="1655762"/>
          </a:xfrm>
        </p:spPr>
        <p:txBody>
          <a:bodyPr>
            <a:normAutofit lnSpcReduction="10000"/>
          </a:bodyPr>
          <a:lstStyle/>
          <a:p>
            <a:r>
              <a:rPr lang="es-PA" dirty="0"/>
              <a:t>Dr. Cesar Polanco</a:t>
            </a:r>
          </a:p>
          <a:p>
            <a:r>
              <a:rPr lang="es-PA" dirty="0"/>
              <a:t>Subdirector Nacional de Atención Especializada</a:t>
            </a:r>
          </a:p>
          <a:p>
            <a:endParaRPr lang="es-PA" dirty="0"/>
          </a:p>
          <a:p>
            <a:r>
              <a:rPr lang="es-PA" sz="1600" dirty="0"/>
              <a:t>Agosto 2021</a:t>
            </a:r>
          </a:p>
        </p:txBody>
      </p:sp>
      <p:pic>
        <p:nvPicPr>
          <p:cNvPr id="4" name="Imagen 3" descr="Imagen">
            <a:extLst>
              <a:ext uri="{FF2B5EF4-FFF2-40B4-BE49-F238E27FC236}">
                <a16:creationId xmlns:a16="http://schemas.microsoft.com/office/drawing/2014/main" id="{7D6AA549-EDBC-CF4D-8D77-BF58CD8646F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5" t="16207" r="16282" b="65526"/>
          <a:stretch/>
        </p:blipFill>
        <p:spPr bwMode="auto">
          <a:xfrm>
            <a:off x="2805936" y="2922587"/>
            <a:ext cx="3898900" cy="10128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26060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468314" y="365126"/>
            <a:ext cx="7047035" cy="1325563"/>
          </a:xfrm>
        </p:spPr>
        <p:txBody>
          <a:bodyPr>
            <a:normAutofit/>
          </a:bodyPr>
          <a:lstStyle/>
          <a:p>
            <a:pPr algn="ctr"/>
            <a:r>
              <a:rPr lang="es-PA" sz="2800" dirty="0">
                <a:latin typeface="Arial Black" panose="020B0A04020102020204" pitchFamily="34" charset="0"/>
              </a:rPr>
              <a:t>Prestaciones Realizadas en el Exterior</a:t>
            </a:r>
            <a:endParaRPr lang="es-ES" sz="2800" dirty="0">
              <a:latin typeface="Arial Black" panose="020B0A0402010202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628008"/>
              </p:ext>
            </p:extLst>
          </p:nvPr>
        </p:nvGraphicFramePr>
        <p:xfrm>
          <a:off x="926352" y="3193742"/>
          <a:ext cx="7169870" cy="2824562"/>
        </p:xfrm>
        <a:graphic>
          <a:graphicData uri="http://schemas.openxmlformats.org/drawingml/2006/table">
            <a:tbl>
              <a:tblPr/>
              <a:tblGrid>
                <a:gridCol w="188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6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08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3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2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22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47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4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25327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AÑO/TOTAL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Médicos al Exterior</a:t>
                      </a:r>
                    </a:p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Viático 143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 a Otras Personas</a:t>
                      </a:r>
                    </a:p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(Pasaje) </a:t>
                      </a:r>
                    </a:p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162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Ejecutado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071">
                <a:tc gridSpan="3" vMerge="1">
                  <a:txBody>
                    <a:bodyPr/>
                    <a:lstStyle/>
                    <a:p>
                      <a:pPr algn="ctr" fontAlgn="ctr"/>
                      <a:endParaRPr lang="es-ES" sz="105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3,373,373.10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273,494.64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93,065.06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8,810.00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3,771,355.78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521,061.85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07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2018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1,052,848.07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87,317.01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21,863.16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2,950.00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1,164,978.24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156,133.21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07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2019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1,388,858.54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91,292.39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43,089.32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3,880.00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1,549,733.23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341,710.30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07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2020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414,815.00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81,075.24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12,954.40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509,794.64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2,176.82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07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2021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516,851.49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13,810.00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15,158.18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1,030.00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546,849.67</a:t>
                      </a:r>
                    </a:p>
                  </a:txBody>
                  <a:tcPr marL="5694" marR="5694" marT="56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21,041.52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s-E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108">
                <a:tc gridSpan="8">
                  <a:txBody>
                    <a:bodyPr/>
                    <a:lstStyle/>
                    <a:p>
                      <a:pPr algn="l" fontAlgn="b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FUENTE:  </a:t>
                      </a:r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Departamento de</a:t>
                      </a:r>
                      <a:r>
                        <a:rPr lang="es-E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Asuntos Internacionales DENSYPS</a:t>
                      </a:r>
                      <a:endParaRPr lang="es-ES" sz="105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4" marR="5694" marT="56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926352" y="2633312"/>
            <a:ext cx="3112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A" b="1" dirty="0">
                <a:latin typeface="Arial Black" panose="020B0A04020102020204" pitchFamily="34" charset="0"/>
              </a:rPr>
              <a:t>Presupuesto Ejecutado</a:t>
            </a:r>
            <a:endParaRPr lang="es-ES" b="1" dirty="0">
              <a:latin typeface="Arial Black" panose="020B0A04020102020204" pitchFamily="34" charset="0"/>
            </a:endParaRPr>
          </a:p>
        </p:txBody>
      </p:sp>
      <p:pic>
        <p:nvPicPr>
          <p:cNvPr id="6" name="Imagen 5" descr="Imagen">
            <a:extLst>
              <a:ext uri="{FF2B5EF4-FFF2-40B4-BE49-F238E27FC236}">
                <a16:creationId xmlns:a16="http://schemas.microsoft.com/office/drawing/2014/main" id="{C87B53E0-AA3C-1D42-8893-A615705BC26B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5" t="16207" r="16282" b="65526"/>
          <a:stretch/>
        </p:blipFill>
        <p:spPr bwMode="auto">
          <a:xfrm>
            <a:off x="2771645" y="1429390"/>
            <a:ext cx="3898900" cy="10128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01014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7776" y="365126"/>
            <a:ext cx="6807574" cy="1325563"/>
          </a:xfrm>
        </p:spPr>
        <p:txBody>
          <a:bodyPr>
            <a:normAutofit/>
          </a:bodyPr>
          <a:lstStyle/>
          <a:p>
            <a:pPr algn="ctr"/>
            <a:r>
              <a:rPr lang="es-MX" sz="3600" dirty="0">
                <a:latin typeface="Arial Black" panose="020B0A04020102020204" pitchFamily="34" charset="0"/>
              </a:rPr>
              <a:t>Programa de Trasplante</a:t>
            </a:r>
            <a:br>
              <a:rPr lang="es-MX" sz="3600" dirty="0">
                <a:latin typeface="Arial Black" panose="020B0A04020102020204" pitchFamily="34" charset="0"/>
              </a:rPr>
            </a:br>
            <a:r>
              <a:rPr lang="es-MX" sz="2000" dirty="0">
                <a:latin typeface="Arial Black" panose="020B0A04020102020204" pitchFamily="34" charset="0"/>
              </a:rPr>
              <a:t>Tasa de Donación PMP</a:t>
            </a:r>
            <a:endParaRPr lang="es-PA" sz="3600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</p:nvPr>
        </p:nvGraphicFramePr>
        <p:xfrm>
          <a:off x="1708153" y="1392383"/>
          <a:ext cx="6807197" cy="1172911"/>
        </p:xfrm>
        <a:graphic>
          <a:graphicData uri="http://schemas.openxmlformats.org/drawingml/2006/table">
            <a:tbl>
              <a:tblPr/>
              <a:tblGrid>
                <a:gridCol w="1306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7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71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71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71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71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71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71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91816">
                <a:tc>
                  <a:txBody>
                    <a:bodyPr/>
                    <a:lstStyle/>
                    <a:p>
                      <a:pPr algn="l" fontAlgn="b"/>
                      <a:endParaRPr lang="es-P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A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A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222">
                <a:tc>
                  <a:txBody>
                    <a:bodyPr/>
                    <a:lstStyle/>
                    <a:p>
                      <a:pPr algn="l" fontAlgn="b"/>
                      <a:r>
                        <a:rPr lang="es-PA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DONANTES UTILIZADOS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A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A" sz="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2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PA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TASA DE DONACION PMP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PA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6.94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3.72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5.71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3.08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A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22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PA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POBLACION SEGÚN CENSO EN MILLONES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3.97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4.03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4.1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4.219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A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4.279</a:t>
                      </a: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PA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65" marR="7965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1707776" y="5762366"/>
            <a:ext cx="3620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>
                <a:solidFill>
                  <a:prstClr val="black"/>
                </a:solidFill>
              </a:rPr>
              <a:t>Donantes utilizados/población = tasa de donación PMP</a:t>
            </a:r>
            <a:endParaRPr lang="es-PA" sz="1200" dirty="0">
              <a:solidFill>
                <a:prstClr val="black"/>
              </a:solidFill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1433844"/>
              </p:ext>
            </p:extLst>
          </p:nvPr>
        </p:nvGraphicFramePr>
        <p:xfrm>
          <a:off x="893617" y="2565294"/>
          <a:ext cx="7775597" cy="3565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7051789" y="4686300"/>
            <a:ext cx="444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>
                <a:solidFill>
                  <a:prstClr val="black"/>
                </a:solidFill>
              </a:rPr>
              <a:t>0.7</a:t>
            </a:r>
            <a:endParaRPr lang="es-PA" sz="1600" dirty="0">
              <a:solidFill>
                <a:prstClr val="black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748645" y="3634454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>
                <a:solidFill>
                  <a:prstClr val="black"/>
                </a:solidFill>
              </a:rPr>
              <a:t>5.71</a:t>
            </a:r>
            <a:endParaRPr lang="es-PA" sz="1600" dirty="0">
              <a:solidFill>
                <a:prstClr val="black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491345" y="4241189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>
                <a:solidFill>
                  <a:prstClr val="black"/>
                </a:solidFill>
              </a:rPr>
              <a:t>3.72</a:t>
            </a:r>
            <a:endParaRPr lang="es-PA" sz="1600" dirty="0">
              <a:solidFill>
                <a:prstClr val="black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FA79357-6F3F-DD44-A62A-033A36BC340A}"/>
              </a:ext>
            </a:extLst>
          </p:cNvPr>
          <p:cNvSpPr txBox="1"/>
          <p:nvPr/>
        </p:nvSpPr>
        <p:spPr>
          <a:xfrm>
            <a:off x="1891740" y="6144657"/>
            <a:ext cx="3747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A" sz="1400" dirty="0"/>
              <a:t>Fuente: Coordinación Nacional de Trasplante CSS</a:t>
            </a:r>
          </a:p>
        </p:txBody>
      </p:sp>
    </p:spTree>
    <p:extLst>
      <p:ext uri="{BB962C8B-B14F-4D97-AF65-F5344CB8AC3E}">
        <p14:creationId xmlns:p14="http://schemas.microsoft.com/office/powerpoint/2010/main" val="1763979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7254" y="365126"/>
            <a:ext cx="6748096" cy="1325563"/>
          </a:xfrm>
        </p:spPr>
        <p:txBody>
          <a:bodyPr>
            <a:normAutofit/>
          </a:bodyPr>
          <a:lstStyle/>
          <a:p>
            <a:pPr algn="ctr"/>
            <a:r>
              <a:rPr lang="es-PA" sz="3600" b="1" dirty="0">
                <a:latin typeface="Arial Black" panose="020B0A04020102020204" pitchFamily="34" charset="0"/>
              </a:rPr>
              <a:t>Programa de Trasplante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310462"/>
              </p:ext>
            </p:extLst>
          </p:nvPr>
        </p:nvGraphicFramePr>
        <p:xfrm>
          <a:off x="1612783" y="3198741"/>
          <a:ext cx="6242539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9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0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Trasplantes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Años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Total por Tipo de Trasplante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A" baseline="0" dirty="0"/>
                        <a:t>Renales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2015-2021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205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Hepáticos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2015-2021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53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Hematopoyéticos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2015-2021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127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Córnea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2015-2021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48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Cardíaco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2016-2021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3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016D2437-77C6-6F46-A0A2-B1B51EC174FB}"/>
              </a:ext>
            </a:extLst>
          </p:cNvPr>
          <p:cNvSpPr txBox="1"/>
          <p:nvPr/>
        </p:nvSpPr>
        <p:spPr>
          <a:xfrm>
            <a:off x="1612784" y="5860096"/>
            <a:ext cx="29899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A" sz="1100" dirty="0"/>
              <a:t>Fuente: Coordinación Nacional de Trasplante CSS</a:t>
            </a:r>
          </a:p>
        </p:txBody>
      </p:sp>
      <p:pic>
        <p:nvPicPr>
          <p:cNvPr id="6" name="Imagen 5" descr="Imagen">
            <a:extLst>
              <a:ext uri="{FF2B5EF4-FFF2-40B4-BE49-F238E27FC236}">
                <a16:creationId xmlns:a16="http://schemas.microsoft.com/office/drawing/2014/main" id="{1EA86D4B-4604-FB47-8700-50D75BE6466B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5" t="16207" r="16282" b="65526"/>
          <a:stretch/>
        </p:blipFill>
        <p:spPr bwMode="auto">
          <a:xfrm>
            <a:off x="2784603" y="1275521"/>
            <a:ext cx="3898900" cy="10128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4835B72-8455-2344-A56C-93DD2B30BB61}"/>
              </a:ext>
            </a:extLst>
          </p:cNvPr>
          <p:cNvSpPr txBox="1"/>
          <p:nvPr/>
        </p:nvSpPr>
        <p:spPr>
          <a:xfrm>
            <a:off x="754713" y="2389600"/>
            <a:ext cx="7466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sz="2000" b="1" dirty="0"/>
              <a:t>Numero de Trasplante Realizados por Tipo y por Años de Ejecucion del Programa - CSS</a:t>
            </a:r>
          </a:p>
        </p:txBody>
      </p:sp>
    </p:spTree>
    <p:extLst>
      <p:ext uri="{BB962C8B-B14F-4D97-AF65-F5344CB8AC3E}">
        <p14:creationId xmlns:p14="http://schemas.microsoft.com/office/powerpoint/2010/main" val="3921854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7254" y="365126"/>
            <a:ext cx="6748096" cy="1325563"/>
          </a:xfrm>
        </p:spPr>
        <p:txBody>
          <a:bodyPr>
            <a:normAutofit/>
          </a:bodyPr>
          <a:lstStyle/>
          <a:p>
            <a:pPr algn="ctr"/>
            <a:r>
              <a:rPr lang="es-PA" sz="3600" b="1" dirty="0">
                <a:latin typeface="Arial Black" panose="020B0A04020102020204" pitchFamily="34" charset="0"/>
              </a:rPr>
              <a:t>Programa de Trasplante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579768"/>
              </p:ext>
            </p:extLst>
          </p:nvPr>
        </p:nvGraphicFramePr>
        <p:xfrm>
          <a:off x="1466542" y="3224140"/>
          <a:ext cx="6368611" cy="2125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7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0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5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2425"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Trasplantes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2019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2020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2021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A" baseline="0" dirty="0"/>
                        <a:t>Renales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32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10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2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Hepáticos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0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Hematopoyéticos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20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16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21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Total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61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29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23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A07A624D-124C-3448-B4EB-3CD635129815}"/>
              </a:ext>
            </a:extLst>
          </p:cNvPr>
          <p:cNvSpPr txBox="1"/>
          <p:nvPr/>
        </p:nvSpPr>
        <p:spPr>
          <a:xfrm>
            <a:off x="1466543" y="2516254"/>
            <a:ext cx="64403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sz="2000" b="1" dirty="0"/>
              <a:t>Numero de Trasplante Realizados por Tipo y por Años  2019-2020 - CSS</a:t>
            </a:r>
          </a:p>
        </p:txBody>
      </p:sp>
      <p:pic>
        <p:nvPicPr>
          <p:cNvPr id="6" name="Imagen 5" descr="Imagen">
            <a:extLst>
              <a:ext uri="{FF2B5EF4-FFF2-40B4-BE49-F238E27FC236}">
                <a16:creationId xmlns:a16="http://schemas.microsoft.com/office/drawing/2014/main" id="{905E3BCC-8A25-3D4F-AC95-A80D2BFB8914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5" t="16207" r="16282" b="65526"/>
          <a:stretch/>
        </p:blipFill>
        <p:spPr bwMode="auto">
          <a:xfrm>
            <a:off x="2771645" y="1429390"/>
            <a:ext cx="3898900" cy="10128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75EF262E-C1AD-ED4F-85C6-9D0B36FA4DD9}"/>
              </a:ext>
            </a:extLst>
          </p:cNvPr>
          <p:cNvSpPr txBox="1"/>
          <p:nvPr/>
        </p:nvSpPr>
        <p:spPr>
          <a:xfrm>
            <a:off x="1466542" y="5428610"/>
            <a:ext cx="3233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A" sz="1200" dirty="0"/>
              <a:t>Fuente: Coordinación Nacional de Trasplante CSS</a:t>
            </a:r>
          </a:p>
        </p:txBody>
      </p:sp>
    </p:spTree>
    <p:extLst>
      <p:ext uri="{BB962C8B-B14F-4D97-AF65-F5344CB8AC3E}">
        <p14:creationId xmlns:p14="http://schemas.microsoft.com/office/powerpoint/2010/main" val="923086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4690" y="365126"/>
            <a:ext cx="7020659" cy="1325563"/>
          </a:xfrm>
        </p:spPr>
        <p:txBody>
          <a:bodyPr>
            <a:normAutofit/>
          </a:bodyPr>
          <a:lstStyle/>
          <a:p>
            <a:pPr algn="ctr"/>
            <a:r>
              <a:rPr lang="es-PA" sz="3600" b="1" dirty="0">
                <a:latin typeface="Arial Black" panose="020B0A04020102020204" pitchFamily="34" charset="0"/>
              </a:rPr>
              <a:t>Programa de Trasplante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84788" y="2342199"/>
            <a:ext cx="6374424" cy="3990021"/>
          </a:xfrm>
        </p:spPr>
        <p:txBody>
          <a:bodyPr>
            <a:noAutofit/>
          </a:bodyPr>
          <a:lstStyle/>
          <a:p>
            <a:pPr algn="just"/>
            <a:r>
              <a:rPr lang="es-MX" sz="1800" dirty="0"/>
              <a:t>2020 inicia gestión para externalización de los servicios de trasplante de donante vivo relacionado</a:t>
            </a:r>
          </a:p>
          <a:p>
            <a:pPr marL="0" indent="0" algn="just">
              <a:buNone/>
            </a:pPr>
            <a:endParaRPr lang="es-MX" sz="1800" dirty="0"/>
          </a:p>
          <a:p>
            <a:pPr algn="just"/>
            <a:r>
              <a:rPr lang="es-MX" sz="1800" dirty="0"/>
              <a:t>2021 a la fecha  se han realizado  #2 trasplantes de donante vivo relacionado</a:t>
            </a:r>
          </a:p>
          <a:p>
            <a:pPr marL="0" indent="0" algn="just">
              <a:buNone/>
            </a:pPr>
            <a:endParaRPr lang="es-MX" sz="1800" dirty="0"/>
          </a:p>
          <a:p>
            <a:pPr algn="just"/>
            <a:r>
              <a:rPr lang="es-MX" sz="1800" dirty="0"/>
              <a:t>El programa de trasplante de la CSS le da respuesta a pacientes que requieren un trasplante de: células hematopoyéticas, riñón, hígado, corazón y córneas.</a:t>
            </a:r>
          </a:p>
          <a:p>
            <a:pPr algn="just"/>
            <a:endParaRPr lang="es-MX" sz="1800" dirty="0"/>
          </a:p>
          <a:p>
            <a:pPr algn="just"/>
            <a:r>
              <a:rPr lang="es-MX" sz="1800" dirty="0"/>
              <a:t>Ninguno de los trasplantes realizados por la CSS, gestionados a través de la coordinación  de trasplante han sido cubiertos por presidencia</a:t>
            </a:r>
          </a:p>
          <a:p>
            <a:pPr algn="just"/>
            <a:endParaRPr lang="es-MX" sz="1800" dirty="0"/>
          </a:p>
          <a:p>
            <a:pPr algn="just"/>
            <a:endParaRPr lang="es-ES" sz="1800" dirty="0"/>
          </a:p>
        </p:txBody>
      </p:sp>
      <p:pic>
        <p:nvPicPr>
          <p:cNvPr id="4" name="Imagen 3" descr="Imagen">
            <a:extLst>
              <a:ext uri="{FF2B5EF4-FFF2-40B4-BE49-F238E27FC236}">
                <a16:creationId xmlns:a16="http://schemas.microsoft.com/office/drawing/2014/main" id="{92A3F989-50F9-3348-9ED0-9302FDC79317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5" t="16207" r="16282" b="65526"/>
          <a:stretch/>
        </p:blipFill>
        <p:spPr bwMode="auto">
          <a:xfrm>
            <a:off x="2771645" y="1429390"/>
            <a:ext cx="3898900" cy="10128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96896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5" t="16207" r="16282" b="65526"/>
          <a:stretch/>
        </p:blipFill>
        <p:spPr bwMode="auto">
          <a:xfrm>
            <a:off x="2899508" y="1498233"/>
            <a:ext cx="3898900" cy="10128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608992" y="365126"/>
            <a:ext cx="6906358" cy="1325563"/>
          </a:xfrm>
        </p:spPr>
        <p:txBody>
          <a:bodyPr>
            <a:normAutofit/>
          </a:bodyPr>
          <a:lstStyle/>
          <a:p>
            <a:pPr algn="ctr"/>
            <a:r>
              <a:rPr lang="es-PA" b="1" dirty="0"/>
              <a:t>Medicamentos para Casos Muy Excepcionales</a:t>
            </a:r>
            <a:endParaRPr lang="es-ES" b="1" dirty="0"/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738847" y="2610803"/>
            <a:ext cx="3122246" cy="3472279"/>
          </a:xfrm>
        </p:spPr>
        <p:txBody>
          <a:bodyPr>
            <a:normAutofit/>
          </a:bodyPr>
          <a:lstStyle/>
          <a:p>
            <a:r>
              <a:rPr lang="es-PA" dirty="0"/>
              <a:t>Especialidades </a:t>
            </a:r>
          </a:p>
          <a:p>
            <a:pPr lvl="1"/>
            <a:r>
              <a:rPr lang="es-PA" sz="2000" dirty="0"/>
              <a:t>Hematología</a:t>
            </a:r>
          </a:p>
          <a:p>
            <a:pPr lvl="1"/>
            <a:r>
              <a:rPr lang="es-PA" sz="2000" dirty="0"/>
              <a:t>Reumatología</a:t>
            </a:r>
          </a:p>
          <a:p>
            <a:pPr lvl="1"/>
            <a:r>
              <a:rPr lang="es-PA" sz="2000" dirty="0"/>
              <a:t>Endocrinología</a:t>
            </a:r>
          </a:p>
          <a:p>
            <a:pPr lvl="1"/>
            <a:r>
              <a:rPr lang="es-PA" sz="2000" dirty="0"/>
              <a:t>Geriatría</a:t>
            </a:r>
          </a:p>
          <a:p>
            <a:pPr lvl="1"/>
            <a:r>
              <a:rPr lang="es-PA" sz="2000" dirty="0"/>
              <a:t>Neurología</a:t>
            </a:r>
          </a:p>
          <a:p>
            <a:pPr lvl="1"/>
            <a:r>
              <a:rPr lang="es-PA" sz="2000" dirty="0"/>
              <a:t>Ortopedia</a:t>
            </a:r>
          </a:p>
          <a:p>
            <a:pPr lvl="1"/>
            <a:r>
              <a:rPr lang="es-PA" sz="2000" dirty="0"/>
              <a:t>Gastroenterología</a:t>
            </a:r>
          </a:p>
          <a:p>
            <a:pPr lvl="1"/>
            <a:r>
              <a:rPr lang="es-PA" sz="2000" dirty="0"/>
              <a:t>Alergología</a:t>
            </a:r>
            <a:endParaRPr lang="es-ES" sz="2000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793767"/>
              </p:ext>
            </p:extLst>
          </p:nvPr>
        </p:nvGraphicFramePr>
        <p:xfrm>
          <a:off x="3861093" y="3861048"/>
          <a:ext cx="5052792" cy="1439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3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3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3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3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2019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2020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2021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Pacientes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44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75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35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3384">
                <a:tc>
                  <a:txBody>
                    <a:bodyPr/>
                    <a:lstStyle/>
                    <a:p>
                      <a:pPr algn="ctr"/>
                      <a:r>
                        <a:rPr lang="es-PA" dirty="0"/>
                        <a:t>Costo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B/. 5,352,612.00</a:t>
                      </a:r>
                      <a:endParaRPr lang="es-E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B/. 11,709,164.00</a:t>
                      </a:r>
                      <a:endParaRPr lang="es-E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B/. 4,299,825.00</a:t>
                      </a:r>
                      <a:endParaRPr lang="es-E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3940116" y="2660719"/>
            <a:ext cx="46858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b="1" dirty="0"/>
              <a:t>Paciente que Se ha realizado compras de</a:t>
            </a:r>
          </a:p>
          <a:p>
            <a:pPr algn="ctr"/>
            <a:r>
              <a:rPr lang="es-PA" b="1" dirty="0"/>
              <a:t> medicamentos Muy Excepcionales y Costo Anual</a:t>
            </a:r>
          </a:p>
          <a:p>
            <a:pPr algn="ctr"/>
            <a:r>
              <a:rPr lang="es-PA" b="1" dirty="0"/>
              <a:t> CSS 2019-2021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756498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1226527" y="2728424"/>
            <a:ext cx="3538904" cy="1401152"/>
          </a:xfrm>
        </p:spPr>
        <p:txBody>
          <a:bodyPr/>
          <a:lstStyle/>
          <a:p>
            <a:endParaRPr lang="es-PA" dirty="0"/>
          </a:p>
          <a:p>
            <a:r>
              <a:rPr lang="es-PA" dirty="0"/>
              <a:t>Dato No Disponible</a:t>
            </a:r>
            <a:endParaRPr lang="es-ES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441937" y="365126"/>
            <a:ext cx="7209693" cy="1325563"/>
          </a:xfrm>
        </p:spPr>
        <p:txBody>
          <a:bodyPr>
            <a:noAutofit/>
          </a:bodyPr>
          <a:lstStyle/>
          <a:p>
            <a:pPr algn="ctr"/>
            <a:r>
              <a:rPr lang="es-PA" sz="3600" b="1" dirty="0"/>
              <a:t>Porcentaje de casos cuyo monto total se ha cubierto por Presidencia</a:t>
            </a:r>
            <a:endParaRPr lang="es-ES" sz="3600" b="1" dirty="0"/>
          </a:p>
        </p:txBody>
      </p:sp>
      <p:pic>
        <p:nvPicPr>
          <p:cNvPr id="6" name="Imagen 5" descr="Imagen">
            <a:extLst>
              <a:ext uri="{FF2B5EF4-FFF2-40B4-BE49-F238E27FC236}">
                <a16:creationId xmlns:a16="http://schemas.microsoft.com/office/drawing/2014/main" id="{3011C677-756B-D241-9F9A-E6F30F270A3D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5" t="16207" r="16282" b="65526"/>
          <a:stretch/>
        </p:blipFill>
        <p:spPr bwMode="auto">
          <a:xfrm>
            <a:off x="2815981" y="1690689"/>
            <a:ext cx="3898900" cy="10128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59481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0775" y="2273057"/>
            <a:ext cx="7209693" cy="1325563"/>
          </a:xfrm>
        </p:spPr>
        <p:txBody>
          <a:bodyPr>
            <a:noAutofit/>
          </a:bodyPr>
          <a:lstStyle/>
          <a:p>
            <a:pPr algn="ctr"/>
            <a:r>
              <a:rPr lang="es-PA" sz="6000" b="1" dirty="0"/>
              <a:t>GRACIAS</a:t>
            </a:r>
            <a:endParaRPr lang="es-ES" sz="6000" b="1" dirty="0"/>
          </a:p>
        </p:txBody>
      </p:sp>
      <p:pic>
        <p:nvPicPr>
          <p:cNvPr id="6" name="Imagen 5" descr="Imagen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5" t="16207" r="16282" b="65526"/>
          <a:stretch/>
        </p:blipFill>
        <p:spPr bwMode="auto">
          <a:xfrm>
            <a:off x="2463915" y="4200037"/>
            <a:ext cx="3898900" cy="10128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76896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7776" y="365126"/>
            <a:ext cx="6807574" cy="1325563"/>
          </a:xfrm>
        </p:spPr>
        <p:txBody>
          <a:bodyPr>
            <a:normAutofit/>
          </a:bodyPr>
          <a:lstStyle/>
          <a:p>
            <a:pPr algn="ctr"/>
            <a:r>
              <a:rPr lang="es-PA" sz="3200" dirty="0">
                <a:latin typeface="Arial Black" panose="020B0A04020102020204" pitchFamily="34" charset="0"/>
              </a:rPr>
              <a:t>Servicios Médicos Externos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1520" y="3105601"/>
            <a:ext cx="7338060" cy="247145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es-PA" sz="4400" dirty="0">
              <a:latin typeface="Arial Black" panose="020B0A04020102020204" pitchFamily="34" charset="0"/>
            </a:endParaRPr>
          </a:p>
          <a:p>
            <a:pPr>
              <a:lnSpc>
                <a:spcPct val="170000"/>
              </a:lnSpc>
            </a:pPr>
            <a:r>
              <a:rPr lang="es-PA" sz="6400" dirty="0"/>
              <a:t>Número de prestaciones médicas a usuarios cuando no pueden ofertar dentro de la institución (servicios de salud dentro y fuera del país)</a:t>
            </a:r>
          </a:p>
          <a:p>
            <a:pPr>
              <a:lnSpc>
                <a:spcPct val="170000"/>
              </a:lnSpc>
            </a:pPr>
            <a:r>
              <a:rPr lang="es-PA" sz="6400" dirty="0"/>
              <a:t>Presupuesto anual ejecutado</a:t>
            </a:r>
          </a:p>
          <a:p>
            <a:pPr>
              <a:lnSpc>
                <a:spcPct val="170000"/>
              </a:lnSpc>
            </a:pPr>
            <a:r>
              <a:rPr lang="es-PA" sz="6400" dirty="0"/>
              <a:t>Patologías atendidas y exámenes diagnósticos</a:t>
            </a:r>
          </a:p>
          <a:p>
            <a:pPr>
              <a:lnSpc>
                <a:spcPct val="170000"/>
              </a:lnSpc>
            </a:pPr>
            <a:r>
              <a:rPr lang="es-PA" sz="6400" dirty="0"/>
              <a:t>Medicamentos Especiales</a:t>
            </a:r>
          </a:p>
          <a:p>
            <a:pPr>
              <a:lnSpc>
                <a:spcPct val="170000"/>
              </a:lnSpc>
            </a:pPr>
            <a:r>
              <a:rPr lang="es-PA" sz="6400" dirty="0"/>
              <a:t>Porcentaje de casos cuyo monto total se ha cubierto por Presidencia</a:t>
            </a:r>
            <a:endParaRPr lang="es-ES" sz="6400" dirty="0"/>
          </a:p>
        </p:txBody>
      </p:sp>
      <p:pic>
        <p:nvPicPr>
          <p:cNvPr id="6" name="Imagen 5" descr="Imagen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5" t="16207" r="16282" b="65526"/>
          <a:stretch/>
        </p:blipFill>
        <p:spPr bwMode="auto">
          <a:xfrm>
            <a:off x="2771646" y="1263406"/>
            <a:ext cx="3898900" cy="10128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E36958D-5107-5940-B05F-5DA2593E6069}"/>
              </a:ext>
            </a:extLst>
          </p:cNvPr>
          <p:cNvSpPr txBox="1"/>
          <p:nvPr/>
        </p:nvSpPr>
        <p:spPr>
          <a:xfrm>
            <a:off x="731520" y="2388870"/>
            <a:ext cx="81953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dirty="0">
                <a:latin typeface="Arial Black" panose="020B0A04020102020204" pitchFamily="34" charset="0"/>
              </a:rPr>
              <a:t>SUBMESA DE PRESTACIONES ECONÓMICAS, RIESGOS PROFESIONALES Y SALUD DE LA MESA DEL DIALOGO TEMAS A PRESENTAR</a:t>
            </a:r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817647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7776" y="365126"/>
            <a:ext cx="6807574" cy="1325563"/>
          </a:xfrm>
        </p:spPr>
        <p:txBody>
          <a:bodyPr>
            <a:normAutofit/>
          </a:bodyPr>
          <a:lstStyle/>
          <a:p>
            <a:pPr algn="ctr"/>
            <a:r>
              <a:rPr lang="es-PA" sz="3200" dirty="0">
                <a:latin typeface="Arial Black" panose="020B0A04020102020204" pitchFamily="34" charset="0"/>
              </a:rPr>
              <a:t>Servicios Médicos Externos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842056"/>
              </p:ext>
            </p:extLst>
          </p:nvPr>
        </p:nvGraphicFramePr>
        <p:xfrm>
          <a:off x="1041888" y="3870173"/>
          <a:ext cx="7060224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6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6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7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67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9575">
                <a:tc gridSpan="2">
                  <a:txBody>
                    <a:bodyPr/>
                    <a:lstStyle/>
                    <a:p>
                      <a:pPr algn="ctr"/>
                      <a:r>
                        <a:rPr lang="es-PA" dirty="0"/>
                        <a:t>2019</a:t>
                      </a:r>
                      <a:endParaRPr lang="es-E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PA" dirty="0"/>
                        <a:t>2020</a:t>
                      </a:r>
                      <a:endParaRPr lang="es-E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PA" dirty="0"/>
                        <a:t>2021*</a:t>
                      </a:r>
                      <a:endParaRPr lang="es-ES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A" sz="1050" dirty="0">
                          <a:latin typeface="Arial Black" panose="020B0A04020102020204" pitchFamily="34" charset="0"/>
                        </a:rPr>
                        <a:t>Cantidad</a:t>
                      </a:r>
                      <a:endParaRPr lang="es-ES" sz="1050" dirty="0">
                        <a:latin typeface="Arial Black" panose="020B0A04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sz="1050" dirty="0">
                          <a:latin typeface="Arial Black" panose="020B0A04020102020204" pitchFamily="34" charset="0"/>
                        </a:rPr>
                        <a:t>Costo (B/.)</a:t>
                      </a:r>
                      <a:endParaRPr lang="es-ES" sz="1050" dirty="0">
                        <a:latin typeface="Arial Black" panose="020B0A04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sz="1050" dirty="0">
                          <a:latin typeface="Arial Black" panose="020B0A04020102020204" pitchFamily="34" charset="0"/>
                        </a:rPr>
                        <a:t>Cantidad</a:t>
                      </a:r>
                      <a:endParaRPr lang="es-ES" sz="1050" dirty="0">
                        <a:latin typeface="Arial Black" panose="020B0A04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sz="1050" dirty="0">
                          <a:latin typeface="Arial Black" panose="020B0A04020102020204" pitchFamily="34" charset="0"/>
                        </a:rPr>
                        <a:t>Costo (B/.)</a:t>
                      </a:r>
                      <a:endParaRPr lang="es-ES" sz="1050" dirty="0">
                        <a:latin typeface="Arial Black" panose="020B0A04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sz="1050" dirty="0">
                          <a:latin typeface="Arial Black" panose="020B0A04020102020204" pitchFamily="34" charset="0"/>
                        </a:rPr>
                        <a:t>Cantidad </a:t>
                      </a:r>
                      <a:endParaRPr lang="es-ES" sz="1050" dirty="0">
                        <a:latin typeface="Arial Black" panose="020B0A04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sz="1050" dirty="0">
                          <a:latin typeface="Arial Black" panose="020B0A04020102020204" pitchFamily="34" charset="0"/>
                        </a:rPr>
                        <a:t>Costo (B/.)</a:t>
                      </a:r>
                      <a:endParaRPr lang="es-ES" sz="1050" dirty="0">
                        <a:latin typeface="Arial Black" panose="020B0A040201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A" sz="1200" dirty="0"/>
                        <a:t>600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sz="1200" dirty="0"/>
                        <a:t>3,903,215.16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sz="1200" dirty="0"/>
                        <a:t>412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sz="1200" dirty="0"/>
                        <a:t>2,160,934.29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sz="1200" dirty="0"/>
                        <a:t>409</a:t>
                      </a:r>
                      <a:endParaRPr lang="es-E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sz="1200" dirty="0"/>
                        <a:t>3,560,420.28</a:t>
                      </a:r>
                      <a:endParaRPr lang="es-E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954797" y="5222967"/>
            <a:ext cx="314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400" b="1" dirty="0"/>
              <a:t>Fuente: Servicios Médicos Externos CSS</a:t>
            </a:r>
            <a:endParaRPr lang="es-ES" sz="1400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A18D55D-73C8-C540-A35B-89CA25C11084}"/>
              </a:ext>
            </a:extLst>
          </p:cNvPr>
          <p:cNvSpPr txBox="1"/>
          <p:nvPr/>
        </p:nvSpPr>
        <p:spPr>
          <a:xfrm>
            <a:off x="837629" y="2669844"/>
            <a:ext cx="77669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A" sz="2400" b="1" dirty="0"/>
              <a:t>Cantidad de Pacientes por Año y Costo de las Prestacion en </a:t>
            </a:r>
          </a:p>
          <a:p>
            <a:pPr algn="ctr"/>
            <a:r>
              <a:rPr lang="es-PA" sz="2400" b="1" dirty="0"/>
              <a:t>Servicios Médicos Externos en Panamá CSS </a:t>
            </a:r>
          </a:p>
          <a:p>
            <a:pPr algn="ctr"/>
            <a:r>
              <a:rPr lang="es-PA" sz="2400" b="1" dirty="0"/>
              <a:t>2019-2021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C1B085E-A97E-F441-AA17-41B66B2CFCFA}"/>
              </a:ext>
            </a:extLst>
          </p:cNvPr>
          <p:cNvSpPr txBox="1"/>
          <p:nvPr/>
        </p:nvSpPr>
        <p:spPr>
          <a:xfrm>
            <a:off x="5993585" y="5222966"/>
            <a:ext cx="25400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400" b="1" dirty="0"/>
              <a:t>*Hasta el 06 de agosto 2021</a:t>
            </a:r>
            <a:endParaRPr lang="es-ES" sz="1400" b="1" dirty="0"/>
          </a:p>
        </p:txBody>
      </p:sp>
      <p:pic>
        <p:nvPicPr>
          <p:cNvPr id="7" name="Imagen 6" descr="Imagen">
            <a:extLst>
              <a:ext uri="{FF2B5EF4-FFF2-40B4-BE49-F238E27FC236}">
                <a16:creationId xmlns:a16="http://schemas.microsoft.com/office/drawing/2014/main" id="{C1790D9F-CED9-9B48-BAA2-C311373D4C3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5" t="16207" r="16282" b="65526"/>
          <a:stretch/>
        </p:blipFill>
        <p:spPr bwMode="auto">
          <a:xfrm>
            <a:off x="2771646" y="1263406"/>
            <a:ext cx="3898900" cy="10128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36522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7776" y="365126"/>
            <a:ext cx="6807574" cy="1325563"/>
          </a:xfrm>
        </p:spPr>
        <p:txBody>
          <a:bodyPr>
            <a:normAutofit/>
          </a:bodyPr>
          <a:lstStyle/>
          <a:p>
            <a:pPr algn="ctr"/>
            <a:r>
              <a:rPr lang="es-PA" sz="3200" dirty="0">
                <a:latin typeface="Arial Black" panose="020B0A04020102020204" pitchFamily="34" charset="0"/>
              </a:rPr>
              <a:t>Servicios Médicos Externos</a:t>
            </a:r>
          </a:p>
        </p:txBody>
      </p:sp>
      <p:graphicFrame>
        <p:nvGraphicFramePr>
          <p:cNvPr id="7" name="3 Marcador de contenido">
            <a:extLst>
              <a:ext uri="{FF2B5EF4-FFF2-40B4-BE49-F238E27FC236}">
                <a16:creationId xmlns:a16="http://schemas.microsoft.com/office/drawing/2014/main" id="{50523E66-2B71-9443-92BF-A363C15892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566591"/>
              </p:ext>
            </p:extLst>
          </p:nvPr>
        </p:nvGraphicFramePr>
        <p:xfrm>
          <a:off x="837123" y="3345892"/>
          <a:ext cx="7589520" cy="2248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7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7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2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1777">
                  <a:extLst>
                    <a:ext uri="{9D8B030D-6E8A-4147-A177-3AD203B41FA5}">
                      <a16:colId xmlns:a16="http://schemas.microsoft.com/office/drawing/2014/main" val="1730933848"/>
                    </a:ext>
                  </a:extLst>
                </a:gridCol>
              </a:tblGrid>
              <a:tr h="591632"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Arial Black" pitchFamily="34" charset="0"/>
                        </a:rPr>
                        <a:t>Año </a:t>
                      </a:r>
                      <a:endParaRPr lang="es-PA" dirty="0">
                        <a:latin typeface="Arial Blac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Arial Black" pitchFamily="34" charset="0"/>
                        </a:rPr>
                        <a:t>Presupuesto</a:t>
                      </a:r>
                      <a:endParaRPr lang="es-PA" dirty="0">
                        <a:latin typeface="Arial Blac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Arial Black" pitchFamily="34" charset="0"/>
                        </a:rPr>
                        <a:t>Utilizado</a:t>
                      </a:r>
                      <a:endParaRPr lang="es-PA" dirty="0">
                        <a:latin typeface="Arial Blac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A" dirty="0">
                          <a:latin typeface="Arial Black" pitchFamily="34" charset="0"/>
                        </a:rPr>
                        <a:t>% Ejecutado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348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 Black" pitchFamily="34" charset="0"/>
                        </a:rPr>
                        <a:t>2019</a:t>
                      </a:r>
                      <a:endParaRPr lang="es-PA" sz="1600" dirty="0">
                        <a:latin typeface="Arial Blac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0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B/.5,000,000.00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0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B/.3,903,215.16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0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78%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91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 Black" pitchFamily="34" charset="0"/>
                        </a:rPr>
                        <a:t>2020</a:t>
                      </a:r>
                      <a:endParaRPr lang="es-PA" sz="1600" dirty="0">
                        <a:latin typeface="Arial Blac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0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B/.3,000,000.00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0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B/.2,160,934.29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0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72%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812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 Black" pitchFamily="34" charset="0"/>
                        </a:rPr>
                        <a:t>2021 </a:t>
                      </a:r>
                    </a:p>
                    <a:p>
                      <a:pPr algn="ctr"/>
                      <a:r>
                        <a:rPr lang="es-MX" sz="1050" dirty="0">
                          <a:latin typeface="Arial Black" pitchFamily="34" charset="0"/>
                        </a:rPr>
                        <a:t>(HASTA 6 DE AGOSTO)</a:t>
                      </a:r>
                      <a:endParaRPr lang="es-PA" sz="1050" dirty="0">
                        <a:latin typeface="Arial Blac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0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B/.3,000,000.00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  B/.3,560,420.28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A" sz="16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118%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A39454B0-903B-5846-A237-CA08150C23AD}"/>
              </a:ext>
            </a:extLst>
          </p:cNvPr>
          <p:cNvSpPr txBox="1"/>
          <p:nvPr/>
        </p:nvSpPr>
        <p:spPr>
          <a:xfrm>
            <a:off x="837123" y="2225642"/>
            <a:ext cx="77669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A" sz="2400" b="1" dirty="0"/>
              <a:t>Cantidad de Pacientes por Año y Costo de las Prestacion en </a:t>
            </a:r>
          </a:p>
          <a:p>
            <a:pPr algn="ctr"/>
            <a:r>
              <a:rPr lang="es-PA" sz="2400" b="1" dirty="0"/>
              <a:t>Servicios Médicos Externos en Panamá CSS </a:t>
            </a:r>
          </a:p>
          <a:p>
            <a:pPr algn="ctr"/>
            <a:r>
              <a:rPr lang="es-PA" sz="2400" b="1" dirty="0"/>
              <a:t>2019-2021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01DF28B-DF49-2841-A35C-5A6E9950DFB0}"/>
              </a:ext>
            </a:extLst>
          </p:cNvPr>
          <p:cNvSpPr txBox="1"/>
          <p:nvPr/>
        </p:nvSpPr>
        <p:spPr>
          <a:xfrm>
            <a:off x="837123" y="5594594"/>
            <a:ext cx="3145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400" b="1" dirty="0"/>
              <a:t>Fuente: Servicios Médicos Externos CSS</a:t>
            </a:r>
            <a:endParaRPr lang="es-ES" sz="1400" b="1" dirty="0"/>
          </a:p>
        </p:txBody>
      </p:sp>
      <p:pic>
        <p:nvPicPr>
          <p:cNvPr id="10" name="Imagen 9" descr="Imagen">
            <a:extLst>
              <a:ext uri="{FF2B5EF4-FFF2-40B4-BE49-F238E27FC236}">
                <a16:creationId xmlns:a16="http://schemas.microsoft.com/office/drawing/2014/main" id="{33B45A6C-38E9-074C-AAF0-B87E3EF044C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5" t="16207" r="16282" b="65526"/>
          <a:stretch/>
        </p:blipFill>
        <p:spPr bwMode="auto">
          <a:xfrm>
            <a:off x="2771646" y="1263406"/>
            <a:ext cx="3898900" cy="10128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18457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62056" y="147956"/>
            <a:ext cx="6807574" cy="1325563"/>
          </a:xfrm>
        </p:spPr>
        <p:txBody>
          <a:bodyPr>
            <a:normAutofit/>
          </a:bodyPr>
          <a:lstStyle/>
          <a:p>
            <a:pPr algn="ctr"/>
            <a:r>
              <a:rPr lang="es-PA" sz="3200" dirty="0">
                <a:latin typeface="Arial Black" panose="020B0A04020102020204" pitchFamily="34" charset="0"/>
              </a:rPr>
              <a:t>Servicios Médicos Externos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09407" y="2278696"/>
            <a:ext cx="6525185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PA" dirty="0"/>
              <a:t>Patologías Atendidas y Exámenes Diagnósticos</a:t>
            </a:r>
          </a:p>
          <a:p>
            <a:pPr lvl="1"/>
            <a:r>
              <a:rPr lang="es-PA" dirty="0"/>
              <a:t>Patologías Cardíacas</a:t>
            </a:r>
          </a:p>
          <a:p>
            <a:pPr lvl="2"/>
            <a:r>
              <a:rPr lang="es-PA" dirty="0"/>
              <a:t>Estudios electrofisiológicos</a:t>
            </a:r>
          </a:p>
          <a:p>
            <a:pPr lvl="2"/>
            <a:r>
              <a:rPr lang="es-PA" dirty="0"/>
              <a:t>Implantes Cardiacos Desfibrilador </a:t>
            </a:r>
            <a:r>
              <a:rPr lang="es-PA" dirty="0" err="1"/>
              <a:t>Uni</a:t>
            </a:r>
            <a:r>
              <a:rPr lang="es-PA" dirty="0"/>
              <a:t>, Bi y </a:t>
            </a:r>
            <a:r>
              <a:rPr lang="es-PA" dirty="0" err="1"/>
              <a:t>Tricamerales</a:t>
            </a:r>
            <a:endParaRPr lang="es-PA" dirty="0"/>
          </a:p>
          <a:p>
            <a:pPr lvl="2"/>
            <a:r>
              <a:rPr lang="es-PA" dirty="0"/>
              <a:t>Desfibriladores automáticos </a:t>
            </a:r>
            <a:r>
              <a:rPr lang="es-PA" dirty="0" err="1"/>
              <a:t>implantables</a:t>
            </a:r>
            <a:endParaRPr lang="es-PA" dirty="0"/>
          </a:p>
          <a:p>
            <a:pPr lvl="2"/>
            <a:r>
              <a:rPr lang="es-PA" dirty="0"/>
              <a:t>Colocación de válvula cardiaca percutánea</a:t>
            </a:r>
          </a:p>
          <a:p>
            <a:pPr lvl="2"/>
            <a:r>
              <a:rPr lang="es-PA" dirty="0" err="1"/>
              <a:t>Gamagrafías</a:t>
            </a:r>
            <a:r>
              <a:rPr lang="es-PA" dirty="0"/>
              <a:t> cardiacas</a:t>
            </a:r>
          </a:p>
          <a:p>
            <a:pPr lvl="2"/>
            <a:r>
              <a:rPr lang="es-PA" dirty="0"/>
              <a:t>TILT Test</a:t>
            </a:r>
          </a:p>
          <a:p>
            <a:pPr lvl="1"/>
            <a:r>
              <a:rPr lang="es-PA" dirty="0"/>
              <a:t>Patologías del Sueño</a:t>
            </a:r>
          </a:p>
          <a:p>
            <a:pPr lvl="2"/>
            <a:r>
              <a:rPr lang="es-PA" dirty="0"/>
              <a:t>Polisomnografía</a:t>
            </a:r>
          </a:p>
          <a:p>
            <a:pPr lvl="1"/>
            <a:r>
              <a:rPr lang="es-PA" dirty="0"/>
              <a:t>Patologías del Tracto Digestivo</a:t>
            </a:r>
          </a:p>
          <a:p>
            <a:pPr lvl="2"/>
            <a:r>
              <a:rPr lang="es-PA" dirty="0"/>
              <a:t>Manometría</a:t>
            </a:r>
          </a:p>
          <a:p>
            <a:pPr lvl="1"/>
            <a:r>
              <a:rPr lang="es-PA" dirty="0"/>
              <a:t>Patologías Oftalmológicas</a:t>
            </a:r>
          </a:p>
          <a:p>
            <a:pPr lvl="2"/>
            <a:r>
              <a:rPr lang="es-PA" dirty="0" err="1"/>
              <a:t>Retinopexia</a:t>
            </a:r>
            <a:endParaRPr lang="es-PA" dirty="0"/>
          </a:p>
          <a:p>
            <a:pPr lvl="2"/>
            <a:r>
              <a:rPr lang="es-PA" dirty="0"/>
              <a:t>Cerclaje + </a:t>
            </a:r>
            <a:r>
              <a:rPr lang="es-PA" dirty="0" err="1"/>
              <a:t>Crioretinoplastia</a:t>
            </a:r>
            <a:endParaRPr lang="es-PA" dirty="0"/>
          </a:p>
          <a:p>
            <a:pPr lvl="2"/>
            <a:r>
              <a:rPr lang="es-PA" dirty="0"/>
              <a:t>Trasplante endotelial</a:t>
            </a:r>
          </a:p>
        </p:txBody>
      </p:sp>
      <p:pic>
        <p:nvPicPr>
          <p:cNvPr id="4" name="Imagen 3" descr="Imagen">
            <a:extLst>
              <a:ext uri="{FF2B5EF4-FFF2-40B4-BE49-F238E27FC236}">
                <a16:creationId xmlns:a16="http://schemas.microsoft.com/office/drawing/2014/main" id="{8E918B37-E02F-054D-99B1-E798D28B918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5" t="16207" r="16282" b="65526"/>
          <a:stretch/>
        </p:blipFill>
        <p:spPr bwMode="auto">
          <a:xfrm>
            <a:off x="2771645" y="1128711"/>
            <a:ext cx="3898900" cy="10128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36564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7776" y="365126"/>
            <a:ext cx="6807574" cy="1325563"/>
          </a:xfrm>
        </p:spPr>
        <p:txBody>
          <a:bodyPr>
            <a:normAutofit/>
          </a:bodyPr>
          <a:lstStyle/>
          <a:p>
            <a:pPr algn="ctr"/>
            <a:r>
              <a:rPr lang="es-PA" sz="3200" dirty="0">
                <a:latin typeface="Arial Black" panose="020B0A04020102020204" pitchFamily="34" charset="0"/>
              </a:rPr>
              <a:t>Servicios Médicos Externos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34415" y="2588969"/>
            <a:ext cx="7075170" cy="32250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A" dirty="0"/>
              <a:t>Patologías Atendidas y Exámenes Diagnósticos</a:t>
            </a:r>
          </a:p>
          <a:p>
            <a:pPr marL="457200" lvl="1" indent="0">
              <a:buNone/>
            </a:pPr>
            <a:endParaRPr lang="es-PA" dirty="0"/>
          </a:p>
          <a:p>
            <a:pPr lvl="1"/>
            <a:r>
              <a:rPr lang="es-PA" dirty="0"/>
              <a:t>Exámenes Radiológicos de Medicina Nuclear</a:t>
            </a:r>
          </a:p>
          <a:p>
            <a:pPr lvl="2"/>
            <a:r>
              <a:rPr lang="es-PA" dirty="0"/>
              <a:t>Tomografía con Emisión de Positrones (PET-SCAN)</a:t>
            </a:r>
          </a:p>
          <a:p>
            <a:pPr lvl="2"/>
            <a:r>
              <a:rPr lang="es-PA" dirty="0"/>
              <a:t>Tomografía con Emisión de Fotón único (SPECT)</a:t>
            </a:r>
            <a:endParaRPr lang="es-ES" dirty="0"/>
          </a:p>
          <a:p>
            <a:pPr lvl="1"/>
            <a:r>
              <a:rPr lang="es-PA" dirty="0"/>
              <a:t>Otros</a:t>
            </a:r>
          </a:p>
          <a:p>
            <a:pPr lvl="2"/>
            <a:r>
              <a:rPr lang="es-PA" dirty="0"/>
              <a:t>Cámara hiperbárica</a:t>
            </a:r>
          </a:p>
          <a:p>
            <a:pPr lvl="2"/>
            <a:r>
              <a:rPr lang="es-PA" dirty="0"/>
              <a:t>Radiocirugía</a:t>
            </a:r>
            <a:endParaRPr lang="es-ES" dirty="0"/>
          </a:p>
        </p:txBody>
      </p:sp>
      <p:pic>
        <p:nvPicPr>
          <p:cNvPr id="4" name="Imagen 3" descr="Imagen">
            <a:extLst>
              <a:ext uri="{FF2B5EF4-FFF2-40B4-BE49-F238E27FC236}">
                <a16:creationId xmlns:a16="http://schemas.microsoft.com/office/drawing/2014/main" id="{92BD675C-0C8F-A744-A217-11A6F6790285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5" t="16207" r="16282" b="65526"/>
          <a:stretch/>
        </p:blipFill>
        <p:spPr bwMode="auto">
          <a:xfrm>
            <a:off x="2771646" y="1263406"/>
            <a:ext cx="3898900" cy="10128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51124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165860" y="365127"/>
            <a:ext cx="7886700" cy="1182320"/>
          </a:xfrm>
        </p:spPr>
        <p:txBody>
          <a:bodyPr>
            <a:normAutofit fontScale="90000"/>
          </a:bodyPr>
          <a:lstStyle/>
          <a:p>
            <a:pPr algn="ctr"/>
            <a:r>
              <a:rPr lang="es-PA" sz="2800" dirty="0">
                <a:latin typeface="Arial Black" panose="020B0A04020102020204" pitchFamily="34" charset="0"/>
              </a:rPr>
              <a:t>Prestaciones Realizadas en el Exterior por Año y Total de Pacientes CSS 2018-2020</a:t>
            </a:r>
            <a:endParaRPr lang="es-ES" sz="2800" dirty="0">
              <a:latin typeface="Arial Black" panose="020B0A04020102020204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04252"/>
              </p:ext>
            </p:extLst>
          </p:nvPr>
        </p:nvGraphicFramePr>
        <p:xfrm>
          <a:off x="481816" y="1513157"/>
          <a:ext cx="8180367" cy="4787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8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9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8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1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9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59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81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759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759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1800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PA" sz="800" b="1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Año</a:t>
                      </a:r>
                      <a:endParaRPr lang="es-ES" sz="800" b="1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PA" sz="800" b="1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Total de Pacientes</a:t>
                      </a:r>
                      <a:r>
                        <a:rPr lang="es-PA" sz="800" b="1" i="0" u="none" strike="noStrike" baseline="0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 Aprobados</a:t>
                      </a:r>
                      <a:endParaRPr lang="es-ES" sz="800" b="1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PA" sz="800" b="1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Cantidad de Pacientes</a:t>
                      </a:r>
                      <a:endParaRPr lang="es-ES" sz="800" b="1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PA" sz="800" b="1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Cirugía</a:t>
                      </a:r>
                      <a:endParaRPr lang="es-ES" sz="800" b="1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PA" sz="800" b="1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Total de Pacientes Recibidos</a:t>
                      </a:r>
                      <a:endParaRPr lang="es-ES" sz="800" b="1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800" b="0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Recepción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PA" sz="800" b="1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Centro </a:t>
                      </a:r>
                      <a:r>
                        <a:rPr lang="es-PA" sz="800" b="1" i="0" u="none" strike="noStrike" dirty="0" err="1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Quirurgico</a:t>
                      </a:r>
                      <a:endParaRPr lang="es-ES" sz="800" b="1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A" sz="800" b="1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País</a:t>
                      </a:r>
                      <a:endParaRPr lang="es-ES" sz="800" b="1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3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800" b="0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Adultos</a:t>
                      </a:r>
                      <a:r>
                        <a:rPr lang="es-PA" sz="800" b="0" i="0" u="none" strike="noStrike" baseline="0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800" b="0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Niños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800" b="0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No.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800" b="0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Tipo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238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  <a:latin typeface="Corbel" panose="020B0503020204020204" pitchFamily="34" charset="0"/>
                        </a:rPr>
                        <a:t>2018</a:t>
                      </a:r>
                      <a:endParaRPr lang="es-ES" sz="1200" b="1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  <a:latin typeface="Corbel" panose="020B0503020204020204" pitchFamily="34" charset="0"/>
                        </a:rPr>
                        <a:t>33</a:t>
                      </a:r>
                      <a:endParaRPr lang="es-ES" sz="1200" b="1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  <a:latin typeface="Corbel" panose="020B0503020204020204" pitchFamily="34" charset="0"/>
                        </a:rPr>
                        <a:t>3</a:t>
                      </a:r>
                      <a:endParaRPr lang="es-ES" sz="1200" b="1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  <a:latin typeface="Corbel" panose="020B0503020204020204" pitchFamily="34" charset="0"/>
                        </a:rPr>
                        <a:t>30</a:t>
                      </a:r>
                      <a:endParaRPr lang="es-ES" sz="1200" b="1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Cardiología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23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Colombia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>
                          <a:effectLst/>
                          <a:latin typeface="+mn-lt"/>
                        </a:rPr>
                        <a:t>Fundacion Cardio Infantil</a:t>
                      </a:r>
                      <a:endParaRPr lang="es-ES" sz="800" b="0" i="0" u="none" strike="noStrike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59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>
                          <a:effectLst/>
                          <a:latin typeface="+mn-lt"/>
                        </a:rPr>
                        <a:t>Hepático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>
                          <a:effectLst/>
                          <a:latin typeface="+mn-lt"/>
                        </a:rPr>
                        <a:t>Fundacion Valle de Lili</a:t>
                      </a:r>
                      <a:endParaRPr lang="es-ES" sz="800" b="0" i="0" u="none" strike="noStrike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59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Genética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57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Cirugía correctiva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>
                          <a:effectLst/>
                          <a:latin typeface="+mn-lt"/>
                        </a:rPr>
                        <a:t>Clínica Noel</a:t>
                      </a:r>
                      <a:endParaRPr lang="es-ES" sz="800" b="0" i="0" u="none" strike="noStrike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57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Cirugía correctiva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Costa Rica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>
                          <a:effectLst/>
                          <a:latin typeface="+mn-lt"/>
                        </a:rPr>
                        <a:t>CIMA</a:t>
                      </a:r>
                      <a:endParaRPr lang="es-ES" sz="800" b="0" i="0" u="none" strike="noStrike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23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Oncología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México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>
                          <a:effectLst/>
                          <a:latin typeface="+mn-lt"/>
                        </a:rPr>
                        <a:t>Hospital Médica San Luis</a:t>
                      </a:r>
                      <a:endParaRPr lang="es-ES" sz="800" b="0" i="0" u="none" strike="noStrike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23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7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USA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Centro Médico de Detroit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176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ES" sz="9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ES" sz="9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Larkin Hospital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Cirugía Vascular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57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 err="1">
                          <a:effectLst/>
                          <a:latin typeface="+mn-lt"/>
                        </a:rPr>
                        <a:t>Coloproctología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 err="1">
                          <a:effectLst/>
                          <a:latin typeface="+mn-lt"/>
                        </a:rPr>
                        <a:t>Children´s</a:t>
                      </a:r>
                      <a:r>
                        <a:rPr lang="es-ES" sz="800" u="none" strike="noStrike" dirty="0">
                          <a:effectLst/>
                          <a:latin typeface="+mn-lt"/>
                        </a:rPr>
                        <a:t> Hospital Colorado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157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Neurología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+mn-lt"/>
                        </a:rPr>
                        <a:t>Lenox Hill Hospital North Health</a:t>
                      </a:r>
                      <a:endParaRPr lang="en-U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85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Genética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  <a:latin typeface="+mn-lt"/>
                        </a:rPr>
                        <a:t>Cincinnati Children´s Hospital Medical Center</a:t>
                      </a:r>
                      <a:endParaRPr lang="en-U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57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u="none" strike="noStrike" dirty="0">
                          <a:effectLst/>
                          <a:latin typeface="+mn-lt"/>
                        </a:rPr>
                        <a:t>Massachusetts General Hospital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+mn-lt"/>
                      </a:endParaRPr>
                    </a:p>
                  </a:txBody>
                  <a:tcPr marL="4990" marR="4990" marT="499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1570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s-PA" sz="1200" b="1" i="0" u="none" strike="noStrike" dirty="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</a:rPr>
                        <a:t>2019</a:t>
                      </a:r>
                      <a:endParaRPr lang="es-ES" sz="1200" b="1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s-PA" sz="1200" b="1" i="0" u="none" strike="noStrike" dirty="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</a:rPr>
                        <a:t>60</a:t>
                      </a:r>
                      <a:endParaRPr lang="es-ES" sz="1200" b="1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s-ES" sz="1200" b="1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es-ES" sz="1200" b="1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Oncología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80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España</a:t>
                      </a:r>
                      <a:endParaRPr lang="es-ES" sz="80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Hospital </a:t>
                      </a:r>
                      <a:r>
                        <a:rPr lang="en-US" sz="800" dirty="0" err="1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Universitario</a:t>
                      </a:r>
                      <a:r>
                        <a:rPr lang="en-US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La Paz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1570">
                <a:tc vMerge="1">
                  <a:txBody>
                    <a:bodyPr/>
                    <a:lstStyle/>
                    <a:p>
                      <a:pPr algn="ctr" fontAlgn="ctr"/>
                      <a:endParaRPr lang="es-ES" sz="9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ES" sz="9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Colombia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Fundación Hospitalaria San Vicente de Paúl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570">
                <a:tc vMerge="1">
                  <a:txBody>
                    <a:bodyPr/>
                    <a:lstStyle/>
                    <a:p>
                      <a:pPr algn="ctr" fontAlgn="ctr"/>
                      <a:endParaRPr lang="es-ES" sz="9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ES" sz="9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Fundación Santa </a:t>
                      </a:r>
                      <a:r>
                        <a:rPr lang="es-PA" sz="800" dirty="0" err="1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Fé</a:t>
                      </a: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Bogotá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1570">
                <a:tc vMerge="1">
                  <a:txBody>
                    <a:bodyPr/>
                    <a:lstStyle/>
                    <a:p>
                      <a:pPr algn="ctr" fontAlgn="ctr"/>
                      <a:endParaRPr lang="es-ES" sz="9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ES" sz="9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es-ES" sz="80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Cardiología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 dirty="0" err="1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Fundacion</a:t>
                      </a: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PA" sz="800" dirty="0" err="1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Cardio</a:t>
                      </a: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Infantil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1570">
                <a:tc vMerge="1">
                  <a:txBody>
                    <a:bodyPr/>
                    <a:lstStyle/>
                    <a:p>
                      <a:pPr algn="ctr" fontAlgn="ctr"/>
                      <a:endParaRPr lang="es-ES" sz="9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ES" sz="9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80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Hepático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Fundación Valle del Lili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1570">
                <a:tc vMerge="1">
                  <a:txBody>
                    <a:bodyPr/>
                    <a:lstStyle/>
                    <a:p>
                      <a:pPr algn="ctr" fontAlgn="ctr"/>
                      <a:endParaRPr lang="es-ES" sz="9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ES" sz="9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80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80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Argentina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Fundación </a:t>
                      </a:r>
                      <a:r>
                        <a:rPr lang="es-PA" sz="800" dirty="0" err="1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Favaloro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1570">
                <a:tc vMerge="1">
                  <a:txBody>
                    <a:bodyPr/>
                    <a:lstStyle/>
                    <a:p>
                      <a:pPr algn="ctr" fontAlgn="ctr"/>
                      <a:endParaRPr lang="es-ES" sz="9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ES" sz="9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80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Neurología</a:t>
                      </a:r>
                      <a:endParaRPr lang="es-ES" sz="80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80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Cuba</a:t>
                      </a:r>
                      <a:endParaRPr lang="es-ES" sz="80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CIREN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1570">
                <a:tc vMerge="1">
                  <a:txBody>
                    <a:bodyPr/>
                    <a:lstStyle/>
                    <a:p>
                      <a:pPr algn="ctr" fontAlgn="ctr"/>
                      <a:endParaRPr lang="es-ES" sz="9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ES" sz="9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80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Cirugía Vascular</a:t>
                      </a:r>
                      <a:endParaRPr lang="es-ES" sz="80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80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</a:t>
                      </a:r>
                      <a:endParaRPr lang="es-ES" sz="80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Larkin Hospital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1570">
                <a:tc vMerge="1">
                  <a:txBody>
                    <a:bodyPr/>
                    <a:lstStyle/>
                    <a:p>
                      <a:pPr algn="ctr" fontAlgn="ctr"/>
                      <a:endParaRPr lang="es-ES" sz="9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ES" sz="9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Oftalmología</a:t>
                      </a:r>
                      <a:endParaRPr lang="es-ES" sz="80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800" dirty="0" err="1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Bascom</a:t>
                      </a: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Palmer </a:t>
                      </a:r>
                      <a:r>
                        <a:rPr lang="es-PA" sz="800" dirty="0" err="1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Eye</a:t>
                      </a:r>
                      <a:r>
                        <a:rPr lang="es-PA" sz="800" dirty="0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PA" sz="800" dirty="0" err="1">
                          <a:solidFill>
                            <a:srgbClr val="383838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Institute</a:t>
                      </a:r>
                      <a:endParaRPr lang="es-ES" sz="800" dirty="0">
                        <a:solidFill>
                          <a:srgbClr val="383838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9D8D5B4E-2468-EF42-B59F-B86C8D9B8C8D}"/>
              </a:ext>
            </a:extLst>
          </p:cNvPr>
          <p:cNvSpPr txBox="1"/>
          <p:nvPr/>
        </p:nvSpPr>
        <p:spPr>
          <a:xfrm>
            <a:off x="2377440" y="6354374"/>
            <a:ext cx="31780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A" sz="1200" dirty="0"/>
              <a:t>Fuentes: Oficina de Asuntos Internacionales CSS</a:t>
            </a:r>
          </a:p>
        </p:txBody>
      </p:sp>
    </p:spTree>
    <p:extLst>
      <p:ext uri="{BB962C8B-B14F-4D97-AF65-F5344CB8AC3E}">
        <p14:creationId xmlns:p14="http://schemas.microsoft.com/office/powerpoint/2010/main" val="4231204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468314" y="365126"/>
            <a:ext cx="7047035" cy="1325563"/>
          </a:xfrm>
        </p:spPr>
        <p:txBody>
          <a:bodyPr>
            <a:normAutofit/>
          </a:bodyPr>
          <a:lstStyle/>
          <a:p>
            <a:pPr algn="ctr"/>
            <a:r>
              <a:rPr lang="es-PA" sz="2800" dirty="0">
                <a:latin typeface="Arial Black" panose="020B0A04020102020204" pitchFamily="34" charset="0"/>
              </a:rPr>
              <a:t>Prestaciones Realizadas en el Exterior</a:t>
            </a:r>
            <a:endParaRPr lang="es-ES" sz="2800" dirty="0">
              <a:latin typeface="Arial Black" panose="020B0A04020102020204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960629"/>
              </p:ext>
            </p:extLst>
          </p:nvPr>
        </p:nvGraphicFramePr>
        <p:xfrm>
          <a:off x="556113" y="3239280"/>
          <a:ext cx="8031774" cy="2208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5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5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4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46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8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46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546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1800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PA" sz="800" b="1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Año</a:t>
                      </a:r>
                      <a:endParaRPr lang="es-ES" sz="800" b="1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PA" sz="800" b="1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Total de Pacientes</a:t>
                      </a:r>
                      <a:r>
                        <a:rPr lang="es-PA" sz="800" b="1" i="0" u="none" strike="noStrike" baseline="0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 Aprobados</a:t>
                      </a:r>
                      <a:endParaRPr lang="es-ES" sz="800" b="1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PA" sz="800" b="1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Cantidad de Pacientes</a:t>
                      </a:r>
                      <a:endParaRPr lang="es-ES" sz="800" b="1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PA" sz="800" b="1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Cirugía</a:t>
                      </a:r>
                      <a:endParaRPr lang="es-ES" sz="800" b="1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PA" sz="800" b="1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Total de Pacientes Recibidos</a:t>
                      </a:r>
                      <a:endParaRPr lang="es-ES" sz="800" b="1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800" b="0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Recepción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PA" sz="800" b="1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Centro Quirúrgico</a:t>
                      </a:r>
                      <a:endParaRPr lang="es-ES" sz="800" b="1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A" sz="800" b="1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País</a:t>
                      </a:r>
                      <a:endParaRPr lang="es-ES" sz="800" b="1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3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800" b="0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Adultos</a:t>
                      </a:r>
                      <a:r>
                        <a:rPr lang="es-PA" sz="800" b="0" i="0" u="none" strike="noStrike" baseline="0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800" b="0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Niños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800" b="0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No.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A" sz="800" b="0" i="0" u="none" strike="noStrike" dirty="0">
                          <a:solidFill>
                            <a:srgbClr val="383838"/>
                          </a:solidFill>
                          <a:effectLst/>
                          <a:latin typeface="Arial Black" panose="020B0A04020102020204" pitchFamily="34" charset="0"/>
                        </a:rPr>
                        <a:t>Tipo</a:t>
                      </a:r>
                      <a:endParaRPr lang="es-ES" sz="800" b="0" i="0" u="none" strike="noStrike" dirty="0">
                        <a:solidFill>
                          <a:srgbClr val="383838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238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PA" sz="1200" b="1" i="0" u="none" strike="noStrike" dirty="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</a:rPr>
                        <a:t>2020</a:t>
                      </a:r>
                      <a:endParaRPr lang="es-ES" sz="1200" b="1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PA" sz="1200" b="1" i="0" u="none" strike="noStrike" dirty="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</a:rPr>
                        <a:t>15</a:t>
                      </a:r>
                      <a:endParaRPr lang="es-ES" sz="1200" b="1" i="0" u="none" strike="noStrike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4990" marR="4990" marT="499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ES" sz="1200" b="1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 b="1" dirty="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ES" sz="1200" b="1" dirty="0">
                        <a:solidFill>
                          <a:srgbClr val="383838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ES" sz="120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Hepático</a:t>
                      </a:r>
                      <a:endParaRPr lang="es-ES" sz="120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ES" sz="120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Colombia</a:t>
                      </a:r>
                      <a:endParaRPr lang="es-ES" sz="120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Fundación Valle del Lili</a:t>
                      </a:r>
                      <a:endParaRPr lang="es-ES" sz="120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59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 dirty="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1200" dirty="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 dirty="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Cirugía Plástica</a:t>
                      </a:r>
                      <a:endParaRPr lang="es-ES" sz="1200" dirty="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120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Hospital Pablo Tobón Uribe</a:t>
                      </a:r>
                      <a:endParaRPr lang="es-ES" sz="120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59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 dirty="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ES" sz="1200" dirty="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 dirty="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Cardiología</a:t>
                      </a:r>
                      <a:endParaRPr lang="es-ES" sz="1200" dirty="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 dirty="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ES" sz="1200" dirty="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Fundación Cardio Infantil</a:t>
                      </a:r>
                      <a:endParaRPr lang="es-ES" sz="120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57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 dirty="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1200" dirty="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España</a:t>
                      </a:r>
                      <a:endParaRPr lang="es-ES" sz="120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Centro Internacional COR Barcelona</a:t>
                      </a:r>
                      <a:endParaRPr lang="es-ES" sz="120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57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ES" sz="120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Neurología</a:t>
                      </a:r>
                      <a:endParaRPr lang="es-ES" sz="120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 dirty="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ES" sz="1200" dirty="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 dirty="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</a:t>
                      </a:r>
                      <a:endParaRPr lang="es-ES" sz="1200" dirty="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A" sz="1200" dirty="0">
                          <a:solidFill>
                            <a:srgbClr val="383838"/>
                          </a:solidFill>
                          <a:effectLst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Larkin Hospital</a:t>
                      </a:r>
                      <a:endParaRPr lang="es-ES" sz="1200" dirty="0">
                        <a:solidFill>
                          <a:srgbClr val="383838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8AA754CE-7213-6C46-A061-74C56D3C9E88}"/>
              </a:ext>
            </a:extLst>
          </p:cNvPr>
          <p:cNvSpPr txBox="1"/>
          <p:nvPr/>
        </p:nvSpPr>
        <p:spPr>
          <a:xfrm>
            <a:off x="2771645" y="5590789"/>
            <a:ext cx="31780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A" sz="1200" dirty="0"/>
              <a:t>Fuentes: Oficina de Asuntos Internacionales CSS</a:t>
            </a:r>
          </a:p>
        </p:txBody>
      </p:sp>
      <p:pic>
        <p:nvPicPr>
          <p:cNvPr id="7" name="Imagen 6" descr="Imagen">
            <a:extLst>
              <a:ext uri="{FF2B5EF4-FFF2-40B4-BE49-F238E27FC236}">
                <a16:creationId xmlns:a16="http://schemas.microsoft.com/office/drawing/2014/main" id="{6C082C5E-CC1B-8445-81A5-68406764BAB7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5" t="16207" r="16282" b="65526"/>
          <a:stretch/>
        </p:blipFill>
        <p:spPr bwMode="auto">
          <a:xfrm>
            <a:off x="2622550" y="1648408"/>
            <a:ext cx="3898900" cy="10128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14002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459522" y="391503"/>
            <a:ext cx="7047035" cy="1325563"/>
          </a:xfrm>
        </p:spPr>
        <p:txBody>
          <a:bodyPr>
            <a:normAutofit/>
          </a:bodyPr>
          <a:lstStyle/>
          <a:p>
            <a:pPr algn="ctr"/>
            <a:r>
              <a:rPr lang="es-PA" sz="2800" dirty="0">
                <a:latin typeface="Arial Black" panose="020B0A04020102020204" pitchFamily="34" charset="0"/>
              </a:rPr>
              <a:t>Prestaciones Realizadas en el Exterior</a:t>
            </a:r>
            <a:endParaRPr lang="es-ES" sz="2800" dirty="0">
              <a:latin typeface="Arial Black" panose="020B0A040201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384227"/>
              </p:ext>
            </p:extLst>
          </p:nvPr>
        </p:nvGraphicFramePr>
        <p:xfrm>
          <a:off x="989133" y="3429000"/>
          <a:ext cx="7165734" cy="2270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2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3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3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 dirty="0">
                          <a:effectLst/>
                          <a:latin typeface="Arial Black" panose="020B0A04020102020204" pitchFamily="34" charset="0"/>
                        </a:rPr>
                        <a:t>OBJETO DE GASTO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 dirty="0">
                          <a:effectLst/>
                          <a:latin typeface="Arial Black" panose="020B0A04020102020204" pitchFamily="34" charset="0"/>
                        </a:rPr>
                        <a:t>2018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 dirty="0">
                          <a:effectLst/>
                          <a:latin typeface="Arial Black" panose="020B0A04020102020204" pitchFamily="34" charset="0"/>
                        </a:rPr>
                        <a:t>2019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 dirty="0">
                          <a:effectLst/>
                          <a:latin typeface="Arial Black" panose="020B0A04020102020204" pitchFamily="34" charset="0"/>
                        </a:rPr>
                        <a:t>2020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 dirty="0">
                          <a:effectLst/>
                          <a:latin typeface="Arial Black" panose="020B0A04020102020204" pitchFamily="34" charset="0"/>
                        </a:rPr>
                        <a:t>2021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s-ES" sz="7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  <a:latin typeface="Arial Black" panose="020B0A04020102020204" pitchFamily="34" charset="0"/>
                        </a:rPr>
                        <a:t> Balboas</a:t>
                      </a:r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  <a:latin typeface="Arial Black" panose="020B0A04020102020204" pitchFamily="34" charset="0"/>
                        </a:rPr>
                        <a:t>Balboas </a:t>
                      </a:r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  <a:latin typeface="Arial Black" panose="020B0A04020102020204" pitchFamily="34" charset="0"/>
                        </a:rPr>
                        <a:t> Balboas</a:t>
                      </a:r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u="none" strike="noStrike" dirty="0">
                          <a:effectLst/>
                          <a:latin typeface="Arial Black" panose="020B0A04020102020204" pitchFamily="34" charset="0"/>
                        </a:rPr>
                        <a:t>Balboas </a:t>
                      </a:r>
                      <a:endParaRPr lang="es-ES" sz="7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>
                          <a:effectLst/>
                          <a:latin typeface="Arial Black" panose="020B0A04020102020204" pitchFamily="34" charset="0"/>
                        </a:rPr>
                        <a:t>TOTAL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u="none" strike="noStrike" dirty="0">
                          <a:effectLst/>
                          <a:latin typeface="Arial Black" panose="020B0A04020102020204" pitchFamily="34" charset="0"/>
                        </a:rPr>
                        <a:t>2,293,330.00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u="none" strike="noStrike" dirty="0">
                          <a:effectLst/>
                          <a:latin typeface="Arial Black" panose="020B0A04020102020204" pitchFamily="34" charset="0"/>
                        </a:rPr>
                        <a:t>4,005,730.00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u="none" strike="noStrike" dirty="0">
                          <a:effectLst/>
                          <a:latin typeface="Arial Black" panose="020B0A04020102020204" pitchFamily="34" charset="0"/>
                        </a:rPr>
                        <a:t>1,587,000.00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u="none" strike="noStrike" dirty="0">
                          <a:effectLst/>
                          <a:latin typeface="Arial Black" panose="020B0A04020102020204" pitchFamily="34" charset="0"/>
                        </a:rPr>
                        <a:t>1,552,780.00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 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 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 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 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>
                          <a:effectLst/>
                        </a:rPr>
                        <a:t> 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>
                          <a:effectLst/>
                        </a:rPr>
                        <a:t>143-VIÁTICOS A OTRAS PERSONAS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100,000.00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100,000.00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100,000.00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100,000.00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>
                          <a:effectLst/>
                        </a:rPr>
                        <a:t> 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 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 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 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 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>
                          <a:effectLst/>
                        </a:rPr>
                        <a:t>153-TRANPORTE A OTRAS PERSONAS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105,000.00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200,000.00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100,000.00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46,800.00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>
                          <a:effectLst/>
                        </a:rPr>
                        <a:t> 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 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 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 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 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>
                          <a:effectLst/>
                        </a:rPr>
                        <a:t>162-COMISIONES Y GASTOS BANCARIOS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5,330.00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5,730.00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5,000.00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6,080.00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>
                          <a:effectLst/>
                        </a:rPr>
                        <a:t> 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 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 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 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 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PA" sz="1400" u="none" strike="noStrike">
                          <a:effectLst/>
                        </a:rPr>
                        <a:t>167-SERVICIOS MEDICOS EN EL EXTERIOR</a:t>
                      </a:r>
                      <a:endParaRPr lang="es-P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2,083,000.00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3,700,000.00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>
                          <a:effectLst/>
                        </a:rPr>
                        <a:t>1,382,000.00</a:t>
                      </a:r>
                      <a:endParaRPr lang="es-E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u="none" strike="noStrike" dirty="0">
                          <a:effectLst/>
                        </a:rPr>
                        <a:t>1,399,900.00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4" name="Imagen 3" descr="Imagen">
            <a:extLst>
              <a:ext uri="{FF2B5EF4-FFF2-40B4-BE49-F238E27FC236}">
                <a16:creationId xmlns:a16="http://schemas.microsoft.com/office/drawing/2014/main" id="{D48A682F-6222-7642-9B8B-AC36473616F3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5" t="16207" r="16282" b="65526"/>
          <a:stretch/>
        </p:blipFill>
        <p:spPr bwMode="auto">
          <a:xfrm>
            <a:off x="2688493" y="1528761"/>
            <a:ext cx="3898900" cy="10128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34C84CE-B729-F246-ABA5-6A8CB6A4E3A6}"/>
              </a:ext>
            </a:extLst>
          </p:cNvPr>
          <p:cNvSpPr txBox="1"/>
          <p:nvPr/>
        </p:nvSpPr>
        <p:spPr>
          <a:xfrm>
            <a:off x="1814450" y="2693241"/>
            <a:ext cx="55151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A" b="1" dirty="0">
                <a:latin typeface="Arial" panose="020B0604020202020204" pitchFamily="34" charset="0"/>
                <a:cs typeface="Arial" panose="020B0604020202020204" pitchFamily="34" charset="0"/>
              </a:rPr>
              <a:t>Monto Asignado por Año según Objeto de Gasto</a:t>
            </a:r>
          </a:p>
          <a:p>
            <a:pPr algn="ctr"/>
            <a:r>
              <a:rPr lang="es-PA" b="1" dirty="0">
                <a:latin typeface="Arial" panose="020B0604020202020204" pitchFamily="34" charset="0"/>
                <a:cs typeface="Arial" panose="020B0604020202020204" pitchFamily="34" charset="0"/>
              </a:rPr>
              <a:t>CSS 2018-2021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BA7A4FA-0C43-8044-8EC7-10C678A6C2BB}"/>
              </a:ext>
            </a:extLst>
          </p:cNvPr>
          <p:cNvSpPr txBox="1"/>
          <p:nvPr/>
        </p:nvSpPr>
        <p:spPr>
          <a:xfrm>
            <a:off x="989133" y="5789188"/>
            <a:ext cx="40078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A" sz="1100" dirty="0"/>
              <a:t>Fuente. Coordinación de Formulación de Presupuesto del DENSYPS</a:t>
            </a:r>
          </a:p>
        </p:txBody>
      </p:sp>
    </p:spTree>
    <p:extLst>
      <p:ext uri="{BB962C8B-B14F-4D97-AF65-F5344CB8AC3E}">
        <p14:creationId xmlns:p14="http://schemas.microsoft.com/office/powerpoint/2010/main" val="17966339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CSS-1" id="{D7C34429-1D6E-438C-8442-CEDAEF832D39}" vid="{87D6701C-BF22-4F40-B0AA-43D21A239C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PLANTILLA-CSS</Template>
  <TotalTime>384</TotalTime>
  <Words>1023</Words>
  <Application>Microsoft Macintosh PowerPoint</Application>
  <PresentationFormat>Presentación en pantalla (4:3)</PresentationFormat>
  <Paragraphs>446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Corbel</vt:lpstr>
      <vt:lpstr>Verdana</vt:lpstr>
      <vt:lpstr>Tema de Office</vt:lpstr>
      <vt:lpstr>Caja de Seguro Social Dirección Ejecutiva Nacional de los Servicios y Prestaciones de Salud</vt:lpstr>
      <vt:lpstr>Servicios Médicos Externos</vt:lpstr>
      <vt:lpstr>Servicios Médicos Externos</vt:lpstr>
      <vt:lpstr>Servicios Médicos Externos</vt:lpstr>
      <vt:lpstr>Servicios Médicos Externos</vt:lpstr>
      <vt:lpstr>Servicios Médicos Externos</vt:lpstr>
      <vt:lpstr>Prestaciones Realizadas en el Exterior por Año y Total de Pacientes CSS 2018-2020</vt:lpstr>
      <vt:lpstr>Prestaciones Realizadas en el Exterior</vt:lpstr>
      <vt:lpstr>Prestaciones Realizadas en el Exterior</vt:lpstr>
      <vt:lpstr>Prestaciones Realizadas en el Exterior</vt:lpstr>
      <vt:lpstr>Programa de Trasplante Tasa de Donación PMP</vt:lpstr>
      <vt:lpstr>Programa de Trasplante</vt:lpstr>
      <vt:lpstr>Programa de Trasplante</vt:lpstr>
      <vt:lpstr>Programa de Trasplante</vt:lpstr>
      <vt:lpstr>Medicamentos para Casos Muy Excepcionales</vt:lpstr>
      <vt:lpstr>Porcentaje de casos cuyo monto total se ha cubierto por Presidencia</vt:lpstr>
      <vt:lpstr>GRACIAS</vt:lpstr>
    </vt:vector>
  </TitlesOfParts>
  <Company>CSS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Polanco Ramos, Cesar Adriano</dc:creator>
  <cp:lastModifiedBy>Cesar Polanco</cp:lastModifiedBy>
  <cp:revision>37</cp:revision>
  <dcterms:created xsi:type="dcterms:W3CDTF">2021-08-09T13:29:30Z</dcterms:created>
  <dcterms:modified xsi:type="dcterms:W3CDTF">2021-08-10T14:02:12Z</dcterms:modified>
</cp:coreProperties>
</file>