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16" r:id="rId2"/>
    <p:sldMasterId id="2147483730" r:id="rId3"/>
    <p:sldMasterId id="2147483780" r:id="rId4"/>
    <p:sldMasterId id="2147483792" r:id="rId5"/>
    <p:sldMasterId id="2147483806" r:id="rId6"/>
    <p:sldMasterId id="2147483818" r:id="rId7"/>
  </p:sldMasterIdLst>
  <p:notesMasterIdLst>
    <p:notesMasterId r:id="rId50"/>
  </p:notesMasterIdLst>
  <p:handoutMasterIdLst>
    <p:handoutMasterId r:id="rId51"/>
  </p:handoutMasterIdLst>
  <p:sldIdLst>
    <p:sldId id="416" r:id="rId8"/>
    <p:sldId id="256" r:id="rId9"/>
    <p:sldId id="278" r:id="rId10"/>
    <p:sldId id="415" r:id="rId11"/>
    <p:sldId id="405" r:id="rId12"/>
    <p:sldId id="422" r:id="rId13"/>
    <p:sldId id="399" r:id="rId14"/>
    <p:sldId id="365" r:id="rId15"/>
    <p:sldId id="272" r:id="rId16"/>
    <p:sldId id="414" r:id="rId17"/>
    <p:sldId id="258" r:id="rId18"/>
    <p:sldId id="404" r:id="rId19"/>
    <p:sldId id="407" r:id="rId20"/>
    <p:sldId id="409" r:id="rId21"/>
    <p:sldId id="408" r:id="rId22"/>
    <p:sldId id="410" r:id="rId23"/>
    <p:sldId id="412" r:id="rId24"/>
    <p:sldId id="406" r:id="rId25"/>
    <p:sldId id="411" r:id="rId26"/>
    <p:sldId id="413" r:id="rId27"/>
    <p:sldId id="418" r:id="rId28"/>
    <p:sldId id="417" r:id="rId29"/>
    <p:sldId id="335" r:id="rId30"/>
    <p:sldId id="361" r:id="rId31"/>
    <p:sldId id="342" r:id="rId32"/>
    <p:sldId id="362" r:id="rId33"/>
    <p:sldId id="419" r:id="rId34"/>
    <p:sldId id="339" r:id="rId35"/>
    <p:sldId id="340" r:id="rId36"/>
    <p:sldId id="385" r:id="rId37"/>
    <p:sldId id="266" r:id="rId38"/>
    <p:sldId id="386" r:id="rId39"/>
    <p:sldId id="269" r:id="rId40"/>
    <p:sldId id="420" r:id="rId41"/>
    <p:sldId id="388" r:id="rId42"/>
    <p:sldId id="333" r:id="rId43"/>
    <p:sldId id="334" r:id="rId44"/>
    <p:sldId id="298" r:id="rId45"/>
    <p:sldId id="389" r:id="rId46"/>
    <p:sldId id="423" r:id="rId47"/>
    <p:sldId id="426" r:id="rId48"/>
    <p:sldId id="425" r:id="rId49"/>
  </p:sldIdLst>
  <p:sldSz cx="9144000" cy="6858000" type="screen4x3"/>
  <p:notesSz cx="7102475" cy="89916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003399"/>
    <a:srgbClr val="336699"/>
    <a:srgbClr val="000000"/>
    <a:srgbClr val="6699FF"/>
    <a:srgbClr val="9999FF"/>
    <a:srgbClr val="008080"/>
    <a:srgbClr val="9604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53" autoAdjust="0"/>
    <p:restoredTop sz="94249" autoAdjust="0"/>
  </p:normalViewPr>
  <p:slideViewPr>
    <p:cSldViewPr>
      <p:cViewPr varScale="1">
        <p:scale>
          <a:sx n="89" d="100"/>
          <a:sy n="89" d="100"/>
        </p:scale>
        <p:origin x="1176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8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slide" Target="slides/slide40.xml"/><Relationship Id="rId50" Type="http://schemas.openxmlformats.org/officeDocument/2006/relationships/notesMaster" Target="notesMasters/notesMaster1.xml"/><Relationship Id="rId55" Type="http://schemas.openxmlformats.org/officeDocument/2006/relationships/theme" Target="theme/theme1.xml"/><Relationship Id="rId7" Type="http://schemas.openxmlformats.org/officeDocument/2006/relationships/slideMaster" Target="slideMasters/slideMaster6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9.xml"/><Relationship Id="rId29" Type="http://schemas.openxmlformats.org/officeDocument/2006/relationships/slide" Target="slides/slide22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53" Type="http://schemas.openxmlformats.org/officeDocument/2006/relationships/presProps" Target="presProps.xml"/><Relationship Id="rId5" Type="http://schemas.openxmlformats.org/officeDocument/2006/relationships/slideMaster" Target="slideMasters/slideMaster4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52" Type="http://schemas.openxmlformats.org/officeDocument/2006/relationships/commentAuthors" Target="commentAuthors.xml"/><Relationship Id="rId4" Type="http://schemas.openxmlformats.org/officeDocument/2006/relationships/slideMaster" Target="slideMasters/slideMaster3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slide" Target="slides/slide41.xml"/><Relationship Id="rId56" Type="http://schemas.openxmlformats.org/officeDocument/2006/relationships/tableStyles" Target="tableStyles.xml"/><Relationship Id="rId8" Type="http://schemas.openxmlformats.org/officeDocument/2006/relationships/slide" Target="slides/slide1.xml"/><Relationship Id="rId51" Type="http://schemas.openxmlformats.org/officeDocument/2006/relationships/handoutMaster" Target="handoutMasters/handoutMaster1.xml"/><Relationship Id="rId3" Type="http://schemas.openxmlformats.org/officeDocument/2006/relationships/slideMaster" Target="slideMasters/slideMaster2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slide" Target="slides/slide39.xml"/><Relationship Id="rId20" Type="http://schemas.openxmlformats.org/officeDocument/2006/relationships/slide" Target="slides/slide13.xml"/><Relationship Id="rId41" Type="http://schemas.openxmlformats.org/officeDocument/2006/relationships/slide" Target="slides/slide34.xml"/><Relationship Id="rId54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slide" Target="slides/slide4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889AB9B6-3689-4C75-B532-6F6FC0341E0D}" type="datetime1">
              <a:rPr lang="es-PA" smtClean="0"/>
              <a:t>27/07/2021</a:t>
            </a:fld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42338"/>
            <a:ext cx="3078163" cy="449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r>
              <a:rPr lang="en-US"/>
              <a:t>Dr. Leo Marchosky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8542338"/>
            <a:ext cx="3078162" cy="449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DEA9EB89-80FF-4FC2-872C-743F54209BF6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82878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313" y="0"/>
            <a:ext cx="3078162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508277A2-45FA-45DE-A760-32F3D9F178B9}" type="datetime1">
              <a:rPr lang="es-PA" smtClean="0"/>
              <a:t>27/07/2021</a:t>
            </a:fld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3338" y="674688"/>
            <a:ext cx="4495800" cy="3371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270375"/>
            <a:ext cx="5207000" cy="404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42338"/>
            <a:ext cx="3078163" cy="449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r>
              <a:rPr lang="en-US"/>
              <a:t>Dr. Leo Marchosky</a:t>
            </a:r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8542338"/>
            <a:ext cx="3078162" cy="449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1B5D26A9-D66C-4E26-85AE-2918BBFFAE06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7684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47742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016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3654652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27383725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15870265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19343914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24127512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11966772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7218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508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09600"/>
            <a:ext cx="7924800" cy="114300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s-ES" noProof="0"/>
              <a:t>Haga clic para modificar el estilo de título del patrón</a:t>
            </a:r>
            <a:endParaRPr lang="en-US" noProof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81200"/>
            <a:ext cx="6400800" cy="609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s-ES" noProof="0"/>
              <a:t>Haga clic para editar el estilo de subtítulo del patrón</a:t>
            </a:r>
            <a:endParaRPr lang="en-US" noProof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595841"/>
                </a:solidFill>
              </a:defRPr>
            </a:lvl1pPr>
          </a:lstStyle>
          <a:p>
            <a:endParaRPr lang="en-US"/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E18B68A-570D-4928-A211-CD8BD8EBE52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68C059A-221D-46D3-B020-329FDEAF536F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139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228600"/>
            <a:ext cx="2152650" cy="58674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28600"/>
            <a:ext cx="6305550" cy="586740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B972275-DE8A-41E3-843B-7BD74E5AAD39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399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106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524000"/>
            <a:ext cx="8610600" cy="4572000"/>
          </a:xfrm>
        </p:spPr>
        <p:txBody>
          <a:bodyPr/>
          <a:lstStyle/>
          <a:p>
            <a:r>
              <a:rPr lang="es-ES"/>
              <a:t>Haga clic en el icono para agregar una tabla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E6F8004-828B-494E-8723-3962D72AA4BF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6103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106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524000"/>
            <a:ext cx="4229100" cy="45720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524000"/>
            <a:ext cx="4229100" cy="45720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5857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PA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DC7D-3CCB-46CC-9592-81BEFDE2672D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517792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1772816"/>
            <a:ext cx="78867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DC7D-3CCB-46CC-9592-81BEFDE2672D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9436642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DC7D-3CCB-46CC-9592-81BEFDE2672D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6273759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DC7D-3CCB-46CC-9592-81BEFDE2672D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1796828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DC7D-3CCB-46CC-9592-81BEFDE2672D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8396188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DC7D-3CCB-46CC-9592-81BEFDE2672D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031878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6792"/>
            <a:ext cx="8610600" cy="45720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2" name="CuadroTexto 1"/>
          <p:cNvSpPr txBox="1"/>
          <p:nvPr userDrawn="1"/>
        </p:nvSpPr>
        <p:spPr>
          <a:xfrm>
            <a:off x="539552" y="6551766"/>
            <a:ext cx="13660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A" sz="1100" dirty="0">
                <a:solidFill>
                  <a:srgbClr val="000000"/>
                </a:solidFill>
              </a:rPr>
              <a:t>Dr. Leo Marchosky</a:t>
            </a:r>
          </a:p>
        </p:txBody>
      </p:sp>
    </p:spTree>
    <p:extLst>
      <p:ext uri="{BB962C8B-B14F-4D97-AF65-F5344CB8AC3E}">
        <p14:creationId xmlns:p14="http://schemas.microsoft.com/office/powerpoint/2010/main" val="34133830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DC7D-3CCB-46CC-9592-81BEFDE2672D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1865306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DC7D-3CCB-46CC-9592-81BEFDE2672D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4931267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DC7D-3CCB-46CC-9592-81BEFDE2672D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8154920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DC7D-3CCB-46CC-9592-81BEFDE2672D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3039340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DC7D-3CCB-46CC-9592-81BEFDE2672D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8355597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682" y="2193386"/>
            <a:ext cx="7771050" cy="151346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363" y="4001045"/>
            <a:ext cx="6399688" cy="180439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50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50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51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00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5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502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753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00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PA"/>
              <a:t>Octubre 2018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526309-93EE-4CEF-8631-DE1F25D8FF17}" type="slidenum">
              <a:rPr lang="es-ES" altLang="es-PA"/>
              <a:pPr/>
              <a:t>‹Nº›</a:t>
            </a:fld>
            <a:endParaRPr lang="es-ES" altLang="es-PA"/>
          </a:p>
        </p:txBody>
      </p:sp>
    </p:spTree>
    <p:extLst>
      <p:ext uri="{BB962C8B-B14F-4D97-AF65-F5344CB8AC3E}">
        <p14:creationId xmlns:p14="http://schemas.microsoft.com/office/powerpoint/2010/main" val="19602168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PA"/>
              <a:t>Octubre 2018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005F9E-AD61-4174-9DF6-9CB8D35A7E26}" type="slidenum">
              <a:rPr lang="es-ES" altLang="es-PA"/>
              <a:pPr/>
              <a:t>‹Nº›</a:t>
            </a:fld>
            <a:endParaRPr lang="es-ES" altLang="es-PA"/>
          </a:p>
        </p:txBody>
      </p:sp>
    </p:spTree>
    <p:extLst>
      <p:ext uri="{BB962C8B-B14F-4D97-AF65-F5344CB8AC3E}">
        <p14:creationId xmlns:p14="http://schemas.microsoft.com/office/powerpoint/2010/main" val="22323463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188" y="4537138"/>
            <a:ext cx="7771050" cy="1402327"/>
          </a:xfrm>
        </p:spPr>
        <p:txBody>
          <a:bodyPr anchor="t"/>
          <a:lstStyle>
            <a:lvl1pPr algn="l">
              <a:defRPr sz="3714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188" y="2992613"/>
            <a:ext cx="7771050" cy="1544521"/>
          </a:xfrm>
        </p:spPr>
        <p:txBody>
          <a:bodyPr anchor="b"/>
          <a:lstStyle>
            <a:lvl1pPr marL="0" indent="0">
              <a:buNone/>
              <a:defRPr sz="1857">
                <a:solidFill>
                  <a:schemeClr val="tx1">
                    <a:tint val="75000"/>
                  </a:schemeClr>
                </a:solidFill>
              </a:defRPr>
            </a:lvl1pPr>
            <a:lvl2pPr marL="425047" indent="0">
              <a:buNone/>
              <a:defRPr sz="1643">
                <a:solidFill>
                  <a:schemeClr val="tx1">
                    <a:tint val="75000"/>
                  </a:schemeClr>
                </a:solidFill>
              </a:defRPr>
            </a:lvl2pPr>
            <a:lvl3pPr marL="85009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75141" indent="0">
              <a:buNone/>
              <a:defRPr sz="1286">
                <a:solidFill>
                  <a:schemeClr val="tx1">
                    <a:tint val="75000"/>
                  </a:schemeClr>
                </a:solidFill>
              </a:defRPr>
            </a:lvl4pPr>
            <a:lvl5pPr marL="1700188" indent="0">
              <a:buNone/>
              <a:defRPr sz="1286">
                <a:solidFill>
                  <a:schemeClr val="tx1">
                    <a:tint val="75000"/>
                  </a:schemeClr>
                </a:solidFill>
              </a:defRPr>
            </a:lvl5pPr>
            <a:lvl6pPr marL="2125235" indent="0">
              <a:buNone/>
              <a:defRPr sz="1286">
                <a:solidFill>
                  <a:schemeClr val="tx1">
                    <a:tint val="75000"/>
                  </a:schemeClr>
                </a:solidFill>
              </a:defRPr>
            </a:lvl6pPr>
            <a:lvl7pPr marL="2550282" indent="0">
              <a:buNone/>
              <a:defRPr sz="1286">
                <a:solidFill>
                  <a:schemeClr val="tx1">
                    <a:tint val="75000"/>
                  </a:schemeClr>
                </a:solidFill>
              </a:defRPr>
            </a:lvl7pPr>
            <a:lvl8pPr marL="2975329" indent="0">
              <a:buNone/>
              <a:defRPr sz="1286">
                <a:solidFill>
                  <a:schemeClr val="tx1">
                    <a:tint val="75000"/>
                  </a:schemeClr>
                </a:solidFill>
              </a:defRPr>
            </a:lvl8pPr>
            <a:lvl9pPr marL="3400376" indent="0">
              <a:buNone/>
              <a:defRPr sz="12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PA"/>
              <a:t>Octubre 2018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BFB30B-3804-4F21-8EC2-633D298D4865}" type="slidenum">
              <a:rPr lang="es-ES" altLang="es-PA"/>
              <a:pPr/>
              <a:t>‹Nº›</a:t>
            </a:fld>
            <a:endParaRPr lang="es-ES" altLang="es-PA"/>
          </a:p>
        </p:txBody>
      </p:sp>
    </p:spTree>
    <p:extLst>
      <p:ext uri="{BB962C8B-B14F-4D97-AF65-F5344CB8AC3E}">
        <p14:creationId xmlns:p14="http://schemas.microsoft.com/office/powerpoint/2010/main" val="13674467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120" y="1647494"/>
            <a:ext cx="4037899" cy="4659714"/>
          </a:xfrm>
        </p:spPr>
        <p:txBody>
          <a:bodyPr/>
          <a:lstStyle>
            <a:lvl1pPr>
              <a:defRPr sz="2571"/>
            </a:lvl1pPr>
            <a:lvl2pPr>
              <a:defRPr sz="2214"/>
            </a:lvl2pPr>
            <a:lvl3pPr>
              <a:defRPr sz="1857"/>
            </a:lvl3pPr>
            <a:lvl4pPr>
              <a:defRPr sz="1643"/>
            </a:lvl4pPr>
            <a:lvl5pPr>
              <a:defRPr sz="1643"/>
            </a:lvl5pPr>
            <a:lvl6pPr>
              <a:defRPr sz="1643"/>
            </a:lvl6pPr>
            <a:lvl7pPr>
              <a:defRPr sz="1643"/>
            </a:lvl7pPr>
            <a:lvl8pPr>
              <a:defRPr sz="1643"/>
            </a:lvl8pPr>
            <a:lvl9pPr>
              <a:defRPr sz="1643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7393" y="1647494"/>
            <a:ext cx="4037899" cy="4659714"/>
          </a:xfrm>
        </p:spPr>
        <p:txBody>
          <a:bodyPr/>
          <a:lstStyle>
            <a:lvl1pPr>
              <a:defRPr sz="2571"/>
            </a:lvl1pPr>
            <a:lvl2pPr>
              <a:defRPr sz="2214"/>
            </a:lvl2pPr>
            <a:lvl3pPr>
              <a:defRPr sz="1857"/>
            </a:lvl3pPr>
            <a:lvl4pPr>
              <a:defRPr sz="1643"/>
            </a:lvl4pPr>
            <a:lvl5pPr>
              <a:defRPr sz="1643"/>
            </a:lvl5pPr>
            <a:lvl6pPr>
              <a:defRPr sz="1643"/>
            </a:lvl6pPr>
            <a:lvl7pPr>
              <a:defRPr sz="1643"/>
            </a:lvl7pPr>
            <a:lvl8pPr>
              <a:defRPr sz="1643"/>
            </a:lvl8pPr>
            <a:lvl9pPr>
              <a:defRPr sz="1643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PA"/>
              <a:t>Octubre 2018</a:t>
            </a:r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6C03C2-6E38-4625-977A-7D1AA0121989}" type="slidenum">
              <a:rPr lang="es-ES" altLang="es-PA"/>
              <a:pPr/>
              <a:t>‹Nº›</a:t>
            </a:fld>
            <a:endParaRPr lang="es-ES" altLang="es-PA"/>
          </a:p>
        </p:txBody>
      </p:sp>
    </p:spTree>
    <p:extLst>
      <p:ext uri="{BB962C8B-B14F-4D97-AF65-F5344CB8AC3E}">
        <p14:creationId xmlns:p14="http://schemas.microsoft.com/office/powerpoint/2010/main" val="404758804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123" y="1580479"/>
            <a:ext cx="4039487" cy="658668"/>
          </a:xfrm>
        </p:spPr>
        <p:txBody>
          <a:bodyPr anchor="b"/>
          <a:lstStyle>
            <a:lvl1pPr marL="0" indent="0">
              <a:buNone/>
              <a:defRPr sz="2214" b="1"/>
            </a:lvl1pPr>
            <a:lvl2pPr marL="425047" indent="0">
              <a:buNone/>
              <a:defRPr sz="1857" b="1"/>
            </a:lvl2pPr>
            <a:lvl3pPr marL="850094" indent="0">
              <a:buNone/>
              <a:defRPr sz="1643" b="1"/>
            </a:lvl3pPr>
            <a:lvl4pPr marL="1275141" indent="0">
              <a:buNone/>
              <a:defRPr sz="1500" b="1"/>
            </a:lvl4pPr>
            <a:lvl5pPr marL="1700188" indent="0">
              <a:buNone/>
              <a:defRPr sz="1500" b="1"/>
            </a:lvl5pPr>
            <a:lvl6pPr marL="2125235" indent="0">
              <a:buNone/>
              <a:defRPr sz="1500" b="1"/>
            </a:lvl6pPr>
            <a:lvl7pPr marL="2550282" indent="0">
              <a:buNone/>
              <a:defRPr sz="1500" b="1"/>
            </a:lvl7pPr>
            <a:lvl8pPr marL="2975329" indent="0">
              <a:buNone/>
              <a:defRPr sz="1500" b="1"/>
            </a:lvl8pPr>
            <a:lvl9pPr marL="3400376" indent="0">
              <a:buNone/>
              <a:defRPr sz="15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123" y="2239148"/>
            <a:ext cx="4039487" cy="4068056"/>
          </a:xfrm>
        </p:spPr>
        <p:txBody>
          <a:bodyPr/>
          <a:lstStyle>
            <a:lvl1pPr>
              <a:defRPr sz="2214"/>
            </a:lvl1pPr>
            <a:lvl2pPr>
              <a:defRPr sz="1857"/>
            </a:lvl2pPr>
            <a:lvl3pPr>
              <a:defRPr sz="1643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4223" y="1580479"/>
            <a:ext cx="4041073" cy="658668"/>
          </a:xfrm>
        </p:spPr>
        <p:txBody>
          <a:bodyPr anchor="b"/>
          <a:lstStyle>
            <a:lvl1pPr marL="0" indent="0">
              <a:buNone/>
              <a:defRPr sz="2214" b="1"/>
            </a:lvl1pPr>
            <a:lvl2pPr marL="425047" indent="0">
              <a:buNone/>
              <a:defRPr sz="1857" b="1"/>
            </a:lvl2pPr>
            <a:lvl3pPr marL="850094" indent="0">
              <a:buNone/>
              <a:defRPr sz="1643" b="1"/>
            </a:lvl3pPr>
            <a:lvl4pPr marL="1275141" indent="0">
              <a:buNone/>
              <a:defRPr sz="1500" b="1"/>
            </a:lvl4pPr>
            <a:lvl5pPr marL="1700188" indent="0">
              <a:buNone/>
              <a:defRPr sz="1500" b="1"/>
            </a:lvl5pPr>
            <a:lvl6pPr marL="2125235" indent="0">
              <a:buNone/>
              <a:defRPr sz="1500" b="1"/>
            </a:lvl6pPr>
            <a:lvl7pPr marL="2550282" indent="0">
              <a:buNone/>
              <a:defRPr sz="1500" b="1"/>
            </a:lvl7pPr>
            <a:lvl8pPr marL="2975329" indent="0">
              <a:buNone/>
              <a:defRPr sz="1500" b="1"/>
            </a:lvl8pPr>
            <a:lvl9pPr marL="3400376" indent="0">
              <a:buNone/>
              <a:defRPr sz="15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4223" y="2239148"/>
            <a:ext cx="4041073" cy="4068056"/>
          </a:xfrm>
        </p:spPr>
        <p:txBody>
          <a:bodyPr/>
          <a:lstStyle>
            <a:lvl1pPr>
              <a:defRPr sz="2214"/>
            </a:lvl1pPr>
            <a:lvl2pPr>
              <a:defRPr sz="1857"/>
            </a:lvl2pPr>
            <a:lvl3pPr>
              <a:defRPr sz="1643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PA"/>
              <a:t>Octubre 2018</a:t>
            </a:r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36B379-15A1-4D37-8767-51CD9912CFA2}" type="slidenum">
              <a:rPr lang="es-ES" altLang="es-PA"/>
              <a:pPr/>
              <a:t>‹Nº›</a:t>
            </a:fld>
            <a:endParaRPr lang="es-ES" altLang="es-PA"/>
          </a:p>
        </p:txBody>
      </p:sp>
    </p:spTree>
    <p:extLst>
      <p:ext uri="{BB962C8B-B14F-4D97-AF65-F5344CB8AC3E}">
        <p14:creationId xmlns:p14="http://schemas.microsoft.com/office/powerpoint/2010/main" val="2906238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97B3A83-E562-45EA-AEFB-6DCAE6FBC48A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2227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PA"/>
              <a:t>Octubre 2018</a:t>
            </a:r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DA771E-1157-4DAC-941E-E7CA5C87E427}" type="slidenum">
              <a:rPr lang="es-ES" altLang="es-PA"/>
              <a:pPr/>
              <a:t>‹Nº›</a:t>
            </a:fld>
            <a:endParaRPr lang="es-ES" altLang="es-PA"/>
          </a:p>
        </p:txBody>
      </p:sp>
    </p:spTree>
    <p:extLst>
      <p:ext uri="{BB962C8B-B14F-4D97-AF65-F5344CB8AC3E}">
        <p14:creationId xmlns:p14="http://schemas.microsoft.com/office/powerpoint/2010/main" val="36353799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PA"/>
              <a:t>Octubre 2018</a:t>
            </a:r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DA201E-60C7-480E-A183-38C57C5CA627}" type="slidenum">
              <a:rPr lang="es-ES" altLang="es-PA"/>
              <a:pPr/>
              <a:t>‹Nº›</a:t>
            </a:fld>
            <a:endParaRPr lang="es-ES" altLang="es-PA"/>
          </a:p>
        </p:txBody>
      </p:sp>
    </p:spTree>
    <p:extLst>
      <p:ext uri="{BB962C8B-B14F-4D97-AF65-F5344CB8AC3E}">
        <p14:creationId xmlns:p14="http://schemas.microsoft.com/office/powerpoint/2010/main" val="20959545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125" y="281120"/>
            <a:ext cx="3007790" cy="1196391"/>
          </a:xfrm>
        </p:spPr>
        <p:txBody>
          <a:bodyPr anchor="b"/>
          <a:lstStyle>
            <a:lvl1pPr algn="l">
              <a:defRPr sz="1857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4431" y="281124"/>
            <a:ext cx="5110862" cy="6026084"/>
          </a:xfrm>
        </p:spPr>
        <p:txBody>
          <a:bodyPr/>
          <a:lstStyle>
            <a:lvl1pPr>
              <a:defRPr sz="3000"/>
            </a:lvl1pPr>
            <a:lvl2pPr>
              <a:defRPr sz="2571"/>
            </a:lvl2pPr>
            <a:lvl3pPr>
              <a:defRPr sz="2214"/>
            </a:lvl3pPr>
            <a:lvl4pPr>
              <a:defRPr sz="1857"/>
            </a:lvl4pPr>
            <a:lvl5pPr>
              <a:defRPr sz="1857"/>
            </a:lvl5pPr>
            <a:lvl6pPr>
              <a:defRPr sz="1857"/>
            </a:lvl6pPr>
            <a:lvl7pPr>
              <a:defRPr sz="1857"/>
            </a:lvl7pPr>
            <a:lvl8pPr>
              <a:defRPr sz="1857"/>
            </a:lvl8pPr>
            <a:lvl9pPr>
              <a:defRPr sz="1857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125" y="1477516"/>
            <a:ext cx="3007790" cy="4829693"/>
          </a:xfrm>
        </p:spPr>
        <p:txBody>
          <a:bodyPr/>
          <a:lstStyle>
            <a:lvl1pPr marL="0" indent="0">
              <a:buNone/>
              <a:defRPr sz="1286"/>
            </a:lvl1pPr>
            <a:lvl2pPr marL="425047" indent="0">
              <a:buNone/>
              <a:defRPr sz="1143"/>
            </a:lvl2pPr>
            <a:lvl3pPr marL="850094" indent="0">
              <a:buNone/>
              <a:defRPr sz="928"/>
            </a:lvl3pPr>
            <a:lvl4pPr marL="1275141" indent="0">
              <a:buNone/>
              <a:defRPr sz="857"/>
            </a:lvl4pPr>
            <a:lvl5pPr marL="1700188" indent="0">
              <a:buNone/>
              <a:defRPr sz="857"/>
            </a:lvl5pPr>
            <a:lvl6pPr marL="2125235" indent="0">
              <a:buNone/>
              <a:defRPr sz="857"/>
            </a:lvl6pPr>
            <a:lvl7pPr marL="2550282" indent="0">
              <a:buNone/>
              <a:defRPr sz="857"/>
            </a:lvl7pPr>
            <a:lvl8pPr marL="2975329" indent="0">
              <a:buNone/>
              <a:defRPr sz="857"/>
            </a:lvl8pPr>
            <a:lvl9pPr marL="3400376" indent="0">
              <a:buNone/>
              <a:defRPr sz="857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PA"/>
              <a:t>Octubre 2018</a:t>
            </a:r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3A647B-19A0-42CF-B707-0CBBDA6D64AC}" type="slidenum">
              <a:rPr lang="es-ES" altLang="es-PA"/>
              <a:pPr/>
              <a:t>‹Nº›</a:t>
            </a:fld>
            <a:endParaRPr lang="es-ES" altLang="es-PA"/>
          </a:p>
        </p:txBody>
      </p:sp>
    </p:spTree>
    <p:extLst>
      <p:ext uri="{BB962C8B-B14F-4D97-AF65-F5344CB8AC3E}">
        <p14:creationId xmlns:p14="http://schemas.microsoft.com/office/powerpoint/2010/main" val="31751515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1978" y="4942470"/>
            <a:ext cx="5485447" cy="583485"/>
          </a:xfrm>
        </p:spPr>
        <p:txBody>
          <a:bodyPr anchor="b"/>
          <a:lstStyle>
            <a:lvl1pPr algn="l">
              <a:defRPr sz="1857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1978" y="630883"/>
            <a:ext cx="5485447" cy="4236401"/>
          </a:xfrm>
        </p:spPr>
        <p:txBody>
          <a:bodyPr rtlCol="0">
            <a:normAutofit/>
          </a:bodyPr>
          <a:lstStyle>
            <a:lvl1pPr marL="0" indent="0">
              <a:buNone/>
              <a:defRPr sz="3000"/>
            </a:lvl1pPr>
            <a:lvl2pPr marL="425047" indent="0">
              <a:buNone/>
              <a:defRPr sz="2571"/>
            </a:lvl2pPr>
            <a:lvl3pPr marL="850094" indent="0">
              <a:buNone/>
              <a:defRPr sz="2214"/>
            </a:lvl3pPr>
            <a:lvl4pPr marL="1275141" indent="0">
              <a:buNone/>
              <a:defRPr sz="1857"/>
            </a:lvl4pPr>
            <a:lvl5pPr marL="1700188" indent="0">
              <a:buNone/>
              <a:defRPr sz="1857"/>
            </a:lvl5pPr>
            <a:lvl6pPr marL="2125235" indent="0">
              <a:buNone/>
              <a:defRPr sz="1857"/>
            </a:lvl6pPr>
            <a:lvl7pPr marL="2550282" indent="0">
              <a:buNone/>
              <a:defRPr sz="1857"/>
            </a:lvl7pPr>
            <a:lvl8pPr marL="2975329" indent="0">
              <a:buNone/>
              <a:defRPr sz="1857"/>
            </a:lvl8pPr>
            <a:lvl9pPr marL="3400376" indent="0">
              <a:buNone/>
              <a:defRPr sz="1857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1978" y="5525954"/>
            <a:ext cx="5485447" cy="828647"/>
          </a:xfrm>
        </p:spPr>
        <p:txBody>
          <a:bodyPr/>
          <a:lstStyle>
            <a:lvl1pPr marL="0" indent="0">
              <a:buNone/>
              <a:defRPr sz="1286"/>
            </a:lvl1pPr>
            <a:lvl2pPr marL="425047" indent="0">
              <a:buNone/>
              <a:defRPr sz="1143"/>
            </a:lvl2pPr>
            <a:lvl3pPr marL="850094" indent="0">
              <a:buNone/>
              <a:defRPr sz="928"/>
            </a:lvl3pPr>
            <a:lvl4pPr marL="1275141" indent="0">
              <a:buNone/>
              <a:defRPr sz="857"/>
            </a:lvl4pPr>
            <a:lvl5pPr marL="1700188" indent="0">
              <a:buNone/>
              <a:defRPr sz="857"/>
            </a:lvl5pPr>
            <a:lvl6pPr marL="2125235" indent="0">
              <a:buNone/>
              <a:defRPr sz="857"/>
            </a:lvl6pPr>
            <a:lvl7pPr marL="2550282" indent="0">
              <a:buNone/>
              <a:defRPr sz="857"/>
            </a:lvl7pPr>
            <a:lvl8pPr marL="2975329" indent="0">
              <a:buNone/>
              <a:defRPr sz="857"/>
            </a:lvl8pPr>
            <a:lvl9pPr marL="3400376" indent="0">
              <a:buNone/>
              <a:defRPr sz="857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PA"/>
              <a:t>Octubre 2018</a:t>
            </a:r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89E1E-8B98-45BF-9A03-F4A3E23C6BE5}" type="slidenum">
              <a:rPr lang="es-ES" altLang="es-PA"/>
              <a:pPr/>
              <a:t>‹Nº›</a:t>
            </a:fld>
            <a:endParaRPr lang="es-ES" altLang="es-PA"/>
          </a:p>
        </p:txBody>
      </p:sp>
    </p:spTree>
    <p:extLst>
      <p:ext uri="{BB962C8B-B14F-4D97-AF65-F5344CB8AC3E}">
        <p14:creationId xmlns:p14="http://schemas.microsoft.com/office/powerpoint/2010/main" val="45049862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PA"/>
              <a:t>Octubre 2018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142626-E14D-4886-8446-FEDC9C2E1E07}" type="slidenum">
              <a:rPr lang="es-ES" altLang="es-PA"/>
              <a:pPr/>
              <a:t>‹Nº›</a:t>
            </a:fld>
            <a:endParaRPr lang="es-ES" altLang="es-PA"/>
          </a:p>
        </p:txBody>
      </p:sp>
    </p:spTree>
    <p:extLst>
      <p:ext uri="{BB962C8B-B14F-4D97-AF65-F5344CB8AC3E}">
        <p14:creationId xmlns:p14="http://schemas.microsoft.com/office/powerpoint/2010/main" val="23715957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8250" y="282759"/>
            <a:ext cx="2057043" cy="602444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122" y="282759"/>
            <a:ext cx="6018755" cy="602444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PA"/>
              <a:t>Octubre 2018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24E4C0-0F70-4512-AAD4-555739DC2A43}" type="slidenum">
              <a:rPr lang="es-ES" altLang="es-PA"/>
              <a:pPr/>
              <a:t>‹Nº›</a:t>
            </a:fld>
            <a:endParaRPr lang="es-ES" altLang="es-PA"/>
          </a:p>
        </p:txBody>
      </p:sp>
    </p:spTree>
    <p:extLst>
      <p:ext uri="{BB962C8B-B14F-4D97-AF65-F5344CB8AC3E}">
        <p14:creationId xmlns:p14="http://schemas.microsoft.com/office/powerpoint/2010/main" val="236145578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A78E1C08-033B-4A31-9C07-D88EC13BC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5122-0C0F-478B-AB3D-640FCACC3EF7}" type="datetime1">
              <a:rPr lang="es-PA" smtClean="0"/>
              <a:t>27/07/2021</a:t>
            </a:fld>
            <a:endParaRPr lang="es-PA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0D5F3BA6-889F-45F9-8708-C38FFB61F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A"/>
              <a:t>Dr. Leo Marchosky</a:t>
            </a:r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04E930C6-34B2-4C1E-A68E-EC4C0CC23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PA" dirty="0" err="1"/>
              <a:t>Dr.Leo</a:t>
            </a:r>
            <a:r>
              <a:rPr lang="es-PA" dirty="0"/>
              <a:t> </a:t>
            </a:r>
            <a:r>
              <a:rPr lang="es-PA" dirty="0" err="1"/>
              <a:t>Marchosk</a:t>
            </a: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1212046934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AB964E-DD7B-45DE-9E0C-2B56BBADBD1B}" type="datetime1">
              <a:rPr lang="es-PA" smtClean="0"/>
              <a:t>27/07/2021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PA"/>
              <a:t>Dr. Leo Marchosky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PA" dirty="0"/>
              <a:t>Dr. Leo </a:t>
            </a:r>
            <a:r>
              <a:rPr lang="es-PA" dirty="0" err="1"/>
              <a:t>Marchosky</a:t>
            </a: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3037539477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0A76FF-D550-4D76-894C-04E26BFE03F4}" type="datetime1">
              <a:rPr lang="es-PA" smtClean="0"/>
              <a:t>27/07/2021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PA"/>
              <a:t>Dr. Leo Marchosky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5D5A7-2043-43AA-B472-78AC120C6818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177093384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C5A815-E086-44D2-9E6C-C0F1E91DABCC}" type="datetime1">
              <a:rPr lang="es-PA" smtClean="0"/>
              <a:t>27/07/2021</a:t>
            </a:fld>
            <a:endParaRPr lang="es-P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PA"/>
              <a:t>Dr. Leo Marchosky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5D5A7-2043-43AA-B472-78AC120C6818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81367348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524000"/>
            <a:ext cx="42291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524000"/>
            <a:ext cx="42291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2919987-BAC0-4757-B615-CE197BF918D8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35781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0A1EF0-F700-4DD7-8191-E26129F3382B}" type="datetime1">
              <a:rPr lang="es-PA" smtClean="0"/>
              <a:t>27/07/2021</a:t>
            </a:fld>
            <a:endParaRPr lang="es-P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PA"/>
              <a:t>Dr. Leo Marchosky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5D5A7-2043-43AA-B472-78AC120C6818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600129715"/>
      </p:ext>
    </p:extLst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3EFE1F-CCBA-4275-9084-544B34123831}" type="datetime1">
              <a:rPr lang="es-PA" smtClean="0"/>
              <a:t>27/07/2021</a:t>
            </a:fld>
            <a:endParaRPr lang="es-P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PA"/>
              <a:t>Dr. Leo Marchosky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5D5A7-2043-43AA-B472-78AC120C6818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42847802"/>
      </p:ext>
    </p:extLst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A9ADB5-BA3D-439E-8D5A-4750BF272308}" type="datetime1">
              <a:rPr lang="es-PA" smtClean="0"/>
              <a:t>27/07/2021</a:t>
            </a:fld>
            <a:endParaRPr lang="es-P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PA"/>
              <a:t>Dr. Leo Marchosky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5D5A7-2043-43AA-B472-78AC120C6818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869531891"/>
      </p:ext>
    </p:extLst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87B1D7-65C6-44C5-9977-456A00F68E4D}" type="datetime1">
              <a:rPr lang="es-PA" smtClean="0"/>
              <a:t>27/07/2021</a:t>
            </a:fld>
            <a:endParaRPr lang="es-P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PA"/>
              <a:t>Dr. Leo Marchosky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5D5A7-2043-43AA-B472-78AC120C6818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710223943"/>
      </p:ext>
    </p:extLst>
  </p:cSld>
  <p:clrMapOvr>
    <a:masterClrMapping/>
  </p:clrMapOvr>
  <p:transition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8735F8-4E5B-496F-86AB-DBA86B5D306C}" type="datetime1">
              <a:rPr lang="es-PA" smtClean="0"/>
              <a:t>27/07/2021</a:t>
            </a:fld>
            <a:endParaRPr lang="es-P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PA"/>
              <a:t>Dr. Leo Marchosky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5D5A7-2043-43AA-B472-78AC120C6818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287567813"/>
      </p:ext>
    </p:extLst>
  </p:cSld>
  <p:clrMapOvr>
    <a:masterClrMapping/>
  </p:clrMapOvr>
  <p:transition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28891B-9C84-434B-8FE6-7185198CE2A8}" type="datetime1">
              <a:rPr lang="es-PA" smtClean="0"/>
              <a:t>27/07/2021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PA"/>
              <a:t>Dr. Leo Marchosky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5D5A7-2043-43AA-B472-78AC120C6818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717060194"/>
      </p:ext>
    </p:extLst>
  </p:cSld>
  <p:clrMapOvr>
    <a:masterClrMapping/>
  </p:clrMapOvr>
  <p:transition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3EA84F-CC28-4424-8045-5F6BB1073B1B}" type="datetime1">
              <a:rPr lang="es-PA" smtClean="0"/>
              <a:t>27/07/2021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PA"/>
              <a:t>Dr. Leo Marchosky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5D5A7-2043-43AA-B472-78AC120C6818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59693340"/>
      </p:ext>
    </p:extLst>
  </p:cSld>
  <p:clrMapOvr>
    <a:masterClrMapping/>
  </p:clrMapOvr>
  <p:transition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77476FF-E89D-42FC-A3D3-2B6EAEE8450D}" type="slidenum">
              <a:rPr lang="en-US"/>
              <a:pPr/>
              <a:t>‹Nº›</a:t>
            </a:fld>
            <a:endParaRPr lang="en-US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74592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34743-516B-7941-A5DA-156E755A01CA}" type="datetimeFigureOut">
              <a:rPr lang="es-ES" smtClean="0"/>
              <a:t>27/07/2021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82745-8EA4-E44D-B36F-B6A5D2EA32E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368601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09600"/>
            <a:ext cx="7924800" cy="114300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s-ES" noProof="0"/>
              <a:t>Haga clic para modificar el estilo de título del patrón</a:t>
            </a:r>
            <a:endParaRPr lang="en-US" noProof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81200"/>
            <a:ext cx="6400800" cy="609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s-ES" noProof="0"/>
              <a:t>Haga clic para editar el estilo de subtítulo del patrón</a:t>
            </a:r>
            <a:endParaRPr lang="en-US" noProof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595841"/>
                </a:solidFill>
              </a:defRPr>
            </a:lvl1pPr>
          </a:lstStyle>
          <a:p>
            <a:endParaRPr lang="en-US"/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E18B68A-570D-4928-A211-CD8BD8EBE528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775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175AE1C-1E28-4483-B1C5-0B2435EDAF9C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38851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2EBED4F-2928-4F64-8BEC-E8F51E52D3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3FBDE85F-E1FE-4F45-A689-10323EBE51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E6A546E-10C6-40EA-B736-2C8B42B6F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C606D-F6F8-4F91-A02D-5DC50E60D28F}" type="datetimeFigureOut">
              <a:rPr lang="es-PA" smtClean="0"/>
              <a:t>27/07/2021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E5AF2E2-2B16-43E3-BC4B-1114D8605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83EFC1F8-EF07-4AA4-8BAF-63F3BE0A0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PA" dirty="0" err="1"/>
              <a:t>Dr.Leo</a:t>
            </a:r>
            <a:r>
              <a:rPr lang="es-PA" dirty="0"/>
              <a:t> Marchosky</a:t>
            </a:r>
          </a:p>
        </p:txBody>
      </p:sp>
    </p:spTree>
    <p:extLst>
      <p:ext uri="{BB962C8B-B14F-4D97-AF65-F5344CB8AC3E}">
        <p14:creationId xmlns:p14="http://schemas.microsoft.com/office/powerpoint/2010/main" val="268066215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D235894-4B7D-4D3F-924E-FFB390FF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6CEED052-0FB5-43D2-BC22-6F7F73825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4714B61-1800-4BD1-81CE-5A147198D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C606D-F6F8-4F91-A02D-5DC50E60D28F}" type="datetimeFigureOut">
              <a:rPr lang="es-PA" smtClean="0"/>
              <a:t>27/07/2021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2471FC6-BAD3-4499-8EA0-2345CC86D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E16CA927-B5CF-4AF0-A0A5-C49324563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PA" dirty="0"/>
              <a:t>Dr. Leo Marchosky</a:t>
            </a:r>
          </a:p>
        </p:txBody>
      </p:sp>
    </p:spTree>
    <p:extLst>
      <p:ext uri="{BB962C8B-B14F-4D97-AF65-F5344CB8AC3E}">
        <p14:creationId xmlns:p14="http://schemas.microsoft.com/office/powerpoint/2010/main" val="102936965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5013A40-8C25-4833-A204-B2D862FAE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3713A8DE-A08C-46C4-8FD0-6B3DB6E02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A214C566-C96E-4E6E-B555-EB0B768C5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C606D-F6F8-4F91-A02D-5DC50E60D28F}" type="datetimeFigureOut">
              <a:rPr lang="es-PA" smtClean="0"/>
              <a:t>27/07/2021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10DB3B8-CC93-4517-9C9C-E2FB9101A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7A3B936-71B5-420F-9D0B-C460431FF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E27B6-32FD-41AE-8C56-21FD75B13F54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95460773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479D69D-B783-43E1-92AF-86A790564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66BF7DF7-5BCB-4BF7-85FC-CC104D2120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A3C1C95C-C119-4B86-954E-99A2ABE842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1E085E76-3FC3-4FF6-A04C-1F397A406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C606D-F6F8-4F91-A02D-5DC50E60D28F}" type="datetimeFigureOut">
              <a:rPr lang="es-PA" smtClean="0"/>
              <a:t>27/07/2021</a:t>
            </a:fld>
            <a:endParaRPr lang="es-PA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2136234E-B30F-41E0-9091-6521711D6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006D5645-322E-4D4E-8A67-39D36FAEB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E27B6-32FD-41AE-8C56-21FD75B13F54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56570967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CDB0D06-3C0B-4B14-9FD5-2C4102D7F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26DDDCC3-E041-4BF0-9B23-7F7BFC6B10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81F926FE-8962-4B88-86A2-158C7B5D97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0E18C470-7917-4932-B309-854EC0C20B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4D49AC06-CC7F-43F9-8990-45BCF90962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DA594BEE-2968-46C6-8BAB-BC7F14230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C606D-F6F8-4F91-A02D-5DC50E60D28F}" type="datetimeFigureOut">
              <a:rPr lang="es-PA" smtClean="0"/>
              <a:t>27/07/2021</a:t>
            </a:fld>
            <a:endParaRPr lang="es-PA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7029A1BC-6CCE-4264-A778-710E69CB5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5AC8B8D7-BCF3-4245-B972-A1ADAEACA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E27B6-32FD-41AE-8C56-21FD75B13F54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37866458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38F2E37-FACF-442D-91EF-3A65FE122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C9D6FC0E-4900-4AF7-AA37-6D5323614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C606D-F6F8-4F91-A02D-5DC50E60D28F}" type="datetimeFigureOut">
              <a:rPr lang="es-PA" smtClean="0"/>
              <a:t>27/07/2021</a:t>
            </a:fld>
            <a:endParaRPr lang="es-PA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CCEE28D1-9443-4F7C-81B6-DEF89C396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587B918A-0324-4622-90FA-C46A303A9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E27B6-32FD-41AE-8C56-21FD75B13F54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96253315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5BE171BC-3E9B-4546-97B2-C1F4B735F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C606D-F6F8-4F91-A02D-5DC50E60D28F}" type="datetimeFigureOut">
              <a:rPr lang="es-PA" smtClean="0"/>
              <a:t>27/07/2021</a:t>
            </a:fld>
            <a:endParaRPr lang="es-PA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61AC9D39-CDBA-485A-8FC4-1DCF78EE0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99E9AC8D-99F7-4091-8686-266623C9F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E27B6-32FD-41AE-8C56-21FD75B13F54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57717755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CD9BD11-9999-42E4-BD1F-EFF94C74F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F101C4F-F1B5-4143-B623-A8DEA551D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6E6BA512-A9E7-418B-BC0D-7A83B6ADC1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379135F3-A5C6-4D06-BCBF-390D10808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C606D-F6F8-4F91-A02D-5DC50E60D28F}" type="datetimeFigureOut">
              <a:rPr lang="es-PA" smtClean="0"/>
              <a:t>27/07/2021</a:t>
            </a:fld>
            <a:endParaRPr lang="es-PA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C51EFCA6-A139-4995-9968-604F585A5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C072A2E5-906E-4BAA-B247-FDF3DD5C7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E27B6-32FD-41AE-8C56-21FD75B13F54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46575508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787A3BF-FC00-47AE-93F2-440703BA2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ECA8BF38-79FA-4539-BFDC-9EF2FFF7BD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PA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9828F3A9-DBBF-4886-85BF-472CCDE55A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C1AAA24C-5930-4BCB-AFFE-F83052FDC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C606D-F6F8-4F91-A02D-5DC50E60D28F}" type="datetimeFigureOut">
              <a:rPr lang="es-PA" smtClean="0"/>
              <a:t>27/07/2021</a:t>
            </a:fld>
            <a:endParaRPr lang="es-PA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6085CCFC-8ABF-4280-B59D-EC0A25768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D21EE7AF-734E-46DA-8C58-B55729D52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E27B6-32FD-41AE-8C56-21FD75B13F54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64238391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5013A8B-F734-407E-ACE8-218320050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C51042C1-0AD6-4547-A5FB-A33AEFBC8A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2F9A61A3-B115-437E-BD39-4FF29A432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C606D-F6F8-4F91-A02D-5DC50E60D28F}" type="datetimeFigureOut">
              <a:rPr lang="es-PA" smtClean="0"/>
              <a:t>27/07/2021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9C23F694-A14C-4AAF-801E-D9B49B08B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B802560-2D14-4348-B2C2-476C622F5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E27B6-32FD-41AE-8C56-21FD75B13F54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640281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1B7C3A5-C8DF-4901-B3C7-24915D97CD88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19852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7D4DE3F4-357A-43C3-A514-4681639549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94A66B85-A79C-4017-BEDC-EAD1A27BE0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252745F-D197-4545-B1F6-4C03E9B61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C606D-F6F8-4F91-A02D-5DC50E60D28F}" type="datetimeFigureOut">
              <a:rPr lang="es-PA" smtClean="0"/>
              <a:t>27/07/2021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2067A6D2-89CB-4546-9E27-98DD62D69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23D295A-A561-4DB6-A5B9-5B832B532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E27B6-32FD-41AE-8C56-21FD75B13F54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92341424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09600"/>
            <a:ext cx="7924800" cy="1143000"/>
          </a:xfrm>
        </p:spPr>
        <p:txBody>
          <a:bodyPr/>
          <a:lstStyle>
            <a:lvl1pPr>
              <a:defRPr sz="3300"/>
            </a:lvl1pPr>
          </a:lstStyle>
          <a:p>
            <a:pPr lvl="0"/>
            <a:r>
              <a:rPr lang="es-ES" noProof="0"/>
              <a:t>Haga clic para modificar el estilo de título del patrón</a:t>
            </a:r>
            <a:endParaRPr lang="en-US" noProof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81200"/>
            <a:ext cx="6400800" cy="609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s-ES" noProof="0"/>
              <a:t>Haga clic para editar el estilo de subtítulo del patrón</a:t>
            </a:r>
            <a:endParaRPr lang="en-US" noProof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50">
                <a:solidFill>
                  <a:srgbClr val="595841"/>
                </a:solidFill>
              </a:defRPr>
            </a:lvl1pPr>
          </a:lstStyle>
          <a:p>
            <a:endParaRPr lang="en-US"/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E18B68A-570D-4928-A211-CD8BD8EBE528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33742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6792"/>
            <a:ext cx="8610600" cy="45720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2" name="CuadroTexto 1"/>
          <p:cNvSpPr txBox="1"/>
          <p:nvPr userDrawn="1"/>
        </p:nvSpPr>
        <p:spPr>
          <a:xfrm>
            <a:off x="539553" y="6551767"/>
            <a:ext cx="1074333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A" sz="825" dirty="0">
                <a:solidFill>
                  <a:srgbClr val="000000"/>
                </a:solidFill>
              </a:rPr>
              <a:t>Dr. Leo Marchosky</a:t>
            </a:r>
          </a:p>
        </p:txBody>
      </p:sp>
    </p:spTree>
    <p:extLst>
      <p:ext uri="{BB962C8B-B14F-4D97-AF65-F5344CB8AC3E}">
        <p14:creationId xmlns:p14="http://schemas.microsoft.com/office/powerpoint/2010/main" val="345145347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97B3A83-E562-45EA-AEFB-6DCAE6FBC48A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59848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524000"/>
            <a:ext cx="4229100" cy="45720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524000"/>
            <a:ext cx="4229100" cy="45720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2919987-BAC0-4757-B615-CE197BF918D8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1243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175AE1C-1E28-4483-B1C5-0B2435EDAF9C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70754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1B7C3A5-C8DF-4901-B3C7-24915D97CD88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10530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77476FF-E89D-42FC-A3D3-2B6EAEE8450D}" type="slidenum">
              <a:rPr lang="en-US"/>
              <a:pPr/>
              <a:t>‹Nº›</a:t>
            </a:fld>
            <a:endParaRPr lang="en-US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63720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AB9E63A-34E2-409A-A456-AB74EE8C9C9C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38457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496D748-452C-4D45-B0C5-F28E57188AAE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582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77476FF-E89D-42FC-A3D3-2B6EAEE8450D}" type="slidenum">
              <a:rPr lang="en-US"/>
              <a:pPr/>
              <a:t>‹Nº›</a:t>
            </a:fld>
            <a:endParaRPr lang="en-US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977875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68C059A-221D-46D3-B020-329FDEAF536F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52807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228600"/>
            <a:ext cx="2152650" cy="58674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28600"/>
            <a:ext cx="6305550" cy="586740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B972275-DE8A-41E3-843B-7BD74E5AAD39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69889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106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524000"/>
            <a:ext cx="8610600" cy="4572000"/>
          </a:xfrm>
        </p:spPr>
        <p:txBody>
          <a:bodyPr/>
          <a:lstStyle/>
          <a:p>
            <a:r>
              <a:rPr lang="es-ES"/>
              <a:t>Haga clic en el icono para agregar una tabla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E6F8004-828B-494E-8723-3962D72AA4BF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51286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106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524000"/>
            <a:ext cx="4229100" cy="45720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524000"/>
            <a:ext cx="4229100" cy="45720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234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AB9E63A-34E2-409A-A456-AB74EE8C9C9C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805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496D748-452C-4D45-B0C5-F28E57188AAE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729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slideLayout" Target="../slideLayouts/slideLayout48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slideLayout" Target="../slideLayouts/slideLayout73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Relationship Id="rId14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8600"/>
            <a:ext cx="8610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Haga clic para cambiar el estilo de título	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524000"/>
            <a:ext cx="86106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</a:p>
        </p:txBody>
      </p:sp>
      <p:sp>
        <p:nvSpPr>
          <p:cNvPr id="99335" name="Rectangle 7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fld id="{8ED52DAC-906E-4B27-BBB8-49011ED94F6F}" type="datetime1">
              <a:rPr lang="en-US" sz="1400">
                <a:solidFill>
                  <a:srgbClr val="595841"/>
                </a:solidFill>
              </a:rPr>
              <a:pPr eaLnBrk="1" hangingPunct="1"/>
              <a:t>7/27/2021</a:t>
            </a:fld>
            <a:endParaRPr lang="en-US" sz="1400">
              <a:solidFill>
                <a:srgbClr val="595841"/>
              </a:solidFill>
            </a:endParaRPr>
          </a:p>
        </p:txBody>
      </p:sp>
      <p:sp>
        <p:nvSpPr>
          <p:cNvPr id="9933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595841"/>
                </a:solidFill>
              </a:defRPr>
            </a:lvl1pPr>
          </a:lstStyle>
          <a:p>
            <a:fld id="{7423B0B5-952C-4B71-A461-4B9C9A24DB25}" type="slidenum">
              <a:rPr lang="en-US"/>
              <a:pPr/>
              <a:t>‹Nº›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</p:sldLayoutIdLst>
  <p:hf sldNum="0"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59584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59584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59584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59584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84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84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84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84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84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1DC7D-3CCB-46CC-9592-81BEFDE2672D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610159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6917" y="274488"/>
            <a:ext cx="8230166" cy="1142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19027" tIns="59514" rIns="119027" bIns="595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PA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6917" y="1600714"/>
            <a:ext cx="8230166" cy="4524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19027" tIns="59514" rIns="119027" bIns="595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PA"/>
              <a:t>Haga clic para modificar el estilo de texto del patrón</a:t>
            </a:r>
          </a:p>
          <a:p>
            <a:pPr lvl="1"/>
            <a:r>
              <a:rPr lang="es-ES" altLang="es-PA"/>
              <a:t>Segundo nivel</a:t>
            </a:r>
          </a:p>
          <a:p>
            <a:pPr lvl="2"/>
            <a:r>
              <a:rPr lang="es-ES" altLang="es-PA"/>
              <a:t>Tercer nivel</a:t>
            </a:r>
          </a:p>
          <a:p>
            <a:pPr lvl="3"/>
            <a:r>
              <a:rPr lang="es-ES" altLang="es-PA"/>
              <a:t>Cuarto nivel</a:t>
            </a:r>
          </a:p>
          <a:p>
            <a:pPr lvl="4"/>
            <a:r>
              <a:rPr lang="es-ES" altLang="es-PA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6917" y="6356639"/>
            <a:ext cx="2133789" cy="364117"/>
          </a:xfrm>
          <a:prstGeom prst="rect">
            <a:avLst/>
          </a:prstGeom>
        </p:spPr>
        <p:txBody>
          <a:bodyPr vert="horz" lIns="119027" tIns="59514" rIns="119027" bIns="59514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43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s-PA"/>
              <a:t>Octubre 2018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3586" y="6356639"/>
            <a:ext cx="2896828" cy="364117"/>
          </a:xfrm>
          <a:prstGeom prst="rect">
            <a:avLst/>
          </a:prstGeom>
        </p:spPr>
        <p:txBody>
          <a:bodyPr vert="horz" lIns="119027" tIns="59514" rIns="119027" bIns="59514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43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95" y="6356639"/>
            <a:ext cx="2133789" cy="364117"/>
          </a:xfrm>
          <a:prstGeom prst="rect">
            <a:avLst/>
          </a:prstGeom>
        </p:spPr>
        <p:txBody>
          <a:bodyPr vert="horz" wrap="square" lIns="119027" tIns="59514" rIns="119027" bIns="59514" numCol="1" anchor="ctr" anchorCtr="0" compatLnSpc="1">
            <a:prstTxWarp prst="textNoShape">
              <a:avLst/>
            </a:prstTxWarp>
          </a:bodyPr>
          <a:lstStyle>
            <a:lvl1pPr algn="r">
              <a:defRPr sz="1143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E479DA96-D66F-4736-A37D-F65C0F7FAD0E}" type="slidenum">
              <a:rPr lang="es-ES" altLang="es-PA"/>
              <a:pPr/>
              <a:t>‹Nº›</a:t>
            </a:fld>
            <a:endParaRPr lang="es-ES" altLang="es-PA"/>
          </a:p>
        </p:txBody>
      </p:sp>
    </p:spTree>
    <p:extLst>
      <p:ext uri="{BB962C8B-B14F-4D97-AF65-F5344CB8AC3E}">
        <p14:creationId xmlns:p14="http://schemas.microsoft.com/office/powerpoint/2010/main" val="1944800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7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71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71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71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71">
          <a:solidFill>
            <a:schemeClr val="tx1"/>
          </a:solidFill>
          <a:latin typeface="Calibri" pitchFamily="34" charset="0"/>
        </a:defRPr>
      </a:lvl5pPr>
      <a:lvl6pPr marL="425047" algn="ctr" rtl="0" fontAlgn="base">
        <a:spcBef>
          <a:spcPct val="0"/>
        </a:spcBef>
        <a:spcAft>
          <a:spcPct val="0"/>
        </a:spcAft>
        <a:defRPr sz="4071">
          <a:solidFill>
            <a:schemeClr val="tx1"/>
          </a:solidFill>
          <a:latin typeface="Calibri" pitchFamily="34" charset="0"/>
        </a:defRPr>
      </a:lvl6pPr>
      <a:lvl7pPr marL="850094" algn="ctr" rtl="0" fontAlgn="base">
        <a:spcBef>
          <a:spcPct val="0"/>
        </a:spcBef>
        <a:spcAft>
          <a:spcPct val="0"/>
        </a:spcAft>
        <a:defRPr sz="4071">
          <a:solidFill>
            <a:schemeClr val="tx1"/>
          </a:solidFill>
          <a:latin typeface="Calibri" pitchFamily="34" charset="0"/>
        </a:defRPr>
      </a:lvl7pPr>
      <a:lvl8pPr marL="1275141" algn="ctr" rtl="0" fontAlgn="base">
        <a:spcBef>
          <a:spcPct val="0"/>
        </a:spcBef>
        <a:spcAft>
          <a:spcPct val="0"/>
        </a:spcAft>
        <a:defRPr sz="4071">
          <a:solidFill>
            <a:schemeClr val="tx1"/>
          </a:solidFill>
          <a:latin typeface="Calibri" pitchFamily="34" charset="0"/>
        </a:defRPr>
      </a:lvl8pPr>
      <a:lvl9pPr marL="1700188" algn="ctr" rtl="0" fontAlgn="base">
        <a:spcBef>
          <a:spcPct val="0"/>
        </a:spcBef>
        <a:spcAft>
          <a:spcPct val="0"/>
        </a:spcAft>
        <a:defRPr sz="4071">
          <a:solidFill>
            <a:schemeClr val="tx1"/>
          </a:solidFill>
          <a:latin typeface="Calibri" pitchFamily="34" charset="0"/>
        </a:defRPr>
      </a:lvl9pPr>
    </p:titleStyle>
    <p:bodyStyle>
      <a:lvl1pPr marL="318596" indent="-318596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90480" indent="-26530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571" kern="1200">
          <a:solidFill>
            <a:schemeClr val="tx1"/>
          </a:solidFill>
          <a:latin typeface="+mn-lt"/>
          <a:ea typeface="+mn-ea"/>
          <a:cs typeface="+mn-cs"/>
        </a:defRPr>
      </a:lvl2pPr>
      <a:lvl3pPr marL="1062364" indent="-21202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14" kern="1200">
          <a:solidFill>
            <a:schemeClr val="tx1"/>
          </a:solidFill>
          <a:latin typeface="+mn-lt"/>
          <a:ea typeface="+mn-ea"/>
          <a:cs typeface="+mn-cs"/>
        </a:defRPr>
      </a:lvl3pPr>
      <a:lvl4pPr marL="1487536" indent="-21202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857" kern="1200">
          <a:solidFill>
            <a:schemeClr val="tx1"/>
          </a:solidFill>
          <a:latin typeface="+mn-lt"/>
          <a:ea typeface="+mn-ea"/>
          <a:cs typeface="+mn-cs"/>
        </a:defRPr>
      </a:lvl4pPr>
      <a:lvl5pPr marL="1912708" indent="-21202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857" kern="1200">
          <a:solidFill>
            <a:schemeClr val="tx1"/>
          </a:solidFill>
          <a:latin typeface="+mn-lt"/>
          <a:ea typeface="+mn-ea"/>
          <a:cs typeface="+mn-cs"/>
        </a:defRPr>
      </a:lvl5pPr>
      <a:lvl6pPr marL="2337759" indent="-212524" algn="l" defTabSz="850094" rtl="0" eaLnBrk="1" latinLnBrk="0" hangingPunct="1">
        <a:spcBef>
          <a:spcPct val="20000"/>
        </a:spcBef>
        <a:buFont typeface="Arial" pitchFamily="34" charset="0"/>
        <a:buChar char="•"/>
        <a:defRPr sz="1857" kern="1200">
          <a:solidFill>
            <a:schemeClr val="tx1"/>
          </a:solidFill>
          <a:latin typeface="+mn-lt"/>
          <a:ea typeface="+mn-ea"/>
          <a:cs typeface="+mn-cs"/>
        </a:defRPr>
      </a:lvl6pPr>
      <a:lvl7pPr marL="2762806" indent="-212524" algn="l" defTabSz="850094" rtl="0" eaLnBrk="1" latinLnBrk="0" hangingPunct="1">
        <a:spcBef>
          <a:spcPct val="20000"/>
        </a:spcBef>
        <a:buFont typeface="Arial" pitchFamily="34" charset="0"/>
        <a:buChar char="•"/>
        <a:defRPr sz="1857" kern="1200">
          <a:solidFill>
            <a:schemeClr val="tx1"/>
          </a:solidFill>
          <a:latin typeface="+mn-lt"/>
          <a:ea typeface="+mn-ea"/>
          <a:cs typeface="+mn-cs"/>
        </a:defRPr>
      </a:lvl7pPr>
      <a:lvl8pPr marL="3187852" indent="-212524" algn="l" defTabSz="850094" rtl="0" eaLnBrk="1" latinLnBrk="0" hangingPunct="1">
        <a:spcBef>
          <a:spcPct val="20000"/>
        </a:spcBef>
        <a:buFont typeface="Arial" pitchFamily="34" charset="0"/>
        <a:buChar char="•"/>
        <a:defRPr sz="1857" kern="1200">
          <a:solidFill>
            <a:schemeClr val="tx1"/>
          </a:solidFill>
          <a:latin typeface="+mn-lt"/>
          <a:ea typeface="+mn-ea"/>
          <a:cs typeface="+mn-cs"/>
        </a:defRPr>
      </a:lvl8pPr>
      <a:lvl9pPr marL="3612900" indent="-212524" algn="l" defTabSz="850094" rtl="0" eaLnBrk="1" latinLnBrk="0" hangingPunct="1">
        <a:spcBef>
          <a:spcPct val="20000"/>
        </a:spcBef>
        <a:buFont typeface="Arial" pitchFamily="34" charset="0"/>
        <a:buChar char="•"/>
        <a:defRPr sz="185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850094" rtl="0" eaLnBrk="1" latinLnBrk="0" hangingPunct="1">
        <a:defRPr sz="1643" kern="1200">
          <a:solidFill>
            <a:schemeClr val="tx1"/>
          </a:solidFill>
          <a:latin typeface="+mn-lt"/>
          <a:ea typeface="+mn-ea"/>
          <a:cs typeface="+mn-cs"/>
        </a:defRPr>
      </a:lvl1pPr>
      <a:lvl2pPr marL="425047" algn="l" defTabSz="850094" rtl="0" eaLnBrk="1" latinLnBrk="0" hangingPunct="1">
        <a:defRPr sz="1643" kern="1200">
          <a:solidFill>
            <a:schemeClr val="tx1"/>
          </a:solidFill>
          <a:latin typeface="+mn-lt"/>
          <a:ea typeface="+mn-ea"/>
          <a:cs typeface="+mn-cs"/>
        </a:defRPr>
      </a:lvl2pPr>
      <a:lvl3pPr marL="850094" algn="l" defTabSz="850094" rtl="0" eaLnBrk="1" latinLnBrk="0" hangingPunct="1">
        <a:defRPr sz="1643" kern="1200">
          <a:solidFill>
            <a:schemeClr val="tx1"/>
          </a:solidFill>
          <a:latin typeface="+mn-lt"/>
          <a:ea typeface="+mn-ea"/>
          <a:cs typeface="+mn-cs"/>
        </a:defRPr>
      </a:lvl3pPr>
      <a:lvl4pPr marL="1275141" algn="l" defTabSz="850094" rtl="0" eaLnBrk="1" latinLnBrk="0" hangingPunct="1">
        <a:defRPr sz="1643" kern="1200">
          <a:solidFill>
            <a:schemeClr val="tx1"/>
          </a:solidFill>
          <a:latin typeface="+mn-lt"/>
          <a:ea typeface="+mn-ea"/>
          <a:cs typeface="+mn-cs"/>
        </a:defRPr>
      </a:lvl4pPr>
      <a:lvl5pPr marL="1700188" algn="l" defTabSz="850094" rtl="0" eaLnBrk="1" latinLnBrk="0" hangingPunct="1">
        <a:defRPr sz="1643" kern="1200">
          <a:solidFill>
            <a:schemeClr val="tx1"/>
          </a:solidFill>
          <a:latin typeface="+mn-lt"/>
          <a:ea typeface="+mn-ea"/>
          <a:cs typeface="+mn-cs"/>
        </a:defRPr>
      </a:lvl5pPr>
      <a:lvl6pPr marL="2125235" algn="l" defTabSz="850094" rtl="0" eaLnBrk="1" latinLnBrk="0" hangingPunct="1">
        <a:defRPr sz="1643" kern="1200">
          <a:solidFill>
            <a:schemeClr val="tx1"/>
          </a:solidFill>
          <a:latin typeface="+mn-lt"/>
          <a:ea typeface="+mn-ea"/>
          <a:cs typeface="+mn-cs"/>
        </a:defRPr>
      </a:lvl6pPr>
      <a:lvl7pPr marL="2550282" algn="l" defTabSz="850094" rtl="0" eaLnBrk="1" latinLnBrk="0" hangingPunct="1">
        <a:defRPr sz="1643" kern="1200">
          <a:solidFill>
            <a:schemeClr val="tx1"/>
          </a:solidFill>
          <a:latin typeface="+mn-lt"/>
          <a:ea typeface="+mn-ea"/>
          <a:cs typeface="+mn-cs"/>
        </a:defRPr>
      </a:lvl7pPr>
      <a:lvl8pPr marL="2975329" algn="l" defTabSz="850094" rtl="0" eaLnBrk="1" latinLnBrk="0" hangingPunct="1">
        <a:defRPr sz="1643" kern="1200">
          <a:solidFill>
            <a:schemeClr val="tx1"/>
          </a:solidFill>
          <a:latin typeface="+mn-lt"/>
          <a:ea typeface="+mn-ea"/>
          <a:cs typeface="+mn-cs"/>
        </a:defRPr>
      </a:lvl8pPr>
      <a:lvl9pPr marL="3400376" algn="l" defTabSz="850094" rtl="0" eaLnBrk="1" latinLnBrk="0" hangingPunct="1">
        <a:defRPr sz="16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ED7FE12D-3483-4184-B59A-97067E6E6420}" type="datetime1">
              <a:rPr lang="es-PA" smtClean="0"/>
              <a:t>27/07/2021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s-PA"/>
              <a:t>Dr. Leo Marchosky</a:t>
            </a:r>
            <a:endParaRPr lang="es-P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s-PA" dirty="0"/>
              <a:t>Dr. Leo </a:t>
            </a:r>
            <a:r>
              <a:rPr lang="es-PA" dirty="0" err="1"/>
              <a:t>Marchosky</a:t>
            </a: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2234325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  <p:sldLayoutId id="2147483805" r:id="rId13"/>
    <p:sldLayoutId id="2147483832" r:id="rId14"/>
  </p:sldLayoutIdLst>
  <p:transition>
    <p:fade/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3BF0EF1C-E367-4FE5-AB2D-6AB678D32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FB13ABE5-934F-42E8-89CD-76C141583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7899D33-1418-44F9-91F5-5359D87F9B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C606D-F6F8-4F91-A02D-5DC50E60D28F}" type="datetimeFigureOut">
              <a:rPr lang="es-PA" smtClean="0"/>
              <a:t>27/07/2021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C8D230F-6C43-46E5-9491-1778EC079B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6387CBC5-9EAB-4921-871F-9D104F9BFB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E27B6-32FD-41AE-8C56-21FD75B13F54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130964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8600"/>
            <a:ext cx="8610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Haga clic para cambiar el estilo de título	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524000"/>
            <a:ext cx="86106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</a:p>
        </p:txBody>
      </p:sp>
      <p:sp>
        <p:nvSpPr>
          <p:cNvPr id="99335" name="Rectangle 7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fld id="{8ED52DAC-906E-4B27-BBB8-49011ED94F6F}" type="datetime1">
              <a:rPr lang="en-US" sz="1050">
                <a:solidFill>
                  <a:srgbClr val="595841"/>
                </a:solidFill>
              </a:rPr>
              <a:pPr eaLnBrk="1" hangingPunct="1"/>
              <a:t>7/27/2021</a:t>
            </a:fld>
            <a:endParaRPr lang="en-US" sz="1050">
              <a:solidFill>
                <a:srgbClr val="595841"/>
              </a:solidFill>
            </a:endParaRPr>
          </a:p>
        </p:txBody>
      </p:sp>
      <p:sp>
        <p:nvSpPr>
          <p:cNvPr id="9933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50">
                <a:solidFill>
                  <a:srgbClr val="595841"/>
                </a:solidFill>
              </a:defRPr>
            </a:lvl1pPr>
          </a:lstStyle>
          <a:p>
            <a:fld id="{7423B0B5-952C-4B71-A461-4B9C9A24DB25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09940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2"/>
          </a:solidFill>
          <a:latin typeface="Arial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2"/>
          </a:solidFill>
          <a:latin typeface="Arial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2"/>
          </a:solidFill>
          <a:latin typeface="Arial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2"/>
          </a:solidFill>
          <a:latin typeface="Arial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2"/>
          </a:solidFill>
          <a:latin typeface="Arial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59584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>
          <a:solidFill>
            <a:srgbClr val="595841"/>
          </a:solidFill>
          <a:latin typeface="+mn-lt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rgbClr val="595841"/>
          </a:solidFill>
          <a:latin typeface="+mn-lt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>
          <a:solidFill>
            <a:srgbClr val="59584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rgbClr val="59584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rgbClr val="59584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rgbClr val="59584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rgbClr val="59584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rgbClr val="59584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41.xml"/><Relationship Id="rId4" Type="http://schemas.openxmlformats.org/officeDocument/2006/relationships/slide" Target="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slide" Target="slide39.xml"/><Relationship Id="rId1" Type="http://schemas.openxmlformats.org/officeDocument/2006/relationships/slideLayout" Target="../slideLayouts/slideLayout37.xml"/><Relationship Id="rId4" Type="http://schemas.openxmlformats.org/officeDocument/2006/relationships/slide" Target="slide3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xmlns="" id="{D21DFBB4-C9FC-4DD1-8F52-9B70201DBF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528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texto 6">
            <a:extLst>
              <a:ext uri="{FF2B5EF4-FFF2-40B4-BE49-F238E27FC236}">
                <a16:creationId xmlns:a16="http://schemas.microsoft.com/office/drawing/2014/main" xmlns="" id="{C42E8FBE-4E6D-4C43-A7D9-EC86614E25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9592" y="1844824"/>
            <a:ext cx="7772400" cy="1500187"/>
          </a:xfrm>
        </p:spPr>
        <p:txBody>
          <a:bodyPr/>
          <a:lstStyle/>
          <a:p>
            <a:pPr algn="ctr"/>
            <a:r>
              <a:rPr lang="es-PA" sz="3600" dirty="0"/>
              <a:t>Prefiero trabajar detrás de las cámaras y del público</a:t>
            </a:r>
          </a:p>
        </p:txBody>
      </p:sp>
    </p:spTree>
    <p:extLst>
      <p:ext uri="{BB962C8B-B14F-4D97-AF65-F5344CB8AC3E}">
        <p14:creationId xmlns:p14="http://schemas.microsoft.com/office/powerpoint/2010/main" val="249916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Rectangle 7"/>
          <p:cNvSpPr>
            <a:spLocks noGrp="1" noChangeArrowheads="1"/>
          </p:cNvSpPr>
          <p:nvPr>
            <p:ph idx="1"/>
          </p:nvPr>
        </p:nvSpPr>
        <p:spPr>
          <a:xfrm>
            <a:off x="44321" y="1196752"/>
            <a:ext cx="9144000" cy="6192688"/>
          </a:xfrm>
        </p:spPr>
        <p:txBody>
          <a:bodyPr/>
          <a:lstStyle/>
          <a:p>
            <a:pPr marL="627063" lvl="1" indent="-169863">
              <a:buFont typeface="Arial" panose="020B0604020202020204" pitchFamily="34" charset="0"/>
              <a:buChar char="•"/>
            </a:pPr>
            <a:r>
              <a:rPr lang="es-ES_tradnl" sz="2000" dirty="0">
                <a:solidFill>
                  <a:schemeClr val="bg2"/>
                </a:solidFill>
              </a:rPr>
              <a:t>MINSA</a:t>
            </a:r>
          </a:p>
          <a:p>
            <a:pPr marL="1254125" lvl="3" indent="-268288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800" dirty="0">
                <a:solidFill>
                  <a:schemeClr val="bg2"/>
                </a:solidFill>
              </a:rPr>
              <a:t>Optimización del proceso de compras de medicamentos </a:t>
            </a:r>
            <a:r>
              <a:rPr lang="es-ES_tradnl" sz="1800" b="1" dirty="0">
                <a:solidFill>
                  <a:srgbClr val="00B050"/>
                </a:solidFill>
              </a:rPr>
              <a:t>√ </a:t>
            </a:r>
            <a:r>
              <a:rPr lang="es-ES_tradnl" sz="1800" b="1" dirty="0">
                <a:solidFill>
                  <a:srgbClr val="FFC000"/>
                </a:solidFill>
              </a:rPr>
              <a:t>(</a:t>
            </a:r>
            <a:r>
              <a:rPr lang="en-US" sz="1800" b="1" dirty="0">
                <a:solidFill>
                  <a:srgbClr val="FFC000"/>
                </a:solidFill>
              </a:rPr>
              <a:t>?)</a:t>
            </a:r>
            <a:endParaRPr lang="es-ES_tradnl" sz="1800" b="1" dirty="0">
              <a:solidFill>
                <a:srgbClr val="FFC000"/>
              </a:solidFill>
            </a:endParaRPr>
          </a:p>
          <a:p>
            <a:pPr marL="1254125" lvl="3" indent="-268288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800" dirty="0">
                <a:solidFill>
                  <a:schemeClr val="bg2"/>
                </a:solidFill>
              </a:rPr>
              <a:t>Plan de ataque para registro  atrasado de 5,600 expedientes</a:t>
            </a:r>
            <a:r>
              <a:rPr lang="es-ES_tradnl" sz="1800" b="1" dirty="0">
                <a:solidFill>
                  <a:srgbClr val="00B050"/>
                </a:solidFill>
              </a:rPr>
              <a:t> √</a:t>
            </a:r>
          </a:p>
          <a:p>
            <a:pPr marL="1254125" lvl="3" indent="-268288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800" dirty="0">
                <a:solidFill>
                  <a:schemeClr val="bg2"/>
                </a:solidFill>
              </a:rPr>
              <a:t>Nuevo almacén de medicamentos e insumos en Milla 8 </a:t>
            </a:r>
            <a:r>
              <a:rPr lang="es-ES_tradnl" sz="1800" b="1" dirty="0">
                <a:solidFill>
                  <a:srgbClr val="00B050"/>
                </a:solidFill>
              </a:rPr>
              <a:t>√</a:t>
            </a:r>
            <a:endParaRPr lang="es-ES_tradnl" sz="1800" dirty="0">
              <a:solidFill>
                <a:schemeClr val="bg2"/>
              </a:solidFill>
            </a:endParaRPr>
          </a:p>
          <a:p>
            <a:pPr marL="1254125" lvl="3" indent="-268288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800" dirty="0">
                <a:solidFill>
                  <a:schemeClr val="bg2"/>
                </a:solidFill>
              </a:rPr>
              <a:t>Decreto que extendió receta prolongada para pacientes estables y controlados </a:t>
            </a:r>
            <a:r>
              <a:rPr lang="es-ES_tradnl" sz="1800" b="1" dirty="0">
                <a:solidFill>
                  <a:srgbClr val="00B050"/>
                </a:solidFill>
              </a:rPr>
              <a:t>√</a:t>
            </a:r>
          </a:p>
          <a:p>
            <a:pPr marL="1254125" lvl="3" indent="-268288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800" dirty="0">
                <a:solidFill>
                  <a:schemeClr val="bg2"/>
                </a:solidFill>
              </a:rPr>
              <a:t>Propuesta de ley orgánica para crear una nueva entidad nacional para abastecimiento de medicamentos e insumos </a:t>
            </a:r>
            <a:r>
              <a:rPr lang="es-ES_tradnl" sz="1800" dirty="0">
                <a:solidFill>
                  <a:srgbClr val="FF0000"/>
                </a:solidFill>
              </a:rPr>
              <a:t>x</a:t>
            </a:r>
            <a:endParaRPr lang="es-ES_tradnl" sz="1800" dirty="0">
              <a:solidFill>
                <a:schemeClr val="bg2"/>
              </a:solidFill>
            </a:endParaRPr>
          </a:p>
          <a:p>
            <a:pPr marL="1254125" lvl="3" indent="-268288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800" dirty="0">
                <a:solidFill>
                  <a:schemeClr val="bg2"/>
                </a:solidFill>
              </a:rPr>
              <a:t>Reestructuración de MINSA </a:t>
            </a:r>
            <a:r>
              <a:rPr lang="es-ES_tradnl" sz="1800" dirty="0">
                <a:solidFill>
                  <a:srgbClr val="FF0000"/>
                </a:solidFill>
              </a:rPr>
              <a:t>x</a:t>
            </a:r>
            <a:endParaRPr lang="es-ES_tradnl" sz="1800" dirty="0">
              <a:solidFill>
                <a:schemeClr val="bg2"/>
              </a:solidFill>
            </a:endParaRPr>
          </a:p>
          <a:p>
            <a:pPr marL="1254125" lvl="3" indent="-268288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800" dirty="0">
                <a:solidFill>
                  <a:schemeClr val="bg2"/>
                </a:solidFill>
              </a:rPr>
              <a:t>Modificación del Ley 1 de medicamentos </a:t>
            </a:r>
            <a:r>
              <a:rPr lang="es-ES_tradnl" sz="1800" dirty="0">
                <a:solidFill>
                  <a:srgbClr val="FF0000"/>
                </a:solidFill>
              </a:rPr>
              <a:t>x</a:t>
            </a:r>
            <a:endParaRPr lang="es-ES_tradnl" sz="1800" dirty="0">
              <a:solidFill>
                <a:schemeClr val="bg2"/>
              </a:solidFill>
            </a:endParaRPr>
          </a:p>
          <a:p>
            <a:pPr marL="1254125" lvl="3" indent="-268288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ES_tradnl" sz="1800" dirty="0">
              <a:solidFill>
                <a:schemeClr val="bg2"/>
              </a:solidFill>
            </a:endParaRPr>
          </a:p>
          <a:p>
            <a:pPr marL="857250" lvl="2" indent="0">
              <a:buNone/>
            </a:pPr>
            <a:endParaRPr lang="es-ES_tradnl" sz="1800" dirty="0">
              <a:solidFill>
                <a:schemeClr val="bg2"/>
              </a:solidFill>
            </a:endParaRPr>
          </a:p>
          <a:p>
            <a:pPr lvl="2"/>
            <a:endParaRPr lang="es-ES_tradnl" sz="1800" dirty="0">
              <a:solidFill>
                <a:schemeClr val="bg2"/>
              </a:solidFill>
            </a:endParaRPr>
          </a:p>
          <a:p>
            <a:pPr marL="457200" lvl="1" indent="0">
              <a:buNone/>
            </a:pPr>
            <a:endParaRPr lang="es-ES_tradnl" sz="1800" dirty="0">
              <a:solidFill>
                <a:schemeClr val="bg2"/>
              </a:solidFill>
            </a:endParaRPr>
          </a:p>
          <a:p>
            <a:pPr lvl="1"/>
            <a:endParaRPr lang="es-ES_tradnl" sz="1800" dirty="0">
              <a:solidFill>
                <a:schemeClr val="bg2"/>
              </a:solidFill>
            </a:endParaRPr>
          </a:p>
          <a:p>
            <a:pPr lvl="1"/>
            <a:endParaRPr lang="es-ES_tradnl" sz="2000" dirty="0">
              <a:solidFill>
                <a:schemeClr val="bg2"/>
              </a:solidFill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>
          <a:xfrm>
            <a:off x="311021" y="12576"/>
            <a:ext cx="8610600" cy="752128"/>
          </a:xfrm>
        </p:spPr>
        <p:txBody>
          <a:bodyPr/>
          <a:lstStyle/>
          <a:p>
            <a:r>
              <a:rPr lang="es-PA" sz="2400" dirty="0"/>
              <a:t>Proyectos y asesorías desde el 2016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Rectangle 7"/>
          <p:cNvSpPr>
            <a:spLocks noGrp="1" noChangeArrowheads="1"/>
          </p:cNvSpPr>
          <p:nvPr>
            <p:ph idx="1"/>
          </p:nvPr>
        </p:nvSpPr>
        <p:spPr>
          <a:xfrm>
            <a:off x="0" y="652736"/>
            <a:ext cx="9144000" cy="6192688"/>
          </a:xfrm>
        </p:spPr>
        <p:txBody>
          <a:bodyPr/>
          <a:lstStyle/>
          <a:p>
            <a:pPr indent="-560388">
              <a:buFont typeface="Arial" panose="020B0604020202020204" pitchFamily="34" charset="0"/>
              <a:buChar char="•"/>
            </a:pPr>
            <a:r>
              <a:rPr lang="es-ES_tradnl" sz="2200" b="1" dirty="0">
                <a:solidFill>
                  <a:schemeClr val="bg2"/>
                </a:solidFill>
              </a:rPr>
              <a:t>CSS</a:t>
            </a:r>
          </a:p>
          <a:p>
            <a:pPr marL="742950" lvl="2" indent="-4762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600" dirty="0">
                <a:solidFill>
                  <a:schemeClr val="bg2"/>
                </a:solidFill>
              </a:rPr>
              <a:t>Acumulación de pacientes en cuarto de urgencias, razones y soluciones </a:t>
            </a:r>
            <a:r>
              <a:rPr lang="es-ES_tradnl" sz="1600" dirty="0">
                <a:solidFill>
                  <a:srgbClr val="FF0000"/>
                </a:solidFill>
              </a:rPr>
              <a:t>x</a:t>
            </a:r>
          </a:p>
          <a:p>
            <a:pPr marL="742950" lvl="2" indent="-4762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600" dirty="0">
                <a:solidFill>
                  <a:schemeClr val="bg2"/>
                </a:solidFill>
              </a:rPr>
              <a:t>Propuesta de transformación del sistema de abastecimiento de insumos y medicamentos </a:t>
            </a:r>
            <a:r>
              <a:rPr lang="es-ES_tradnl" sz="1600" dirty="0">
                <a:solidFill>
                  <a:srgbClr val="FF0000"/>
                </a:solidFill>
              </a:rPr>
              <a:t>x</a:t>
            </a:r>
          </a:p>
          <a:p>
            <a:pPr marL="742950" lvl="2" indent="-4762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600" dirty="0">
                <a:solidFill>
                  <a:schemeClr val="bg2"/>
                </a:solidFill>
              </a:rPr>
              <a:t>Propuesta para mejorar la atención y calidad de la consulta externa </a:t>
            </a:r>
            <a:r>
              <a:rPr lang="es-ES_tradnl" sz="1600" dirty="0">
                <a:solidFill>
                  <a:srgbClr val="FF0000"/>
                </a:solidFill>
              </a:rPr>
              <a:t>x (Covid)</a:t>
            </a:r>
          </a:p>
          <a:p>
            <a:pPr marL="742950" lvl="2" indent="-4762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600" dirty="0">
                <a:solidFill>
                  <a:schemeClr val="bg2"/>
                </a:solidFill>
              </a:rPr>
              <a:t>Redistribución de camas quirúrgicas en base a indicadores hospitalarios </a:t>
            </a:r>
            <a:r>
              <a:rPr lang="es-ES_tradnl" sz="1800" dirty="0">
                <a:solidFill>
                  <a:srgbClr val="FF0000"/>
                </a:solidFill>
              </a:rPr>
              <a:t>x (Covid)</a:t>
            </a:r>
            <a:endParaRPr lang="es-ES_tradnl" sz="1600" dirty="0">
              <a:solidFill>
                <a:srgbClr val="FF0000"/>
              </a:solidFill>
            </a:endParaRPr>
          </a:p>
          <a:p>
            <a:pPr marL="742950" lvl="2" indent="-4762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600" dirty="0">
                <a:solidFill>
                  <a:schemeClr val="bg2"/>
                </a:solidFill>
              </a:rPr>
              <a:t>Solicitud de evaluación sobre la estructura física del Hospital General de la CSS </a:t>
            </a:r>
            <a:r>
              <a:rPr lang="es-ES_tradnl" sz="2000" dirty="0">
                <a:solidFill>
                  <a:srgbClr val="FF0000"/>
                </a:solidFill>
              </a:rPr>
              <a:t>x</a:t>
            </a:r>
            <a:endParaRPr lang="es-ES_tradnl" sz="1600" dirty="0">
              <a:solidFill>
                <a:srgbClr val="FF0000"/>
              </a:solidFill>
            </a:endParaRPr>
          </a:p>
          <a:p>
            <a:pPr marL="742950" lvl="2" indent="-4762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600" dirty="0">
                <a:solidFill>
                  <a:schemeClr val="bg2"/>
                </a:solidFill>
              </a:rPr>
              <a:t>Transformación del CHAAM en hospital Covid para atender la emergencia nacional </a:t>
            </a:r>
            <a:r>
              <a:rPr lang="es-ES_tradnl" sz="1600" b="1" dirty="0">
                <a:solidFill>
                  <a:srgbClr val="00B050"/>
                </a:solidFill>
              </a:rPr>
              <a:t>√</a:t>
            </a:r>
          </a:p>
          <a:p>
            <a:pPr marL="742950" lvl="2" indent="-4762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600" dirty="0">
                <a:solidFill>
                  <a:schemeClr val="bg2"/>
                </a:solidFill>
              </a:rPr>
              <a:t>Traslado de Obstetricia y Neonatología al Hospital Irma </a:t>
            </a:r>
            <a:r>
              <a:rPr lang="es-ES_tradnl" sz="1600" dirty="0" err="1">
                <a:solidFill>
                  <a:schemeClr val="bg2"/>
                </a:solidFill>
              </a:rPr>
              <a:t>Ztanetatos</a:t>
            </a:r>
            <a:r>
              <a:rPr lang="es-ES_tradnl" sz="1600" dirty="0">
                <a:solidFill>
                  <a:schemeClr val="bg2"/>
                </a:solidFill>
              </a:rPr>
              <a:t> </a:t>
            </a:r>
            <a:r>
              <a:rPr lang="es-ES_tradnl" sz="1600" b="1" dirty="0">
                <a:solidFill>
                  <a:srgbClr val="00B050"/>
                </a:solidFill>
              </a:rPr>
              <a:t>√</a:t>
            </a:r>
          </a:p>
          <a:p>
            <a:pPr marL="742950" lvl="2" indent="-4762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600" dirty="0">
                <a:solidFill>
                  <a:schemeClr val="bg2"/>
                </a:solidFill>
              </a:rPr>
              <a:t>Cálculo de requerimiento de personal para la creación de unidad Covid en Ciudad de la Salud </a:t>
            </a:r>
            <a:r>
              <a:rPr lang="es-ES_tradnl" sz="1600" b="1" dirty="0">
                <a:solidFill>
                  <a:srgbClr val="00B050"/>
                </a:solidFill>
              </a:rPr>
              <a:t>√</a:t>
            </a:r>
          </a:p>
          <a:p>
            <a:pPr marL="742950" lvl="2" indent="-4762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600" dirty="0">
                <a:solidFill>
                  <a:schemeClr val="bg2"/>
                </a:solidFill>
              </a:rPr>
              <a:t>Análisis de la situación de la Ciudad de la Salud  y propuesta de soluciones </a:t>
            </a:r>
            <a:r>
              <a:rPr lang="en-US" sz="1600" b="1" dirty="0">
                <a:solidFill>
                  <a:srgbClr val="FFC000"/>
                </a:solidFill>
              </a:rPr>
              <a:t>????</a:t>
            </a:r>
            <a:endParaRPr lang="es-ES_tradnl" sz="1600" b="1" dirty="0">
              <a:solidFill>
                <a:srgbClr val="FFC000"/>
              </a:solidFill>
            </a:endParaRPr>
          </a:p>
          <a:p>
            <a:pPr lvl="1" indent="-476250">
              <a:spcAft>
                <a:spcPts val="600"/>
              </a:spcAft>
              <a:buNone/>
            </a:pPr>
            <a:endParaRPr lang="es-ES_tradnl" sz="1100" dirty="0">
              <a:solidFill>
                <a:schemeClr val="bg2"/>
              </a:solidFill>
            </a:endParaRPr>
          </a:p>
          <a:p>
            <a:pPr lvl="1" indent="-476250">
              <a:spcAft>
                <a:spcPts val="600"/>
              </a:spcAft>
            </a:pPr>
            <a:endParaRPr lang="es-ES_tradnl" sz="1400" dirty="0">
              <a:solidFill>
                <a:schemeClr val="bg2"/>
              </a:solidFill>
            </a:endParaRPr>
          </a:p>
          <a:p>
            <a:pPr marL="457200" lvl="1" indent="0">
              <a:buNone/>
            </a:pPr>
            <a:endParaRPr lang="es-ES_tradnl" sz="2000" dirty="0">
              <a:solidFill>
                <a:schemeClr val="bg2"/>
              </a:solidFill>
            </a:endParaRPr>
          </a:p>
          <a:p>
            <a:pPr lvl="1"/>
            <a:endParaRPr lang="es-ES_tradnl" sz="2000" dirty="0">
              <a:solidFill>
                <a:schemeClr val="bg2"/>
              </a:solidFill>
            </a:endParaRPr>
          </a:p>
          <a:p>
            <a:pPr lvl="1"/>
            <a:endParaRPr lang="es-ES_tradnl" sz="2000" dirty="0">
              <a:solidFill>
                <a:schemeClr val="bg2"/>
              </a:solidFill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>
          <a:xfrm>
            <a:off x="311021" y="12576"/>
            <a:ext cx="8610600" cy="824136"/>
          </a:xfrm>
        </p:spPr>
        <p:txBody>
          <a:bodyPr/>
          <a:lstStyle/>
          <a:p>
            <a:r>
              <a:rPr lang="es-PA" sz="2400" dirty="0"/>
              <a:t>Proyectos y asesorías desde el 2016 </a:t>
            </a:r>
          </a:p>
        </p:txBody>
      </p:sp>
    </p:spTree>
    <p:extLst>
      <p:ext uri="{BB962C8B-B14F-4D97-AF65-F5344CB8AC3E}">
        <p14:creationId xmlns:p14="http://schemas.microsoft.com/office/powerpoint/2010/main" val="6237803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79470C5-3AF8-4287-98D1-C4A8B165C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4" y="1844824"/>
            <a:ext cx="7772400" cy="1362075"/>
          </a:xfrm>
        </p:spPr>
        <p:txBody>
          <a:bodyPr/>
          <a:lstStyle/>
          <a:p>
            <a:r>
              <a:rPr lang="es-PA" sz="2400" dirty="0"/>
              <a:t>La CSS es una institución que padece de varias enfermedades organizacionales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0A1C4AE4-26AD-4D8E-A103-4553572931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27584" y="3424772"/>
            <a:ext cx="7772400" cy="1500187"/>
          </a:xfrm>
        </p:spPr>
        <p:txBody>
          <a:bodyPr/>
          <a:lstStyle/>
          <a:p>
            <a:pPr algn="ctr"/>
            <a:r>
              <a:rPr lang="es-PA" sz="2800" dirty="0"/>
              <a:t>Y lo que nosotros percibimos son los síntomas</a:t>
            </a:r>
          </a:p>
        </p:txBody>
      </p:sp>
    </p:spTree>
    <p:extLst>
      <p:ext uri="{BB962C8B-B14F-4D97-AF65-F5344CB8AC3E}">
        <p14:creationId xmlns:p14="http://schemas.microsoft.com/office/powerpoint/2010/main" val="280488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79470C5-3AF8-4287-98D1-C4A8B165C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4" y="1844824"/>
            <a:ext cx="7772400" cy="1362075"/>
          </a:xfrm>
        </p:spPr>
        <p:txBody>
          <a:bodyPr/>
          <a:lstStyle/>
          <a:p>
            <a:r>
              <a:rPr lang="es-PA" sz="2400" dirty="0"/>
              <a:t>La Pandemia ha hecho Más evidente y agravado las vulnerabilidades de la organización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06481C3C-FA53-4016-AA3C-3D62FF3947E8}"/>
              </a:ext>
            </a:extLst>
          </p:cNvPr>
          <p:cNvSpPr txBox="1"/>
          <p:nvPr/>
        </p:nvSpPr>
        <p:spPr>
          <a:xfrm>
            <a:off x="1187624" y="4581128"/>
            <a:ext cx="626469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A" sz="2800" dirty="0">
                <a:solidFill>
                  <a:srgbClr val="595841"/>
                </a:solidFill>
                <a:latin typeface="+mn-lt"/>
              </a:rPr>
              <a:t>Y  ha dado buenas razones,  (o excusas), para no avanzar </a:t>
            </a:r>
          </a:p>
        </p:txBody>
      </p:sp>
    </p:spTree>
    <p:extLst>
      <p:ext uri="{BB962C8B-B14F-4D97-AF65-F5344CB8AC3E}">
        <p14:creationId xmlns:p14="http://schemas.microsoft.com/office/powerpoint/2010/main" val="140758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Rectangle 7"/>
          <p:cNvSpPr>
            <a:spLocks noGrp="1" noChangeArrowheads="1"/>
          </p:cNvSpPr>
          <p:nvPr>
            <p:ph idx="1"/>
          </p:nvPr>
        </p:nvSpPr>
        <p:spPr>
          <a:xfrm>
            <a:off x="0" y="652736"/>
            <a:ext cx="9144000" cy="6192688"/>
          </a:xfrm>
        </p:spPr>
        <p:txBody>
          <a:bodyPr/>
          <a:lstStyle/>
          <a:p>
            <a:pPr marL="342900" lvl="1" indent="-4762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2000" dirty="0">
                <a:solidFill>
                  <a:schemeClr val="bg2"/>
                </a:solidFill>
              </a:rPr>
              <a:t>Desabastecimiento de medicamentos e insumos</a:t>
            </a:r>
            <a:endParaRPr lang="es-ES_tradnl" sz="2000" dirty="0">
              <a:solidFill>
                <a:srgbClr val="FF0000"/>
              </a:solidFill>
            </a:endParaRPr>
          </a:p>
          <a:p>
            <a:pPr marL="342900" lvl="1" indent="-4762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2000" dirty="0">
                <a:solidFill>
                  <a:schemeClr val="bg2"/>
                </a:solidFill>
              </a:rPr>
              <a:t>Moratoria </a:t>
            </a:r>
            <a:r>
              <a:rPr lang="es-PA" sz="2000" dirty="0">
                <a:solidFill>
                  <a:schemeClr val="bg2"/>
                </a:solidFill>
              </a:rPr>
              <a:t>quirúrgicas</a:t>
            </a:r>
          </a:p>
          <a:p>
            <a:pPr marL="342900" lvl="1" indent="-4762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2000" dirty="0">
                <a:solidFill>
                  <a:schemeClr val="bg2"/>
                </a:solidFill>
              </a:rPr>
              <a:t>Congestión en cuartos de urgencia</a:t>
            </a:r>
          </a:p>
          <a:p>
            <a:pPr marL="342900" lvl="1" indent="-4762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800" dirty="0">
                <a:solidFill>
                  <a:schemeClr val="bg2"/>
                </a:solidFill>
              </a:rPr>
              <a:t>Tiempo de espera para atención médica sobre todo especializada y procedimientos</a:t>
            </a:r>
          </a:p>
          <a:p>
            <a:pPr marL="342900" lvl="1" indent="-4762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800" dirty="0">
                <a:solidFill>
                  <a:schemeClr val="bg2"/>
                </a:solidFill>
              </a:rPr>
              <a:t>Funcionamiento de equipos diagnósticos</a:t>
            </a:r>
          </a:p>
          <a:p>
            <a:pPr marL="342900" lvl="1" indent="-4762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800" dirty="0">
                <a:solidFill>
                  <a:schemeClr val="bg2"/>
                </a:solidFill>
              </a:rPr>
              <a:t>Ineficiencia administrativa con impacto en costos</a:t>
            </a:r>
          </a:p>
          <a:p>
            <a:pPr marL="342900" lvl="1" indent="-4762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800" dirty="0">
                <a:solidFill>
                  <a:schemeClr val="bg2"/>
                </a:solidFill>
              </a:rPr>
              <a:t>Rotación de personal en posiciones </a:t>
            </a:r>
            <a:r>
              <a:rPr lang="en-US" sz="1800" dirty="0">
                <a:solidFill>
                  <a:schemeClr val="bg2"/>
                </a:solidFill>
              </a:rPr>
              <a:t>clave</a:t>
            </a:r>
            <a:endParaRPr lang="es-ES_tradnl" sz="1800" dirty="0">
              <a:solidFill>
                <a:schemeClr val="bg2"/>
              </a:solidFill>
            </a:endParaRPr>
          </a:p>
          <a:p>
            <a:pPr marL="342900" lvl="1" indent="-4762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800" dirty="0">
                <a:solidFill>
                  <a:schemeClr val="bg2"/>
                </a:solidFill>
              </a:rPr>
              <a:t>Costos de personal</a:t>
            </a:r>
          </a:p>
          <a:p>
            <a:pPr marL="342900" lvl="1" indent="-4762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800" dirty="0">
                <a:solidFill>
                  <a:schemeClr val="bg2"/>
                </a:solidFill>
              </a:rPr>
              <a:t>La crisis del programa de vejez, invalidez y muerte</a:t>
            </a:r>
          </a:p>
          <a:p>
            <a:pPr marL="342900" lvl="1" indent="-4762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800" dirty="0">
                <a:solidFill>
                  <a:schemeClr val="bg2"/>
                </a:solidFill>
              </a:rPr>
              <a:t>Etc., etc., </a:t>
            </a:r>
            <a:r>
              <a:rPr lang="es-ES_tradnl" sz="1800" dirty="0" err="1">
                <a:solidFill>
                  <a:schemeClr val="bg2"/>
                </a:solidFill>
              </a:rPr>
              <a:t>etc</a:t>
            </a:r>
            <a:r>
              <a:rPr lang="es-ES_tradnl" sz="1800" dirty="0">
                <a:solidFill>
                  <a:schemeClr val="bg2"/>
                </a:solidFill>
              </a:rPr>
              <a:t>…</a:t>
            </a:r>
          </a:p>
          <a:p>
            <a:pPr marL="0" lvl="1" indent="0">
              <a:spcAft>
                <a:spcPts val="600"/>
              </a:spcAft>
              <a:buNone/>
            </a:pPr>
            <a:endParaRPr lang="es-ES_tradnl" sz="1800" dirty="0">
              <a:solidFill>
                <a:schemeClr val="bg2"/>
              </a:solidFill>
            </a:endParaRPr>
          </a:p>
          <a:p>
            <a:pPr marL="342900" lvl="1" indent="-4762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ES_tradnl" sz="1800" dirty="0">
              <a:solidFill>
                <a:schemeClr val="bg2"/>
              </a:solidFill>
            </a:endParaRPr>
          </a:p>
          <a:p>
            <a:pPr lvl="1" indent="-476250">
              <a:spcAft>
                <a:spcPts val="600"/>
              </a:spcAft>
            </a:pPr>
            <a:endParaRPr lang="es-ES_tradnl" sz="1400" dirty="0">
              <a:solidFill>
                <a:schemeClr val="bg2"/>
              </a:solidFill>
            </a:endParaRPr>
          </a:p>
          <a:p>
            <a:pPr marL="457200" lvl="1" indent="0">
              <a:buNone/>
            </a:pPr>
            <a:endParaRPr lang="es-ES_tradnl" sz="2000" dirty="0">
              <a:solidFill>
                <a:schemeClr val="bg2"/>
              </a:solidFill>
            </a:endParaRPr>
          </a:p>
          <a:p>
            <a:pPr lvl="1"/>
            <a:endParaRPr lang="es-ES_tradnl" sz="2000" dirty="0">
              <a:solidFill>
                <a:schemeClr val="bg2"/>
              </a:solidFill>
            </a:endParaRPr>
          </a:p>
          <a:p>
            <a:pPr lvl="1"/>
            <a:endParaRPr lang="es-ES_tradnl" sz="2000" dirty="0">
              <a:solidFill>
                <a:schemeClr val="bg2"/>
              </a:solidFill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>
          <a:xfrm>
            <a:off x="311021" y="12576"/>
            <a:ext cx="8610600" cy="824136"/>
          </a:xfrm>
        </p:spPr>
        <p:txBody>
          <a:bodyPr/>
          <a:lstStyle/>
          <a:p>
            <a:r>
              <a:rPr lang="en-US" sz="2400" dirty="0"/>
              <a:t>S</a:t>
            </a:r>
            <a:r>
              <a:rPr lang="es-PA" sz="2400" dirty="0" err="1"/>
              <a:t>íntomas</a:t>
            </a:r>
            <a:r>
              <a:rPr lang="es-PA" sz="2400" dirty="0"/>
              <a:t> Conocidos</a:t>
            </a:r>
          </a:p>
        </p:txBody>
      </p:sp>
    </p:spTree>
    <p:extLst>
      <p:ext uri="{BB962C8B-B14F-4D97-AF65-F5344CB8AC3E}">
        <p14:creationId xmlns:p14="http://schemas.microsoft.com/office/powerpoint/2010/main" val="1922332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xmlns="" id="{1226EF0B-313A-4C54-BF18-580E45F0E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729" y="1052736"/>
            <a:ext cx="8610600" cy="5256584"/>
          </a:xfrm>
        </p:spPr>
        <p:txBody>
          <a:bodyPr/>
          <a:lstStyle/>
          <a:p>
            <a:r>
              <a:rPr lang="es-PA" sz="2400" dirty="0"/>
              <a:t>Disrupción por cambios de gobierno</a:t>
            </a:r>
          </a:p>
          <a:p>
            <a:r>
              <a:rPr lang="es-PA" sz="2400" dirty="0"/>
              <a:t>Cultura no centrada en el asegurado</a:t>
            </a:r>
          </a:p>
          <a:p>
            <a:r>
              <a:rPr lang="es-PA" sz="2400" dirty="0"/>
              <a:t>Fractura organizacional</a:t>
            </a:r>
          </a:p>
          <a:p>
            <a:r>
              <a:rPr lang="es-PA" sz="2400" dirty="0"/>
              <a:t>Ausencia de una cultura de gestión de procesos y de proyectos</a:t>
            </a:r>
          </a:p>
          <a:p>
            <a:r>
              <a:rPr lang="es-PA" sz="2400" dirty="0"/>
              <a:t>No hay gestión </a:t>
            </a:r>
            <a:r>
              <a:rPr lang="es-PA" sz="2400" u="sng" dirty="0"/>
              <a:t>por</a:t>
            </a:r>
            <a:r>
              <a:rPr lang="es-PA" sz="2400" dirty="0"/>
              <a:t> indicadores, hay gestión </a:t>
            </a:r>
            <a:r>
              <a:rPr lang="es-PA" sz="2400" u="sng" dirty="0"/>
              <a:t>de</a:t>
            </a:r>
            <a:r>
              <a:rPr lang="es-PA" sz="2400" dirty="0"/>
              <a:t> indicadores</a:t>
            </a:r>
            <a:r>
              <a:rPr lang="en-US" sz="2400" dirty="0"/>
              <a:t> </a:t>
            </a:r>
            <a:endParaRPr lang="es-PA" sz="2400" dirty="0"/>
          </a:p>
          <a:p>
            <a:r>
              <a:rPr lang="es-PA" sz="2400" dirty="0"/>
              <a:t>Falta de una política efectiva de gestión de talento</a:t>
            </a:r>
          </a:p>
          <a:p>
            <a:r>
              <a:rPr lang="es-PA" sz="2400" dirty="0"/>
              <a:t>Normas de atención desconectadas de la realidad</a:t>
            </a:r>
          </a:p>
          <a:p>
            <a:r>
              <a:rPr lang="es-PA" sz="2400" dirty="0"/>
              <a:t>Centralización excesiva y cultura de delegación hacia arriba</a:t>
            </a:r>
          </a:p>
          <a:p>
            <a:r>
              <a:rPr lang="es-PA" sz="2400" dirty="0"/>
              <a:t>Intereses divergentes </a:t>
            </a:r>
          </a:p>
          <a:p>
            <a:endParaRPr lang="es-PA" sz="2400" dirty="0"/>
          </a:p>
          <a:p>
            <a:endParaRPr lang="es-PA" sz="2400" dirty="0"/>
          </a:p>
          <a:p>
            <a:endParaRPr lang="es-PA" sz="2400" dirty="0"/>
          </a:p>
          <a:p>
            <a:endParaRPr lang="es-PA" sz="2400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xmlns="" id="{AD14A9E2-35CD-4F47-96C6-30EE9F4F6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28600"/>
            <a:ext cx="8610600" cy="824136"/>
          </a:xfrm>
        </p:spPr>
        <p:txBody>
          <a:bodyPr/>
          <a:lstStyle/>
          <a:p>
            <a:r>
              <a:rPr lang="es-PA" dirty="0"/>
              <a:t>Causas principales</a:t>
            </a:r>
          </a:p>
        </p:txBody>
      </p:sp>
    </p:spTree>
    <p:extLst>
      <p:ext uri="{BB962C8B-B14F-4D97-AF65-F5344CB8AC3E}">
        <p14:creationId xmlns:p14="http://schemas.microsoft.com/office/powerpoint/2010/main" val="80634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xmlns="" id="{76963BE0-E379-499B-80E2-1BF8BEE9A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1412776"/>
            <a:ext cx="7560840" cy="2520280"/>
          </a:xfrm>
        </p:spPr>
        <p:txBody>
          <a:bodyPr/>
          <a:lstStyle/>
          <a:p>
            <a:r>
              <a:rPr lang="es-PA" sz="2800" dirty="0"/>
              <a:t>Démosle un vistazo a las obligaciones de la JD de la </a:t>
            </a:r>
            <a:r>
              <a:rPr lang="es-PA" sz="2800" dirty="0" err="1"/>
              <a:t>css</a:t>
            </a:r>
            <a:r>
              <a:rPr lang="es-PA" sz="2800" dirty="0"/>
              <a:t> y evalúen ustedes mismos  si han cumplido o no…</a:t>
            </a:r>
          </a:p>
        </p:txBody>
      </p:sp>
    </p:spTree>
    <p:extLst>
      <p:ext uri="{BB962C8B-B14F-4D97-AF65-F5344CB8AC3E}">
        <p14:creationId xmlns:p14="http://schemas.microsoft.com/office/powerpoint/2010/main" val="245140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xmlns="" id="{29E0C475-FA03-4525-A3B3-6E1A32A59A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3596" y="548680"/>
            <a:ext cx="7924800" cy="771894"/>
          </a:xfrm>
        </p:spPr>
        <p:txBody>
          <a:bodyPr/>
          <a:lstStyle/>
          <a:p>
            <a:r>
              <a:rPr lang="es-PA" sz="2000" dirty="0">
                <a:solidFill>
                  <a:srgbClr val="222222"/>
                </a:solidFill>
                <a:latin typeface="Arial" panose="020B0604020202020204" pitchFamily="34" charset="0"/>
              </a:rPr>
              <a:t>Artículo 28. Ley 51 de 27 de diciembre de 2005</a:t>
            </a:r>
            <a:br>
              <a:rPr lang="es-PA" sz="20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s-PA" sz="2000" dirty="0">
                <a:solidFill>
                  <a:srgbClr val="222222"/>
                </a:solidFill>
                <a:latin typeface="Arial" panose="020B0604020202020204" pitchFamily="34" charset="0"/>
              </a:rPr>
              <a:t>Facultades y deberes de la Junta Directiva. </a:t>
            </a:r>
            <a:br>
              <a:rPr lang="es-PA" sz="20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s-PA" sz="2000" dirty="0">
                <a:solidFill>
                  <a:srgbClr val="222222"/>
                </a:solidFill>
                <a:latin typeface="Arial" panose="020B0604020202020204" pitchFamily="34" charset="0"/>
              </a:rPr>
              <a:t>Son facultades y deberes de la</a:t>
            </a:r>
            <a:br>
              <a:rPr lang="es-PA" sz="20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s-PA" sz="2000" dirty="0">
                <a:solidFill>
                  <a:srgbClr val="222222"/>
                </a:solidFill>
                <a:latin typeface="Arial" panose="020B0604020202020204" pitchFamily="34" charset="0"/>
              </a:rPr>
              <a:t>Junta Directiva:</a:t>
            </a:r>
            <a:br>
              <a:rPr lang="es-PA" sz="20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endParaRPr lang="es-PA" sz="2000" dirty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2DD596D-39AC-429A-8F31-0F158A7BA1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3596" y="1556792"/>
            <a:ext cx="8102860" cy="4608512"/>
          </a:xfrm>
        </p:spPr>
        <p:txBody>
          <a:bodyPr/>
          <a:lstStyle/>
          <a:p>
            <a:pPr algn="l"/>
            <a:r>
              <a:rPr lang="es-PA" sz="20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1. </a:t>
            </a:r>
            <a:r>
              <a:rPr lang="es-PA" sz="18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Orientar y vigilar el buen funcionamiento de la Caja de Seguro, y establecer las políticas para asegurar el cumplimiento de sus objetivos.</a:t>
            </a:r>
          </a:p>
          <a:p>
            <a:pPr marL="342900" indent="-342900" algn="l">
              <a:buAutoNum type="arabicParenR"/>
            </a:pPr>
            <a:endParaRPr lang="es-PA" sz="2000" b="1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s-PA" sz="16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3. </a:t>
            </a:r>
            <a:r>
              <a:rPr lang="es-PA" sz="1800" b="1" dirty="0">
                <a:solidFill>
                  <a:srgbClr val="222222"/>
                </a:solidFill>
                <a:latin typeface="Arial" panose="020B0604020202020204" pitchFamily="34" charset="0"/>
              </a:rPr>
              <a:t>Aprobar el proyecto de presupuesto anual de ingresos, gastos e inversiones de la Institución</a:t>
            </a:r>
            <a:r>
              <a:rPr lang="es-PA" sz="1800" dirty="0">
                <a:solidFill>
                  <a:srgbClr val="222222"/>
                </a:solidFill>
                <a:latin typeface="Arial" panose="020B0604020202020204" pitchFamily="34" charset="0"/>
              </a:rPr>
              <a:t>, para su inclusión en el Proyecto de Presupuesto General del Estado. La Junta Directiva podrá solicitar al Director General las modificaciones o adecuaciones que estime convenientes.</a:t>
            </a:r>
          </a:p>
          <a:p>
            <a:pPr algn="l"/>
            <a:endParaRPr lang="es-PA" sz="16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s-PA" sz="16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5. </a:t>
            </a:r>
            <a:r>
              <a:rPr lang="es-PA" sz="1800" b="1" dirty="0">
                <a:solidFill>
                  <a:srgbClr val="222222"/>
                </a:solidFill>
                <a:latin typeface="Arial" panose="020B0604020202020204" pitchFamily="34" charset="0"/>
              </a:rPr>
              <a:t>Aprobar, por medio de resolución, los estados financieros de la Caja de Seguro Social al cierre del periodo fiscal.</a:t>
            </a:r>
          </a:p>
          <a:p>
            <a:pPr algn="l"/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5721441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xmlns="" id="{29E0C475-FA03-4525-A3B3-6E1A32A59A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3596" y="260648"/>
            <a:ext cx="7924800" cy="947192"/>
          </a:xfrm>
        </p:spPr>
        <p:txBody>
          <a:bodyPr/>
          <a:lstStyle/>
          <a:p>
            <a:r>
              <a:rPr lang="es-PA" sz="1800" dirty="0">
                <a:solidFill>
                  <a:srgbClr val="222222"/>
                </a:solidFill>
                <a:latin typeface="Arial" panose="020B0604020202020204" pitchFamily="34" charset="0"/>
              </a:rPr>
              <a:t>Artículo 28. Ley 51 de 27 de diciembre de 2005</a:t>
            </a:r>
            <a:br>
              <a:rPr lang="es-PA" sz="18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s-PA" sz="1800" dirty="0">
                <a:solidFill>
                  <a:srgbClr val="222222"/>
                </a:solidFill>
                <a:latin typeface="Arial" panose="020B0604020202020204" pitchFamily="34" charset="0"/>
              </a:rPr>
              <a:t>Facultades y deberes de la Junta Directiva. </a:t>
            </a:r>
            <a:br>
              <a:rPr lang="es-PA" sz="18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s-PA" sz="1800" dirty="0">
                <a:solidFill>
                  <a:srgbClr val="222222"/>
                </a:solidFill>
                <a:latin typeface="Arial" panose="020B0604020202020204" pitchFamily="34" charset="0"/>
              </a:rPr>
              <a:t>Son facultades y deberes de la</a:t>
            </a:r>
            <a:br>
              <a:rPr lang="es-PA" sz="18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s-PA" sz="1800" dirty="0">
                <a:solidFill>
                  <a:srgbClr val="222222"/>
                </a:solidFill>
                <a:latin typeface="Arial" panose="020B0604020202020204" pitchFamily="34" charset="0"/>
              </a:rPr>
              <a:t>Junta Directiva</a:t>
            </a:r>
            <a:r>
              <a:rPr lang="es-PA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/>
            </a:r>
            <a:br>
              <a:rPr lang="es-PA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endParaRPr lang="es-PA" sz="18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2DD596D-39AC-429A-8F31-0F158A7BA1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7584" y="1340768"/>
            <a:ext cx="7416824" cy="4968552"/>
          </a:xfrm>
        </p:spPr>
        <p:txBody>
          <a:bodyPr/>
          <a:lstStyle/>
          <a:p>
            <a:pPr algn="l"/>
            <a:r>
              <a:rPr lang="es-PA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6. </a:t>
            </a:r>
            <a:r>
              <a:rPr lang="es-PA" sz="16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Aprobar, mediante resolución, las bases técnicas que le presente y sustente el Director General, para ser utilizadas en los cálculos de financiamiento para</a:t>
            </a:r>
          </a:p>
          <a:p>
            <a:pPr algn="l"/>
            <a:r>
              <a:rPr lang="es-PA" sz="16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establecer el balance actuarial y determinar los costos de los beneficios que concede esta Ley.</a:t>
            </a:r>
            <a:r>
              <a:rPr lang="es-PA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 partir de esa aprobación, cada cinco años o antes, si lo estima conveniente, </a:t>
            </a:r>
            <a:r>
              <a:rPr lang="es-PA" sz="16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estará obligada a ordenar las revisiones actuariales</a:t>
            </a:r>
          </a:p>
          <a:p>
            <a:pPr algn="l"/>
            <a:r>
              <a:rPr lang="es-PA" sz="16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pertinentes.</a:t>
            </a:r>
          </a:p>
          <a:p>
            <a:pPr algn="l"/>
            <a:endParaRPr lang="es-PA" sz="16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s-PA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7</a:t>
            </a:r>
            <a:r>
              <a:rPr lang="es-PA" sz="16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Ordenar cuando lo estime necesario, la contratación de auditorías y revisiones actuariales externas sobre los estados financieros, actuariales y otros elaborados por la propia Institución.</a:t>
            </a:r>
          </a:p>
          <a:p>
            <a:pPr algn="l"/>
            <a:endParaRPr lang="es-PA" sz="16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s-PA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13. </a:t>
            </a:r>
            <a:r>
              <a:rPr lang="es-PA" sz="16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Aprobar la estructura orgánica y funcional, que responda a los objetivos y necesidades de la Caja de Seguro Social, </a:t>
            </a:r>
            <a:r>
              <a:rPr lang="es-PA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debidamente sustentada por el Director General.</a:t>
            </a:r>
          </a:p>
          <a:p>
            <a:pPr algn="l"/>
            <a:endParaRPr lang="es-PA" sz="16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algn="l"/>
            <a:r>
              <a:rPr lang="es-PA" sz="1600" dirty="0">
                <a:solidFill>
                  <a:srgbClr val="222222"/>
                </a:solidFill>
                <a:latin typeface="Arial" panose="020B0604020202020204" pitchFamily="34" charset="0"/>
              </a:rPr>
              <a:t>14. </a:t>
            </a:r>
            <a:r>
              <a:rPr lang="es-PA" sz="1600" b="1" dirty="0">
                <a:solidFill>
                  <a:srgbClr val="222222"/>
                </a:solidFill>
                <a:latin typeface="Arial" panose="020B0604020202020204" pitchFamily="34" charset="0"/>
              </a:rPr>
              <a:t>Aprobar la estructura de cargos y de salarios, aplicables a los funcionarios de la Institución, debidamente presentada y sustentada por la Dirección General</a:t>
            </a:r>
          </a:p>
          <a:p>
            <a:pPr algn="l"/>
            <a:endParaRPr lang="es-PA" sz="1600" b="1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s-PA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l"/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22480841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755576" y="1268760"/>
            <a:ext cx="7924800" cy="2736304"/>
          </a:xfrm>
        </p:spPr>
        <p:txBody>
          <a:bodyPr/>
          <a:lstStyle/>
          <a:p>
            <a:r>
              <a:rPr lang="es-PA" sz="2800" dirty="0"/>
              <a:t>Aprendizajes y oportunidades en la gestión de las instituciones de salud en Panamá</a:t>
            </a:r>
            <a:r>
              <a:rPr lang="es-PA" sz="3200" dirty="0"/>
              <a:t> </a:t>
            </a:r>
            <a:r>
              <a:rPr lang="es-PA" sz="2800" dirty="0"/>
              <a:t/>
            </a:r>
            <a:br>
              <a:rPr lang="es-PA" sz="2800" dirty="0"/>
            </a:br>
            <a:r>
              <a:rPr lang="es-ES_tradnl" sz="3200" dirty="0"/>
              <a:t/>
            </a:r>
            <a:br>
              <a:rPr lang="es-ES_tradnl" sz="3200" dirty="0"/>
            </a:br>
            <a:r>
              <a:rPr lang="es-ES_tradnl" sz="2800" dirty="0"/>
              <a:t>Presentación especial</a:t>
            </a:r>
            <a:br>
              <a:rPr lang="es-ES_tradnl" sz="2800" dirty="0"/>
            </a:br>
            <a:r>
              <a:rPr lang="es-ES_tradnl" sz="2800" dirty="0"/>
              <a:t>Mesa de Diálogo Nacional por la CSS basada en evaluación hecha </a:t>
            </a:r>
            <a:r>
              <a:rPr lang="es-ES_tradnl" sz="2800" dirty="0">
                <a:solidFill>
                  <a:srgbClr val="FF0000"/>
                </a:solidFill>
              </a:rPr>
              <a:t>en el a</a:t>
            </a:r>
            <a:r>
              <a:rPr lang="es-PA" sz="2800" dirty="0">
                <a:solidFill>
                  <a:srgbClr val="FF0000"/>
                </a:solidFill>
              </a:rPr>
              <a:t>ñ</a:t>
            </a:r>
            <a:r>
              <a:rPr lang="es-ES_tradnl" sz="2800" dirty="0">
                <a:solidFill>
                  <a:srgbClr val="FF0000"/>
                </a:solidFill>
              </a:rPr>
              <a:t>o 2018</a:t>
            </a:r>
            <a:endParaRPr lang="es-ES_tradnl" sz="3200" dirty="0">
              <a:solidFill>
                <a:srgbClr val="FF0000"/>
              </a:solidFill>
            </a:endParaRPr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 bwMode="auto">
          <a:xfrm>
            <a:off x="827584" y="4193963"/>
            <a:ext cx="7924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charset="0"/>
              </a:defRPr>
            </a:lvl9pPr>
          </a:lstStyle>
          <a:p>
            <a:r>
              <a:rPr lang="es-ES_tradnl" sz="1400" kern="0" dirty="0"/>
              <a:t>Julio 2021</a:t>
            </a:r>
          </a:p>
          <a:p>
            <a:r>
              <a:rPr lang="es-ES_tradnl" sz="1400" kern="0" dirty="0"/>
              <a:t>Dr. Leo Marchosky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xmlns="" id="{29E0C475-FA03-4525-A3B3-6E1A32A59A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3596" y="260648"/>
            <a:ext cx="7924800" cy="947192"/>
          </a:xfrm>
        </p:spPr>
        <p:txBody>
          <a:bodyPr/>
          <a:lstStyle/>
          <a:p>
            <a:r>
              <a:rPr lang="es-PA" sz="180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Artículo 28. Facultades y deberes de la Junta Directiva. </a:t>
            </a:r>
            <a:br>
              <a:rPr lang="es-PA" sz="180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s-PA" sz="180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Son facultades y deberes de la</a:t>
            </a:r>
            <a:br>
              <a:rPr lang="es-PA" sz="180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s-PA" sz="180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Junta Directiva:</a:t>
            </a:r>
            <a:r>
              <a:rPr lang="es-PA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/>
            </a:r>
            <a:br>
              <a:rPr lang="es-PA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endParaRPr lang="es-PA" sz="18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2DD596D-39AC-429A-8F31-0F158A7BA1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7584" y="1340768"/>
            <a:ext cx="7416824" cy="2088232"/>
          </a:xfrm>
        </p:spPr>
        <p:txBody>
          <a:bodyPr/>
          <a:lstStyle/>
          <a:p>
            <a:pPr algn="l"/>
            <a:r>
              <a:rPr lang="es-PA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18. Autorizar los gastos que excedan de doscientos cincuenta mil balboas</a:t>
            </a:r>
          </a:p>
          <a:p>
            <a:pPr algn="l"/>
            <a:r>
              <a:rPr lang="es-PA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(B/.250,000.00).</a:t>
            </a:r>
          </a:p>
          <a:p>
            <a:pPr algn="l"/>
            <a:endParaRPr lang="es-PA" sz="16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s-PA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21. Aprobar una política de desarrollo del recurso humano con equidad, cónsona con las necesidades de la Institución.</a:t>
            </a:r>
          </a:p>
          <a:p>
            <a:pPr algn="l"/>
            <a:endParaRPr lang="es-PA" sz="16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0878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xmlns="" id="{8CA52D99-E7B7-43FB-88B2-EA5CD7AC3A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536" y="1844824"/>
            <a:ext cx="7924800" cy="2232248"/>
          </a:xfrm>
        </p:spPr>
        <p:txBody>
          <a:bodyPr/>
          <a:lstStyle/>
          <a:p>
            <a:r>
              <a:rPr lang="es-PA" sz="3200" dirty="0"/>
              <a:t>CUÁLES SON LAS COMPETENCIAS REQUERIDAS PARA SER MIEMBRO DE LA JD?</a:t>
            </a:r>
            <a:br>
              <a:rPr lang="es-PA" sz="3200" dirty="0"/>
            </a:br>
            <a:r>
              <a:rPr lang="es-PA" sz="3200" dirty="0"/>
              <a:t/>
            </a:r>
            <a:br>
              <a:rPr lang="es-PA" sz="3200" dirty="0"/>
            </a:br>
            <a:r>
              <a:rPr lang="es-PA" sz="3600" dirty="0"/>
              <a:t>Quién los asesora o apoya?</a:t>
            </a:r>
          </a:p>
        </p:txBody>
      </p:sp>
    </p:spTree>
    <p:extLst>
      <p:ext uri="{BB962C8B-B14F-4D97-AF65-F5344CB8AC3E}">
        <p14:creationId xmlns:p14="http://schemas.microsoft.com/office/powerpoint/2010/main" val="174723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1E07ABE-0D59-4701-8561-C8A3278CF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2204864"/>
            <a:ext cx="8610600" cy="1143000"/>
          </a:xfrm>
        </p:spPr>
        <p:txBody>
          <a:bodyPr/>
          <a:lstStyle/>
          <a:p>
            <a:r>
              <a:rPr lang="es-PA" dirty="0"/>
              <a:t>Cadena de abastecimiento en CSS</a:t>
            </a:r>
            <a:br>
              <a:rPr lang="es-PA" dirty="0"/>
            </a:b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277605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545743" y="2641758"/>
            <a:ext cx="1864217" cy="98523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1350" b="0" i="0" u="none" strike="noStrike" kern="0" cap="none" spc="0" normalizeH="0" baseline="0" noProof="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3E3E5C">
                      <a:alpha val="40000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rPr>
              <a:t>PLANIFICACIÓN  DE ABASTECIMIENTO Y CONTROL DE INVENTARIOS</a:t>
            </a:r>
          </a:p>
        </p:txBody>
      </p:sp>
      <p:sp>
        <p:nvSpPr>
          <p:cNvPr id="5" name="Rectángulo 4"/>
          <p:cNvSpPr/>
          <p:nvPr/>
        </p:nvSpPr>
        <p:spPr>
          <a:xfrm>
            <a:off x="3486954" y="2554827"/>
            <a:ext cx="1854558" cy="1033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1350" b="0" i="0" u="none" strike="noStrike" kern="0" cap="none" spc="0" normalizeH="0" baseline="0" noProof="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3E3E5C">
                      <a:alpha val="40000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rPr>
              <a:t>ADQUISICIÓN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1350" b="0" i="0" u="none" strike="noStrike" kern="0" cap="none" spc="0" normalizeH="0" baseline="0" noProof="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3E3E5C">
                      <a:alpha val="40000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rPr>
              <a:t>(compras)</a:t>
            </a:r>
          </a:p>
        </p:txBody>
      </p:sp>
      <p:sp>
        <p:nvSpPr>
          <p:cNvPr id="6" name="Rectángulo 5"/>
          <p:cNvSpPr/>
          <p:nvPr/>
        </p:nvSpPr>
        <p:spPr>
          <a:xfrm>
            <a:off x="6355723" y="2593462"/>
            <a:ext cx="2144333" cy="10335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1350" b="0" i="0" u="none" strike="noStrike" kern="0" cap="none" spc="0" normalizeH="0" baseline="0" noProof="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3E3E5C">
                      <a:alpha val="40000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rPr>
              <a:t>LOGISTICA</a:t>
            </a:r>
          </a:p>
          <a:p>
            <a:pPr marL="214313" marR="0" lvl="0" indent="-214313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PA" sz="1350" b="0" i="0" u="none" strike="noStrike" kern="0" cap="none" spc="0" normalizeH="0" baseline="0" noProof="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3E3E5C">
                      <a:alpha val="40000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rPr>
              <a:t>Distribución</a:t>
            </a:r>
          </a:p>
          <a:p>
            <a:pPr marL="214313" marR="0" lvl="0" indent="-214313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PA" sz="1350" b="0" i="0" u="none" strike="noStrike" kern="0" cap="none" spc="0" normalizeH="0" baseline="0" noProof="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3E3E5C">
                      <a:alpha val="40000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rPr>
              <a:t>Almacenamiento</a:t>
            </a:r>
          </a:p>
        </p:txBody>
      </p:sp>
      <p:sp>
        <p:nvSpPr>
          <p:cNvPr id="7" name="Rectángulo 6"/>
          <p:cNvSpPr/>
          <p:nvPr/>
        </p:nvSpPr>
        <p:spPr>
          <a:xfrm>
            <a:off x="6442657" y="4250011"/>
            <a:ext cx="1970468" cy="4346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PA" sz="13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PA" sz="13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PA" sz="13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PA" sz="13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PA" sz="13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PA" sz="13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PA" sz="13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PA" sz="13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PA" sz="13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PA" sz="13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PA" sz="13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PA" sz="13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PA" sz="13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2" name="Conector recto de flecha 11"/>
          <p:cNvCxnSpPr/>
          <p:nvPr/>
        </p:nvCxnSpPr>
        <p:spPr>
          <a:xfrm>
            <a:off x="2646608" y="3057099"/>
            <a:ext cx="482958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>
            <a:off x="5496059" y="3110227"/>
            <a:ext cx="56989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/>
          <p:cNvCxnSpPr/>
          <p:nvPr/>
        </p:nvCxnSpPr>
        <p:spPr>
          <a:xfrm>
            <a:off x="7060841" y="3767052"/>
            <a:ext cx="0" cy="38636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/>
          <p:cNvCxnSpPr/>
          <p:nvPr/>
        </p:nvCxnSpPr>
        <p:spPr>
          <a:xfrm flipV="1">
            <a:off x="7683221" y="3805689"/>
            <a:ext cx="0" cy="32841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/>
          <p:cNvCxnSpPr/>
          <p:nvPr/>
        </p:nvCxnSpPr>
        <p:spPr>
          <a:xfrm>
            <a:off x="7524482" y="4756772"/>
            <a:ext cx="9659" cy="3284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uadroTexto 20"/>
          <p:cNvSpPr txBox="1"/>
          <p:nvPr/>
        </p:nvSpPr>
        <p:spPr>
          <a:xfrm>
            <a:off x="6790386" y="4066486"/>
            <a:ext cx="170967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PA" sz="13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135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DISPENSACIÓN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7134450" y="6095034"/>
            <a:ext cx="109754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13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PACIENTE</a:t>
            </a:r>
          </a:p>
        </p:txBody>
      </p:sp>
      <p:sp>
        <p:nvSpPr>
          <p:cNvPr id="34" name="CuadroTexto 33"/>
          <p:cNvSpPr txBox="1"/>
          <p:nvPr/>
        </p:nvSpPr>
        <p:spPr>
          <a:xfrm>
            <a:off x="1619672" y="105759"/>
            <a:ext cx="623624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27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MAPA GENERAL DEL PROCESO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395536" y="908720"/>
            <a:ext cx="2144333" cy="10335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1350" b="0" i="0" u="none" strike="noStrike" kern="0" cap="none" spc="0" normalizeH="0" baseline="0" noProof="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3E3E5C">
                      <a:alpha val="40000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rPr>
              <a:t>Selección de portafolio de medicamentos y otros insumos para la salud</a:t>
            </a:r>
          </a:p>
        </p:txBody>
      </p:sp>
      <p:cxnSp>
        <p:nvCxnSpPr>
          <p:cNvPr id="22" name="Conector recto de flecha 21"/>
          <p:cNvCxnSpPr/>
          <p:nvPr/>
        </p:nvCxnSpPr>
        <p:spPr>
          <a:xfrm>
            <a:off x="1398917" y="1995000"/>
            <a:ext cx="4731" cy="63590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upo 25"/>
          <p:cNvGrpSpPr/>
          <p:nvPr/>
        </p:nvGrpSpPr>
        <p:grpSpPr>
          <a:xfrm>
            <a:off x="1360339" y="3733681"/>
            <a:ext cx="5299893" cy="1623543"/>
            <a:chOff x="1471622" y="3533649"/>
            <a:chExt cx="4884101" cy="1623543"/>
          </a:xfrm>
        </p:grpSpPr>
        <p:cxnSp>
          <p:nvCxnSpPr>
            <p:cNvPr id="29" name="Conector recto de flecha 28"/>
            <p:cNvCxnSpPr/>
            <p:nvPr/>
          </p:nvCxnSpPr>
          <p:spPr>
            <a:xfrm flipV="1">
              <a:off x="1471622" y="3533649"/>
              <a:ext cx="0" cy="161571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ector recto 30"/>
            <p:cNvCxnSpPr/>
            <p:nvPr/>
          </p:nvCxnSpPr>
          <p:spPr>
            <a:xfrm flipV="1">
              <a:off x="1471622" y="5149359"/>
              <a:ext cx="4884101" cy="783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ector recto de flecha 29"/>
            <p:cNvCxnSpPr/>
            <p:nvPr/>
          </p:nvCxnSpPr>
          <p:spPr>
            <a:xfrm>
              <a:off x="6310679" y="4493261"/>
              <a:ext cx="0" cy="66393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Conector recto de flecha 34"/>
          <p:cNvCxnSpPr/>
          <p:nvPr/>
        </p:nvCxnSpPr>
        <p:spPr>
          <a:xfrm flipV="1">
            <a:off x="1619672" y="1987087"/>
            <a:ext cx="0" cy="5677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de flecha 37"/>
          <p:cNvCxnSpPr/>
          <p:nvPr/>
        </p:nvCxnSpPr>
        <p:spPr>
          <a:xfrm>
            <a:off x="6084187" y="5877272"/>
            <a:ext cx="648053" cy="102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ángulo 40"/>
          <p:cNvSpPr/>
          <p:nvPr/>
        </p:nvSpPr>
        <p:spPr>
          <a:xfrm>
            <a:off x="3419872" y="908720"/>
            <a:ext cx="2144333" cy="10335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1350" b="0" i="0" u="none" strike="noStrike" kern="0" cap="none" spc="0" normalizeH="0" baseline="0" noProof="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3E3E5C">
                      <a:alpha val="40000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rPr>
              <a:t>Asignación de presupuesto</a:t>
            </a:r>
          </a:p>
        </p:txBody>
      </p:sp>
      <p:cxnSp>
        <p:nvCxnSpPr>
          <p:cNvPr id="42" name="Conector recto de flecha 41"/>
          <p:cNvCxnSpPr/>
          <p:nvPr/>
        </p:nvCxnSpPr>
        <p:spPr>
          <a:xfrm flipH="1">
            <a:off x="2646608" y="1995000"/>
            <a:ext cx="456130" cy="50535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de flecha 44"/>
          <p:cNvCxnSpPr/>
          <p:nvPr/>
        </p:nvCxnSpPr>
        <p:spPr>
          <a:xfrm flipV="1">
            <a:off x="2755031" y="2035862"/>
            <a:ext cx="476663" cy="5288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4368" y="5233114"/>
            <a:ext cx="849071" cy="839423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5588455"/>
            <a:ext cx="1072167" cy="864881"/>
          </a:xfrm>
          <a:prstGeom prst="rect">
            <a:avLst/>
          </a:prstGeom>
        </p:spPr>
      </p:pic>
      <p:sp>
        <p:nvSpPr>
          <p:cNvPr id="36" name="CuadroTexto 35"/>
          <p:cNvSpPr txBox="1"/>
          <p:nvPr/>
        </p:nvSpPr>
        <p:spPr>
          <a:xfrm>
            <a:off x="4770602" y="6453336"/>
            <a:ext cx="109754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13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MÉDICO</a:t>
            </a:r>
          </a:p>
        </p:txBody>
      </p:sp>
      <p:sp>
        <p:nvSpPr>
          <p:cNvPr id="3" name="Bocadillo: rectángulo 2">
            <a:extLst>
              <a:ext uri="{FF2B5EF4-FFF2-40B4-BE49-F238E27FC236}">
                <a16:creationId xmlns:a16="http://schemas.microsoft.com/office/drawing/2014/main" xmlns="" id="{EB079DA9-EFDA-42A8-8FF9-35AB192F9E23}"/>
              </a:ext>
            </a:extLst>
          </p:cNvPr>
          <p:cNvSpPr/>
          <p:nvPr/>
        </p:nvSpPr>
        <p:spPr bwMode="auto">
          <a:xfrm>
            <a:off x="2543788" y="4153417"/>
            <a:ext cx="2226813" cy="895891"/>
          </a:xfrm>
          <a:prstGeom prst="wedgeRectCallout">
            <a:avLst>
              <a:gd name="adj1" fmla="val -63001"/>
              <a:gd name="adj2" fmla="val -122120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1350" b="0" i="0" u="none" strike="noStrike" kern="0" cap="none" spc="0" normalizeH="0" baseline="0" noProof="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3E3E5C">
                      <a:alpha val="40000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rPr>
              <a:t>Proceso clave y anclado en tecnología</a:t>
            </a:r>
          </a:p>
        </p:txBody>
      </p:sp>
    </p:spTree>
    <p:extLst>
      <p:ext uri="{BB962C8B-B14F-4D97-AF65-F5344CB8AC3E}">
        <p14:creationId xmlns:p14="http://schemas.microsoft.com/office/powerpoint/2010/main" val="8664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xmlns="" id="{8CA52D99-E7B7-43FB-88B2-EA5CD7AC3A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536" y="2311524"/>
            <a:ext cx="7924800" cy="1143000"/>
          </a:xfrm>
        </p:spPr>
        <p:txBody>
          <a:bodyPr/>
          <a:lstStyle/>
          <a:p>
            <a:r>
              <a:rPr lang="es-PA" dirty="0"/>
              <a:t>Experiencia en   </a:t>
            </a:r>
            <a:br>
              <a:rPr lang="es-PA" dirty="0"/>
            </a:br>
            <a:r>
              <a:rPr lang="es-PA" dirty="0"/>
              <a:t>Minsa 2017</a:t>
            </a:r>
            <a:r>
              <a:rPr lang="en-US" dirty="0"/>
              <a:t>-</a:t>
            </a:r>
            <a:r>
              <a:rPr lang="es-PA" dirty="0"/>
              <a:t>2018</a:t>
            </a:r>
            <a:br>
              <a:rPr lang="es-PA" dirty="0"/>
            </a:br>
            <a:r>
              <a:rPr lang="es-PA" dirty="0"/>
              <a:t/>
            </a:r>
            <a:br>
              <a:rPr lang="es-PA" dirty="0"/>
            </a:br>
            <a:r>
              <a:rPr lang="en-US" dirty="0"/>
              <a:t>(</a:t>
            </a:r>
            <a:r>
              <a:rPr lang="es-PA" dirty="0"/>
              <a:t>sin tecnología)</a:t>
            </a:r>
          </a:p>
        </p:txBody>
      </p:sp>
    </p:spTree>
    <p:extLst>
      <p:ext uri="{BB962C8B-B14F-4D97-AF65-F5344CB8AC3E}">
        <p14:creationId xmlns:p14="http://schemas.microsoft.com/office/powerpoint/2010/main" val="134589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676275" y="857251"/>
            <a:ext cx="7886700" cy="381000"/>
          </a:xfrm>
        </p:spPr>
        <p:txBody>
          <a:bodyPr>
            <a:normAutofit/>
          </a:bodyPr>
          <a:lstStyle/>
          <a:p>
            <a:pPr algn="ctr"/>
            <a:r>
              <a:rPr lang="es-PA" sz="1350" b="1" u="sng" dirty="0"/>
              <a:t>Compra de B/. 30,000.00 hasta B/. 250,000.00</a:t>
            </a:r>
            <a:endParaRPr lang="es-PA" sz="1350" u="sng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/>
        </p:nvGraphicFramePr>
        <p:xfrm>
          <a:off x="133353" y="1280424"/>
          <a:ext cx="8867776" cy="342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84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084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084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084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0847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0847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0847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10847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s-PA" sz="9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DIRECCIÓN DE PROVISIÓN</a:t>
                      </a:r>
                      <a:endParaRPr lang="es-PA" sz="900" dirty="0"/>
                    </a:p>
                  </a:txBody>
                  <a:tcPr marL="68580" marR="68580" marT="34290" marB="34290" anchor="ctr"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sz="9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DEPTO. DE COMPRAS</a:t>
                      </a:r>
                      <a:endParaRPr lang="es-PA" sz="900" dirty="0"/>
                    </a:p>
                  </a:txBody>
                  <a:tcPr marL="68580" marR="68580" marT="34290" marB="34290" anchor="ctr"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sz="9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SECCIÓN DE PRESUPUESTO</a:t>
                      </a:r>
                      <a:endParaRPr lang="es-PA" sz="900" dirty="0"/>
                    </a:p>
                  </a:txBody>
                  <a:tcPr marL="68580" marR="68580" marT="34290" marB="34290" anchor="ctr">
                    <a:solidFill>
                      <a:srgbClr val="D5FF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sz="9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DIRECCIÓN DE ADMINISTRACIÓN</a:t>
                      </a:r>
                      <a:endParaRPr lang="es-PA" sz="900" dirty="0"/>
                    </a:p>
                  </a:txBody>
                  <a:tcPr marL="68580" marR="68580" marT="34290" marB="34290" anchor="ctr">
                    <a:solidFill>
                      <a:srgbClr val="D9E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sz="9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DIRECCIÓN DE ASESORÍA LEGAL</a:t>
                      </a:r>
                      <a:endParaRPr lang="es-PA" sz="900" dirty="0"/>
                    </a:p>
                  </a:txBody>
                  <a:tcPr marL="68580" marR="68580" marT="34290" marB="34290" anchor="ctr">
                    <a:solidFill>
                      <a:srgbClr val="E1C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sz="9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VICE MINISTRO</a:t>
                      </a:r>
                      <a:endParaRPr lang="es-PA" sz="900" dirty="0"/>
                    </a:p>
                  </a:txBody>
                  <a:tcPr marL="68580" marR="68580" marT="34290" marB="3429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sz="9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SECCIÓN DE CONTABILIDAD</a:t>
                      </a:r>
                      <a:endParaRPr lang="es-PA" sz="900" dirty="0"/>
                    </a:p>
                  </a:txBody>
                  <a:tcPr marL="68580" marR="68580" marT="34290" marB="3429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sz="9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OFICINA DE FISCALIZACIÓN</a:t>
                      </a:r>
                      <a:endParaRPr lang="es-PA" sz="900" dirty="0"/>
                    </a:p>
                  </a:txBody>
                  <a:tcPr marL="68580" marR="68580" marT="34290" marB="34290" anchor="ctr">
                    <a:solidFill>
                      <a:srgbClr val="CDE5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Rectángulo 5"/>
          <p:cNvSpPr/>
          <p:nvPr/>
        </p:nvSpPr>
        <p:spPr>
          <a:xfrm>
            <a:off x="220263" y="1704024"/>
            <a:ext cx="746144" cy="456087"/>
          </a:xfrm>
          <a:prstGeom prst="rect">
            <a:avLst/>
          </a:prstGeom>
          <a:solidFill>
            <a:srgbClr val="FFE5E5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78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Confecciona y envía requisición</a:t>
            </a:r>
            <a:endParaRPr kumimoji="0" lang="es-PA" sz="788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1411073" y="1767722"/>
            <a:ext cx="747179" cy="456087"/>
          </a:xfrm>
          <a:prstGeom prst="rect">
            <a:avLst/>
          </a:prstGeom>
          <a:solidFill>
            <a:srgbClr val="FFFFE7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78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/>
              </a:rPr>
              <a:t>Recibe y revisa requisición</a:t>
            </a:r>
            <a:endParaRPr kumimoji="0" lang="es-PA" sz="788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2532453" y="1767722"/>
            <a:ext cx="759334" cy="577338"/>
          </a:xfrm>
          <a:prstGeom prst="rect">
            <a:avLst/>
          </a:prstGeom>
          <a:solidFill>
            <a:srgbClr val="D5FFE8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78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Asigna partida presupuestaria</a:t>
            </a:r>
            <a:endParaRPr kumimoji="0" lang="es-PA" sz="788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3733327" y="1932068"/>
            <a:ext cx="687962" cy="334835"/>
          </a:xfrm>
          <a:prstGeom prst="rect">
            <a:avLst/>
          </a:prstGeom>
          <a:solidFill>
            <a:srgbClr val="D9EFFF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78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Firma requisición</a:t>
            </a:r>
            <a:endParaRPr kumimoji="0" lang="es-PA" sz="788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1373922" y="2258683"/>
            <a:ext cx="884214" cy="456087"/>
          </a:xfrm>
          <a:prstGeom prst="rect">
            <a:avLst/>
          </a:prstGeom>
          <a:solidFill>
            <a:srgbClr val="FFFFE7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78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sldjump"/>
              </a:rPr>
              <a:t>Publica la compra y realiza acto público</a:t>
            </a:r>
            <a:endParaRPr kumimoji="0" lang="es-PA" sz="788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165132" y="2250719"/>
            <a:ext cx="880731" cy="577338"/>
          </a:xfrm>
          <a:prstGeom prst="rect">
            <a:avLst/>
          </a:prstGeom>
          <a:solidFill>
            <a:srgbClr val="FFE5E5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78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Reúne a los miembros de la Comisión Verificadora </a:t>
            </a:r>
            <a:endParaRPr kumimoji="0" lang="es-PA" sz="788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1373922" y="2813872"/>
            <a:ext cx="893541" cy="403957"/>
          </a:xfrm>
          <a:prstGeom prst="rect">
            <a:avLst/>
          </a:prstGeom>
          <a:solidFill>
            <a:srgbClr val="FFFFE7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67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Publica informe de la comisión en “</a:t>
            </a:r>
            <a:r>
              <a:rPr kumimoji="0" lang="es-PA" sz="675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PanamáCompra</a:t>
            </a:r>
            <a:r>
              <a:rPr kumimoji="0" lang="es-PA" sz="675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kumimoji="0" lang="es-PA" sz="67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PA" sz="67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234544" y="3335024"/>
            <a:ext cx="1174194" cy="334835"/>
          </a:xfrm>
          <a:prstGeom prst="rect">
            <a:avLst/>
          </a:prstGeom>
          <a:solidFill>
            <a:srgbClr val="FFFFE7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78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sldjump"/>
              </a:rPr>
              <a:t>Confecciona resolución de adjudicación</a:t>
            </a:r>
            <a:endParaRPr kumimoji="0" lang="es-PA" sz="788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ángulo 21"/>
          <p:cNvSpPr/>
          <p:nvPr/>
        </p:nvSpPr>
        <p:spPr>
          <a:xfrm>
            <a:off x="4726301" y="3333057"/>
            <a:ext cx="790425" cy="334835"/>
          </a:xfrm>
          <a:prstGeom prst="rect">
            <a:avLst/>
          </a:prstGeom>
          <a:solidFill>
            <a:srgbClr val="E1CCF0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78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Revisa resolución</a:t>
            </a:r>
            <a:endParaRPr kumimoji="0" lang="es-PA" sz="788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ángulo 22"/>
          <p:cNvSpPr/>
          <p:nvPr/>
        </p:nvSpPr>
        <p:spPr>
          <a:xfrm>
            <a:off x="5850786" y="3333057"/>
            <a:ext cx="799176" cy="33483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78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Firma resolución</a:t>
            </a:r>
            <a:endParaRPr kumimoji="0" lang="es-PA" sz="788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ctángulo 23"/>
          <p:cNvSpPr/>
          <p:nvPr/>
        </p:nvSpPr>
        <p:spPr>
          <a:xfrm>
            <a:off x="1267768" y="3785146"/>
            <a:ext cx="1140970" cy="425694"/>
          </a:xfrm>
          <a:prstGeom prst="rect">
            <a:avLst/>
          </a:prstGeom>
          <a:solidFill>
            <a:srgbClr val="FFFFE7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67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 action="ppaction://hlinksldjump"/>
              </a:rPr>
              <a:t>Publica resolución en “</a:t>
            </a:r>
            <a:r>
              <a:rPr kumimoji="0" lang="es-PA" sz="675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 action="ppaction://hlinksldjump"/>
              </a:rPr>
              <a:t>PanamáCompra</a:t>
            </a:r>
            <a:r>
              <a:rPr kumimoji="0" lang="es-PA" sz="675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 action="ppaction://hlinksldjump"/>
              </a:rPr>
              <a:t>” </a:t>
            </a:r>
            <a:r>
              <a:rPr kumimoji="0" lang="es-PA" sz="67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 action="ppaction://hlinksldjump"/>
              </a:rPr>
              <a:t>y solicita fianza de cumplimiento </a:t>
            </a:r>
            <a:endParaRPr kumimoji="0" lang="es-PA" sz="67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1360965" y="4355588"/>
            <a:ext cx="936517" cy="334835"/>
          </a:xfrm>
          <a:prstGeom prst="rect">
            <a:avLst/>
          </a:prstGeom>
          <a:solidFill>
            <a:srgbClr val="FFFFE7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78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Confecciona orden de compra</a:t>
            </a:r>
            <a:endParaRPr kumimoji="0" lang="es-PA" sz="788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Rectángulo 28"/>
          <p:cNvSpPr/>
          <p:nvPr/>
        </p:nvSpPr>
        <p:spPr>
          <a:xfrm>
            <a:off x="1304693" y="5511445"/>
            <a:ext cx="1032947" cy="456087"/>
          </a:xfrm>
          <a:prstGeom prst="rect">
            <a:avLst/>
          </a:prstGeom>
          <a:solidFill>
            <a:srgbClr val="FFFFE7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78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Publica orden de compra en “</a:t>
            </a:r>
            <a:r>
              <a:rPr kumimoji="0" lang="es-PA" sz="788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PanamáCompra</a:t>
            </a:r>
            <a:r>
              <a:rPr kumimoji="0" lang="es-PA" sz="788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kumimoji="0" lang="es-PA" sz="788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7" name="Conector recto de flecha 36"/>
          <p:cNvCxnSpPr>
            <a:stCxn id="11" idx="3"/>
            <a:endCxn id="12" idx="1"/>
          </p:cNvCxnSpPr>
          <p:nvPr/>
        </p:nvCxnSpPr>
        <p:spPr>
          <a:xfrm>
            <a:off x="3291787" y="2056391"/>
            <a:ext cx="441540" cy="430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/>
          <p:cNvCxnSpPr>
            <a:stCxn id="12" idx="2"/>
          </p:cNvCxnSpPr>
          <p:nvPr/>
        </p:nvCxnSpPr>
        <p:spPr>
          <a:xfrm>
            <a:off x="4077308" y="2266903"/>
            <a:ext cx="0" cy="541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cto de flecha 60"/>
          <p:cNvCxnSpPr>
            <a:stCxn id="20" idx="2"/>
            <a:endCxn id="21" idx="0"/>
          </p:cNvCxnSpPr>
          <p:nvPr/>
        </p:nvCxnSpPr>
        <p:spPr>
          <a:xfrm>
            <a:off x="1820693" y="3217829"/>
            <a:ext cx="948" cy="117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de flecha 63"/>
          <p:cNvCxnSpPr>
            <a:stCxn id="21" idx="3"/>
            <a:endCxn id="22" idx="1"/>
          </p:cNvCxnSpPr>
          <p:nvPr/>
        </p:nvCxnSpPr>
        <p:spPr>
          <a:xfrm flipV="1">
            <a:off x="2408738" y="3500475"/>
            <a:ext cx="2317563" cy="196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cto de flecha 65"/>
          <p:cNvCxnSpPr>
            <a:stCxn id="22" idx="3"/>
            <a:endCxn id="23" idx="1"/>
          </p:cNvCxnSpPr>
          <p:nvPr/>
        </p:nvCxnSpPr>
        <p:spPr>
          <a:xfrm>
            <a:off x="5516726" y="3500475"/>
            <a:ext cx="33406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ángulo 66"/>
          <p:cNvSpPr/>
          <p:nvPr/>
        </p:nvSpPr>
        <p:spPr>
          <a:xfrm>
            <a:off x="4679552" y="3767642"/>
            <a:ext cx="883924" cy="456087"/>
          </a:xfrm>
          <a:prstGeom prst="rect">
            <a:avLst/>
          </a:prstGeom>
          <a:solidFill>
            <a:srgbClr val="E1CC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78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Envía expediente con resolución firmada </a:t>
            </a:r>
            <a:endParaRPr kumimoji="0" lang="es-PA" sz="788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0" name="Conector recto de flecha 79"/>
          <p:cNvCxnSpPr>
            <a:stCxn id="67" idx="1"/>
            <a:endCxn id="24" idx="3"/>
          </p:cNvCxnSpPr>
          <p:nvPr/>
        </p:nvCxnSpPr>
        <p:spPr>
          <a:xfrm flipH="1">
            <a:off x="2408738" y="3995686"/>
            <a:ext cx="2270814" cy="230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ángulo 80"/>
          <p:cNvSpPr/>
          <p:nvPr/>
        </p:nvSpPr>
        <p:spPr>
          <a:xfrm>
            <a:off x="6938671" y="4294135"/>
            <a:ext cx="901290" cy="4560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78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Realiza asiento contable a la orden de compra</a:t>
            </a:r>
            <a:endParaRPr kumimoji="0" lang="es-PA" sz="788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5" name="Conector recto de flecha 84"/>
          <p:cNvCxnSpPr>
            <a:stCxn id="25" idx="3"/>
            <a:endCxn id="81" idx="1"/>
          </p:cNvCxnSpPr>
          <p:nvPr/>
        </p:nvCxnSpPr>
        <p:spPr>
          <a:xfrm flipV="1">
            <a:off x="2297482" y="4522179"/>
            <a:ext cx="4641189" cy="82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Rectángulo 122"/>
          <p:cNvSpPr/>
          <p:nvPr/>
        </p:nvSpPr>
        <p:spPr>
          <a:xfrm>
            <a:off x="220255" y="4662346"/>
            <a:ext cx="707662" cy="334835"/>
          </a:xfrm>
          <a:prstGeom prst="rect">
            <a:avLst/>
          </a:prstGeom>
          <a:solidFill>
            <a:srgbClr val="FFE5E5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78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Firma orden de compra</a:t>
            </a:r>
            <a:endParaRPr kumimoji="0" lang="es-PA" sz="788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6" name="Rectángulo 135"/>
          <p:cNvSpPr/>
          <p:nvPr/>
        </p:nvSpPr>
        <p:spPr>
          <a:xfrm>
            <a:off x="1305168" y="4921774"/>
            <a:ext cx="1032947" cy="577338"/>
          </a:xfrm>
          <a:prstGeom prst="rect">
            <a:avLst/>
          </a:prstGeom>
          <a:solidFill>
            <a:srgbClr val="FFFFE7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78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Envía expediente con orden de compra a Control Fiscal</a:t>
            </a:r>
            <a:endParaRPr kumimoji="0" lang="es-PA" sz="788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9" name="Rectángulo 138"/>
          <p:cNvSpPr/>
          <p:nvPr/>
        </p:nvSpPr>
        <p:spPr>
          <a:xfrm>
            <a:off x="8072769" y="4982368"/>
            <a:ext cx="805417" cy="456087"/>
          </a:xfrm>
          <a:prstGeom prst="rect">
            <a:avLst/>
          </a:prstGeom>
          <a:solidFill>
            <a:srgbClr val="CDE5CD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78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Refrenda orden de compra</a:t>
            </a:r>
            <a:endParaRPr kumimoji="0" lang="es-PA" sz="788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46" name="Conector recto de flecha 145"/>
          <p:cNvCxnSpPr>
            <a:stCxn id="136" idx="3"/>
            <a:endCxn id="139" idx="1"/>
          </p:cNvCxnSpPr>
          <p:nvPr/>
        </p:nvCxnSpPr>
        <p:spPr>
          <a:xfrm flipV="1">
            <a:off x="2338115" y="5210412"/>
            <a:ext cx="5734654" cy="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ector recto 148"/>
          <p:cNvCxnSpPr>
            <a:stCxn id="139" idx="2"/>
          </p:cNvCxnSpPr>
          <p:nvPr/>
        </p:nvCxnSpPr>
        <p:spPr>
          <a:xfrm flipH="1">
            <a:off x="8475004" y="5438455"/>
            <a:ext cx="474" cy="2840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ector recto de flecha 179"/>
          <p:cNvCxnSpPr>
            <a:endCxn id="25" idx="0"/>
          </p:cNvCxnSpPr>
          <p:nvPr/>
        </p:nvCxnSpPr>
        <p:spPr>
          <a:xfrm>
            <a:off x="1829224" y="4200453"/>
            <a:ext cx="0" cy="1551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/>
          <p:cNvSpPr txBox="1"/>
          <p:nvPr/>
        </p:nvSpPr>
        <p:spPr>
          <a:xfrm>
            <a:off x="948241" y="1955526"/>
            <a:ext cx="504580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75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 días</a:t>
            </a:r>
          </a:p>
        </p:txBody>
      </p:sp>
      <p:cxnSp>
        <p:nvCxnSpPr>
          <p:cNvPr id="38" name="Conector recto de flecha 37"/>
          <p:cNvCxnSpPr>
            <a:stCxn id="10" idx="3"/>
            <a:endCxn id="11" idx="1"/>
          </p:cNvCxnSpPr>
          <p:nvPr/>
        </p:nvCxnSpPr>
        <p:spPr>
          <a:xfrm>
            <a:off x="2158252" y="1995766"/>
            <a:ext cx="374201" cy="606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uadroTexto 54"/>
          <p:cNvSpPr txBox="1"/>
          <p:nvPr/>
        </p:nvSpPr>
        <p:spPr>
          <a:xfrm>
            <a:off x="2188400" y="1689389"/>
            <a:ext cx="376973" cy="311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713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 días</a:t>
            </a:r>
          </a:p>
        </p:txBody>
      </p:sp>
      <p:sp>
        <p:nvSpPr>
          <p:cNvPr id="56" name="CuadroTexto 55"/>
          <p:cNvSpPr txBox="1"/>
          <p:nvPr/>
        </p:nvSpPr>
        <p:spPr>
          <a:xfrm flipH="1">
            <a:off x="3329861" y="2223809"/>
            <a:ext cx="406406" cy="202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713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 días</a:t>
            </a:r>
          </a:p>
        </p:txBody>
      </p:sp>
      <p:sp>
        <p:nvSpPr>
          <p:cNvPr id="57" name="CuadroTexto 56"/>
          <p:cNvSpPr txBox="1"/>
          <p:nvPr/>
        </p:nvSpPr>
        <p:spPr>
          <a:xfrm>
            <a:off x="2686220" y="2319301"/>
            <a:ext cx="540328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75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 días</a:t>
            </a:r>
          </a:p>
        </p:txBody>
      </p:sp>
      <p:cxnSp>
        <p:nvCxnSpPr>
          <p:cNvPr id="73" name="Conector recto de flecha 72"/>
          <p:cNvCxnSpPr>
            <a:endCxn id="17" idx="0"/>
          </p:cNvCxnSpPr>
          <p:nvPr/>
        </p:nvCxnSpPr>
        <p:spPr>
          <a:xfrm>
            <a:off x="1816029" y="2151795"/>
            <a:ext cx="0" cy="1068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CuadroTexto 91"/>
          <p:cNvSpPr txBox="1"/>
          <p:nvPr/>
        </p:nvSpPr>
        <p:spPr>
          <a:xfrm>
            <a:off x="1005914" y="2490836"/>
            <a:ext cx="498764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675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 días</a:t>
            </a:r>
          </a:p>
        </p:txBody>
      </p:sp>
      <p:cxnSp>
        <p:nvCxnSpPr>
          <p:cNvPr id="97" name="Conector recto 96"/>
          <p:cNvCxnSpPr>
            <a:stCxn id="18" idx="2"/>
          </p:cNvCxnSpPr>
          <p:nvPr/>
        </p:nvCxnSpPr>
        <p:spPr>
          <a:xfrm>
            <a:off x="605498" y="2828057"/>
            <a:ext cx="0" cy="1708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ector recto de flecha 167"/>
          <p:cNvCxnSpPr>
            <a:stCxn id="6" idx="3"/>
            <a:endCxn id="10" idx="1"/>
          </p:cNvCxnSpPr>
          <p:nvPr/>
        </p:nvCxnSpPr>
        <p:spPr>
          <a:xfrm>
            <a:off x="966407" y="1932068"/>
            <a:ext cx="444666" cy="636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ector recto de flecha 184"/>
          <p:cNvCxnSpPr>
            <a:stCxn id="17" idx="1"/>
          </p:cNvCxnSpPr>
          <p:nvPr/>
        </p:nvCxnSpPr>
        <p:spPr>
          <a:xfrm flipH="1" flipV="1">
            <a:off x="1045864" y="2475089"/>
            <a:ext cx="328058" cy="116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ector recto de flecha 188"/>
          <p:cNvCxnSpPr>
            <a:endCxn id="20" idx="1"/>
          </p:cNvCxnSpPr>
          <p:nvPr/>
        </p:nvCxnSpPr>
        <p:spPr>
          <a:xfrm>
            <a:off x="605497" y="2998858"/>
            <a:ext cx="768425" cy="1699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CuadroTexto 189"/>
          <p:cNvSpPr txBox="1"/>
          <p:nvPr/>
        </p:nvSpPr>
        <p:spPr>
          <a:xfrm>
            <a:off x="751585" y="2986147"/>
            <a:ext cx="476250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75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 días</a:t>
            </a:r>
          </a:p>
        </p:txBody>
      </p:sp>
      <p:cxnSp>
        <p:nvCxnSpPr>
          <p:cNvPr id="248" name="Conector recto 247"/>
          <p:cNvCxnSpPr>
            <a:stCxn id="23" idx="2"/>
          </p:cNvCxnSpPr>
          <p:nvPr/>
        </p:nvCxnSpPr>
        <p:spPr>
          <a:xfrm>
            <a:off x="6250374" y="3667892"/>
            <a:ext cx="0" cy="3161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ector recto de flecha 249"/>
          <p:cNvCxnSpPr>
            <a:endCxn id="67" idx="3"/>
          </p:cNvCxnSpPr>
          <p:nvPr/>
        </p:nvCxnSpPr>
        <p:spPr>
          <a:xfrm flipH="1">
            <a:off x="5563476" y="3984047"/>
            <a:ext cx="686899" cy="116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ector recto 261"/>
          <p:cNvCxnSpPr>
            <a:stCxn id="81" idx="2"/>
          </p:cNvCxnSpPr>
          <p:nvPr/>
        </p:nvCxnSpPr>
        <p:spPr>
          <a:xfrm flipV="1">
            <a:off x="7389316" y="4726945"/>
            <a:ext cx="2084" cy="232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ector recto 263"/>
          <p:cNvCxnSpPr>
            <a:stCxn id="81" idx="2"/>
          </p:cNvCxnSpPr>
          <p:nvPr/>
        </p:nvCxnSpPr>
        <p:spPr>
          <a:xfrm flipH="1">
            <a:off x="7387232" y="4750222"/>
            <a:ext cx="2084" cy="67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Conector recto de flecha 267"/>
          <p:cNvCxnSpPr/>
          <p:nvPr/>
        </p:nvCxnSpPr>
        <p:spPr>
          <a:xfrm flipH="1" flipV="1">
            <a:off x="927917" y="4807645"/>
            <a:ext cx="6459316" cy="149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Conector recto 276"/>
          <p:cNvCxnSpPr>
            <a:stCxn id="123" idx="2"/>
          </p:cNvCxnSpPr>
          <p:nvPr/>
        </p:nvCxnSpPr>
        <p:spPr>
          <a:xfrm flipH="1">
            <a:off x="571500" y="4997181"/>
            <a:ext cx="2586" cy="1409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Conector recto de flecha 281"/>
          <p:cNvCxnSpPr>
            <a:endCxn id="136" idx="1"/>
          </p:cNvCxnSpPr>
          <p:nvPr/>
        </p:nvCxnSpPr>
        <p:spPr>
          <a:xfrm>
            <a:off x="571501" y="5143502"/>
            <a:ext cx="733667" cy="669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Conector recto de flecha 301"/>
          <p:cNvCxnSpPr>
            <a:endCxn id="29" idx="3"/>
          </p:cNvCxnSpPr>
          <p:nvPr/>
        </p:nvCxnSpPr>
        <p:spPr>
          <a:xfrm flipH="1">
            <a:off x="2337640" y="5722530"/>
            <a:ext cx="6137364" cy="169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5" name="CuadroTexto 304"/>
          <p:cNvSpPr txBox="1"/>
          <p:nvPr/>
        </p:nvSpPr>
        <p:spPr>
          <a:xfrm>
            <a:off x="1813983" y="3175257"/>
            <a:ext cx="477243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75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 días</a:t>
            </a:r>
          </a:p>
        </p:txBody>
      </p:sp>
      <p:sp>
        <p:nvSpPr>
          <p:cNvPr id="306" name="CuadroTexto 305"/>
          <p:cNvSpPr txBox="1"/>
          <p:nvPr/>
        </p:nvSpPr>
        <p:spPr>
          <a:xfrm>
            <a:off x="3211905" y="3473334"/>
            <a:ext cx="540328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75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 días</a:t>
            </a:r>
          </a:p>
        </p:txBody>
      </p:sp>
      <p:sp>
        <p:nvSpPr>
          <p:cNvPr id="307" name="CuadroTexto 306"/>
          <p:cNvSpPr txBox="1"/>
          <p:nvPr/>
        </p:nvSpPr>
        <p:spPr>
          <a:xfrm>
            <a:off x="5580622" y="3659947"/>
            <a:ext cx="540328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75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 días</a:t>
            </a:r>
          </a:p>
        </p:txBody>
      </p:sp>
      <p:sp>
        <p:nvSpPr>
          <p:cNvPr id="310" name="CuadroTexto 309"/>
          <p:cNvSpPr txBox="1"/>
          <p:nvPr/>
        </p:nvSpPr>
        <p:spPr>
          <a:xfrm>
            <a:off x="1813983" y="4184825"/>
            <a:ext cx="540328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75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 días</a:t>
            </a:r>
          </a:p>
        </p:txBody>
      </p:sp>
      <p:sp>
        <p:nvSpPr>
          <p:cNvPr id="312" name="CuadroTexto 311"/>
          <p:cNvSpPr txBox="1"/>
          <p:nvPr/>
        </p:nvSpPr>
        <p:spPr>
          <a:xfrm>
            <a:off x="4726302" y="4795007"/>
            <a:ext cx="540328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75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 días</a:t>
            </a:r>
          </a:p>
        </p:txBody>
      </p:sp>
      <p:sp>
        <p:nvSpPr>
          <p:cNvPr id="316" name="CuadroTexto 315"/>
          <p:cNvSpPr txBox="1"/>
          <p:nvPr/>
        </p:nvSpPr>
        <p:spPr>
          <a:xfrm>
            <a:off x="4185974" y="5727850"/>
            <a:ext cx="7460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33 días</a:t>
            </a:r>
          </a:p>
        </p:txBody>
      </p:sp>
      <p:sp>
        <p:nvSpPr>
          <p:cNvPr id="65" name="CuadroTexto 64"/>
          <p:cNvSpPr txBox="1"/>
          <p:nvPr/>
        </p:nvSpPr>
        <p:spPr>
          <a:xfrm>
            <a:off x="7802605" y="4424438"/>
            <a:ext cx="540328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75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 días</a:t>
            </a:r>
          </a:p>
        </p:txBody>
      </p:sp>
      <p:sp>
        <p:nvSpPr>
          <p:cNvPr id="68" name="CuadroTexto 67"/>
          <p:cNvSpPr txBox="1"/>
          <p:nvPr/>
        </p:nvSpPr>
        <p:spPr>
          <a:xfrm>
            <a:off x="694217" y="5107622"/>
            <a:ext cx="540328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75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 días</a:t>
            </a:r>
          </a:p>
        </p:txBody>
      </p:sp>
      <p:sp>
        <p:nvSpPr>
          <p:cNvPr id="5" name="Rectángulo 4"/>
          <p:cNvSpPr/>
          <p:nvPr/>
        </p:nvSpPr>
        <p:spPr>
          <a:xfrm>
            <a:off x="3268933" y="6136755"/>
            <a:ext cx="2804036" cy="4797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Tiempo total del trámite 189 días (6.3 meses)</a:t>
            </a:r>
            <a:endParaRPr kumimoji="0" lang="es-PA" sz="1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E56846D4-FDEB-4DFF-9A30-D14484418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PA"/>
              <a:t>Octubre 2018</a:t>
            </a:r>
          </a:p>
        </p:txBody>
      </p:sp>
    </p:spTree>
    <p:extLst>
      <p:ext uri="{BB962C8B-B14F-4D97-AF65-F5344CB8AC3E}">
        <p14:creationId xmlns:p14="http://schemas.microsoft.com/office/powerpoint/2010/main" val="33203284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676140" y="260648"/>
            <a:ext cx="7592102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ANÁLISIS DE TIEMPOS EN CADA ETAPA DEL PROCEDIMIENTO DE SELECCIÓN DE CONTRATISTAS</a:t>
            </a:r>
            <a:endParaRPr kumimoji="0" lang="es-PA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2676818" y="1219835"/>
            <a:ext cx="4199438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600" b="1" dirty="0">
                <a:solidFill>
                  <a:prstClr val="black"/>
                </a:solidFill>
                <a:latin typeface="Calibri"/>
              </a:rPr>
              <a:t>CON PROCESO REDISEÑADO EL </a:t>
            </a: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TP ROMEDIO FUE DE 60  VS 189 DIAS EN EL PASADO</a:t>
            </a:r>
            <a:endParaRPr kumimoji="0" lang="es-PA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/>
        </p:nvGraphicFramePr>
        <p:xfrm>
          <a:off x="467544" y="2132856"/>
          <a:ext cx="8229601" cy="4243760"/>
        </p:xfrm>
        <a:graphic>
          <a:graphicData uri="http://schemas.openxmlformats.org/drawingml/2006/table">
            <a:tbl>
              <a:tblPr/>
              <a:tblGrid>
                <a:gridCol w="18710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224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131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1312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1312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1312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1312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7049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224894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s-P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O DEPARTAMENTO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s-P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PROCEDIMIENTO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s-P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TIEMPO IDEAL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s-P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TIEMPO REAL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P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TIEMPO PROMEDIO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9009">
                <a:tc v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MARZO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5769">
                <a:tc v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exp. Analizados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exp. Analizados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exp. Analizados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exp. Analizados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24894">
                <a:tc>
                  <a:txBody>
                    <a:bodyPr/>
                    <a:lstStyle/>
                    <a:p>
                      <a:pPr algn="l" rtl="0" fontAlgn="ctr"/>
                      <a:r>
                        <a:rPr lang="es-PA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DIR. DE PROVISION DE SERVICIOS DE SALUD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1C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CONFECCIONA Y FIRMA REQUISICIÓN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1C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1C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1C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1C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1C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1C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1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4894">
                <a:tc>
                  <a:txBody>
                    <a:bodyPr/>
                    <a:lstStyle/>
                    <a:p>
                      <a:pPr algn="l" rtl="0" fontAlgn="ctr"/>
                      <a:r>
                        <a:rPr lang="es-PA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PRESUPUESTO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INGRESA A ISTMO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24894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s-PA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DEPTO. DE COMPRAS Y PROVEEDURÍA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RECIBE Y REVISA REQUISICIÓN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7964">
                <a:tc v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PUBLICA LA COMPRA Y REALIZA ACTO PUBLICO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24894">
                <a:tc>
                  <a:txBody>
                    <a:bodyPr/>
                    <a:lstStyle/>
                    <a:p>
                      <a:pPr algn="l" rtl="0" fontAlgn="ctr"/>
                      <a:r>
                        <a:rPr lang="es-PA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DIR. DE PROVISION DE SERVICIOS DE SALUD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1C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REÚNE A LOS MIEMBROS DE LA COMISIÓN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1C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1C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1C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1C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1C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1C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1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37964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s-PA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DEPTO. DE COMPRAS Y PROVEEDURÍA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REVISA Y PUBLICA INFORME DE LA COMISIÓN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37964">
                <a:tc v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CONFECCIONA RESOLUCIÓN DE ADJUDICACIÓN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24894">
                <a:tc>
                  <a:txBody>
                    <a:bodyPr/>
                    <a:lstStyle/>
                    <a:p>
                      <a:pPr algn="l" rtl="0" fontAlgn="ctr"/>
                      <a:r>
                        <a:rPr lang="es-PA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DESPACHO VICE MINISTRO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1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FIRMA RESOLUCIÓN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1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1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1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1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1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1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24894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s-PA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DEPTO. DE COMPRAS Y PROVEEDURÍA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PUBLICA RESOLUCIÓN Y SOLICITA FIANZA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24894">
                <a:tc v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CONFECCIÓN DE ORDEN DE COMPRA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24894">
                <a:tc>
                  <a:txBody>
                    <a:bodyPr/>
                    <a:lstStyle/>
                    <a:p>
                      <a:pPr algn="l" rtl="0" fontAlgn="ctr"/>
                      <a:r>
                        <a:rPr lang="es-PA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DIR. DE PROVISION DE SERVICIOS DE SALUD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1C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FIRMA DE ORDEN DE COMPRA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1C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1C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1C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1C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1C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1C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1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24894">
                <a:tc>
                  <a:txBody>
                    <a:bodyPr/>
                    <a:lstStyle/>
                    <a:p>
                      <a:pPr algn="l" rtl="0" fontAlgn="ctr"/>
                      <a:r>
                        <a:rPr lang="es-PA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CONTRALORIA GENERAL DE LA REPUBLICA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ABA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REFRENDA ORDEN DE COMPRA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ABA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ABA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ABA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ABA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ABA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ABA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AB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24894"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A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A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A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A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24894">
                <a:tc gridSpan="2">
                  <a:txBody>
                    <a:bodyPr/>
                    <a:lstStyle/>
                    <a:p>
                      <a:pPr algn="r" rtl="0" fontAlgn="ctr"/>
                      <a:r>
                        <a:rPr lang="es-P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TIEMPO TOTAL (SIN C.G.R.):  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24894">
                <a:tc>
                  <a:txBody>
                    <a:bodyPr/>
                    <a:lstStyle/>
                    <a:p>
                      <a:pPr algn="r" rtl="0" fontAlgn="ctr"/>
                      <a:r>
                        <a:rPr lang="es-P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P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TIEMPO TOTAL (CON C.G.R.):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24894">
                <a:tc gridSpan="2">
                  <a:txBody>
                    <a:bodyPr/>
                    <a:lstStyle/>
                    <a:p>
                      <a:pPr algn="r" rtl="0" fontAlgn="ctr"/>
                      <a:r>
                        <a:rPr lang="es-P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DESVIACION ESTANDAR (SIN CGR):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P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06826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076127F-382E-4DD2-928E-C47F29FC3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3168352"/>
          </a:xfrm>
        </p:spPr>
        <p:txBody>
          <a:bodyPr/>
          <a:lstStyle/>
          <a:p>
            <a:r>
              <a:rPr lang="es-PA" dirty="0"/>
              <a:t>La Tecnología </a:t>
            </a:r>
            <a:br>
              <a:rPr lang="es-PA" dirty="0"/>
            </a:br>
            <a:r>
              <a:rPr lang="es-PA" dirty="0"/>
              <a:t>Automatiza</a:t>
            </a:r>
            <a:br>
              <a:rPr lang="es-PA" dirty="0"/>
            </a:br>
            <a:r>
              <a:rPr lang="es-PA" dirty="0"/>
              <a:t>Masifica</a:t>
            </a:r>
            <a:br>
              <a:rPr lang="es-PA" dirty="0"/>
            </a:br>
            <a:r>
              <a:rPr lang="es-PA" dirty="0"/>
              <a:t>Acelera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0074EE8B-8018-425B-B64A-922128B340AC}"/>
              </a:ext>
            </a:extLst>
          </p:cNvPr>
          <p:cNvSpPr txBox="1"/>
          <p:nvPr/>
        </p:nvSpPr>
        <p:spPr>
          <a:xfrm>
            <a:off x="300638" y="3861048"/>
            <a:ext cx="85427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A" sz="2400"/>
              <a:t>La tecnologia ayuda a organizar pero no organiza por si sola </a:t>
            </a:r>
          </a:p>
        </p:txBody>
      </p:sp>
    </p:spTree>
    <p:extLst>
      <p:ext uri="{BB962C8B-B14F-4D97-AF65-F5344CB8AC3E}">
        <p14:creationId xmlns:p14="http://schemas.microsoft.com/office/powerpoint/2010/main" val="416718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691680" y="1556792"/>
          <a:ext cx="6000611" cy="3430288"/>
        </p:xfrm>
        <a:graphic>
          <a:graphicData uri="http://schemas.openxmlformats.org/drawingml/2006/table">
            <a:tbl>
              <a:tblPr/>
              <a:tblGrid>
                <a:gridCol w="33215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609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1810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86506">
                <a:tc>
                  <a:txBody>
                    <a:bodyPr/>
                    <a:lstStyle/>
                    <a:p>
                      <a:pPr algn="ctr" fontAlgn="b"/>
                      <a:r>
                        <a:rPr lang="es-P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Unidades Administrativas</a:t>
                      </a:r>
                    </a:p>
                    <a:p>
                      <a:pPr algn="ctr" fontAlgn="b"/>
                      <a:endParaRPr lang="es-PA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Tiempos Prom. (días)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Desv. Est.</a:t>
                      </a:r>
                    </a:p>
                    <a:p>
                      <a:pPr algn="ctr" fontAlgn="b"/>
                      <a:r>
                        <a:rPr lang="es-P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(días)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3736">
                <a:tc>
                  <a:txBody>
                    <a:bodyPr/>
                    <a:lstStyle/>
                    <a:p>
                      <a:pPr marL="0" marR="0" indent="0" algn="l" defTabSz="925479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</a:t>
                      </a:r>
                      <a:r>
                        <a:rPr lang="es-ES" sz="1400" b="0" dirty="0">
                          <a:latin typeface="+mn-lt"/>
                        </a:rPr>
                        <a:t> DEPTO. DE ATENCION AL PROVEEDOR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8883">
                <a:tc>
                  <a:txBody>
                    <a:bodyPr/>
                    <a:lstStyle/>
                    <a:p>
                      <a:pPr marL="0" marR="0" indent="0" algn="l" defTabSz="925479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</a:t>
                      </a:r>
                      <a:r>
                        <a:rPr lang="es-ES" sz="1400" b="0" dirty="0">
                          <a:latin typeface="+mn-lt"/>
                        </a:rPr>
                        <a:t> CONTROL Y SEGUIMIENTO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L="0" marR="0" indent="0" algn="l" defTabSz="925479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</a:t>
                      </a:r>
                      <a:r>
                        <a:rPr lang="es-ES" sz="1400" b="0" dirty="0">
                          <a:latin typeface="+mn-lt"/>
                        </a:rPr>
                        <a:t> SECCIÓN DE MEDICAMENTOS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9163">
                <a:tc>
                  <a:txBody>
                    <a:bodyPr/>
                    <a:lstStyle/>
                    <a:p>
                      <a:pPr marL="0" marR="0" indent="0" algn="l" defTabSz="925479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</a:t>
                      </a:r>
                      <a:r>
                        <a:rPr lang="es-ES" sz="1400" b="0" dirty="0">
                          <a:latin typeface="+mn-lt"/>
                        </a:rPr>
                        <a:t> UNIDAD DE ASISTENCIA TÉCNICA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9535">
                <a:tc>
                  <a:txBody>
                    <a:bodyPr/>
                    <a:lstStyle/>
                    <a:p>
                      <a:pPr marL="0" marR="0" indent="0" algn="l" defTabSz="925479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</a:t>
                      </a:r>
                      <a:r>
                        <a:rPr lang="es-ES" sz="1400" b="0" dirty="0">
                          <a:latin typeface="+mn-lt"/>
                        </a:rPr>
                        <a:t> SECCIÓN DE MEDICAMENTOS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14496">
                <a:tc>
                  <a:txBody>
                    <a:bodyPr/>
                    <a:lstStyle/>
                    <a:p>
                      <a:pPr algn="l" fontAlgn="t"/>
                      <a:r>
                        <a:rPr lang="es-P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 JEFATURA DE COMPRAS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indent="0" algn="l" defTabSz="925479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</a:t>
                      </a:r>
                      <a:r>
                        <a:rPr lang="es-ES" sz="1400" b="0" dirty="0">
                          <a:latin typeface="+mn-lt"/>
                        </a:rPr>
                        <a:t> DIRECCIÓN NACIONAL DE</a:t>
                      </a:r>
                      <a:r>
                        <a:rPr lang="es-ES" sz="1400" b="0" baseline="0" dirty="0">
                          <a:latin typeface="+mn-lt"/>
                        </a:rPr>
                        <a:t> COMPRAS</a:t>
                      </a:r>
                      <a:endParaRPr lang="es-ES" sz="1400" b="0" dirty="0"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02407">
                <a:tc>
                  <a:txBody>
                    <a:bodyPr/>
                    <a:lstStyle/>
                    <a:p>
                      <a:pPr marL="0" marR="0" indent="0" algn="l" defTabSz="925479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</a:t>
                      </a:r>
                      <a:r>
                        <a:rPr lang="es-ES" sz="1400" b="0" dirty="0">
                          <a:latin typeface="+mn-lt"/>
                        </a:rPr>
                        <a:t> OFICINA DE FISCALIZACIÓN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67465">
                <a:tc>
                  <a:txBody>
                    <a:bodyPr/>
                    <a:lstStyle/>
                    <a:p>
                      <a:pPr marL="0" marR="0" indent="0" algn="l" defTabSz="925479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</a:t>
                      </a:r>
                      <a:r>
                        <a:rPr lang="es-ES" sz="1400" b="0" dirty="0">
                          <a:latin typeface="+mn-lt"/>
                        </a:rPr>
                        <a:t> DEPTO. DE ATENCION AL PROVEEDOR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1895">
                <a:tc>
                  <a:txBody>
                    <a:bodyPr/>
                    <a:lstStyle/>
                    <a:p>
                      <a:pPr marL="0" marR="0" indent="0" algn="l" defTabSz="925479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10. </a:t>
                      </a:r>
                      <a:r>
                        <a:rPr lang="es-ES" sz="1400" b="0" dirty="0">
                          <a:latin typeface="+mn-lt"/>
                        </a:rPr>
                        <a:t>SECCIÓN DE MEDICAMENTOS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90017"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TOTALES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203.07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79512" y="1052736"/>
            <a:ext cx="8707745" cy="307728"/>
          </a:xfrm>
          <a:prstGeom prst="rect">
            <a:avLst/>
          </a:prstGeom>
          <a:noFill/>
        </p:spPr>
        <p:txBody>
          <a:bodyPr wrap="square" lIns="91398" tIns="45696" rIns="91398" bIns="45696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TIEMPO PROMEDIO Y DESVIACIÓN ESTÁNDAR  </a:t>
            </a:r>
          </a:p>
        </p:txBody>
      </p:sp>
      <p:sp>
        <p:nvSpPr>
          <p:cNvPr id="8" name="7 Rectángulo"/>
          <p:cNvSpPr/>
          <p:nvPr/>
        </p:nvSpPr>
        <p:spPr>
          <a:xfrm>
            <a:off x="1620562" y="620688"/>
            <a:ext cx="5976664" cy="523172"/>
          </a:xfrm>
          <a:prstGeom prst="rect">
            <a:avLst/>
          </a:prstGeom>
        </p:spPr>
        <p:txBody>
          <a:bodyPr wrap="square" lIns="91398" tIns="45696" rIns="91398" bIns="45696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DIRECCIÓN NACIONAL DE PROCESOS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COMPRA DE MENOR CUANTIA</a:t>
            </a:r>
            <a:endParaRPr kumimoji="0" lang="es-PA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4" name="Picture 1" descr="logo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EDE6CD"/>
              </a:clrFrom>
              <a:clrTo>
                <a:srgbClr val="EDE6C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404664"/>
            <a:ext cx="914857" cy="739776"/>
          </a:xfrm>
          <a:prstGeom prst="rect">
            <a:avLst/>
          </a:prstGeom>
          <a:noFill/>
        </p:spPr>
      </p:pic>
      <p:sp>
        <p:nvSpPr>
          <p:cNvPr id="15" name="14 CuadroTexto">
            <a:hlinkClick r:id="rId3" action="ppaction://hlinksldjump"/>
          </p:cNvPr>
          <p:cNvSpPr txBox="1"/>
          <p:nvPr/>
        </p:nvSpPr>
        <p:spPr>
          <a:xfrm>
            <a:off x="7596336" y="6525344"/>
            <a:ext cx="9361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Volver a diagrama</a:t>
            </a:r>
          </a:p>
        </p:txBody>
      </p:sp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A5D92174-444A-4C11-80BA-63D79B8DA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1143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Octubre 2018</a:t>
            </a:r>
            <a:endParaRPr kumimoji="0" lang="es-ES" sz="114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582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3866238" y="168895"/>
            <a:ext cx="12098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Diagrama N°2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860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04664"/>
            <a:ext cx="8208912" cy="6381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uadroTexto 1"/>
          <p:cNvSpPr txBox="1"/>
          <p:nvPr/>
        </p:nvSpPr>
        <p:spPr>
          <a:xfrm>
            <a:off x="3491880" y="6165304"/>
            <a:ext cx="1116225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517 Días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B6DC5004-720B-43DF-A85D-397C985FD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1143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Octubre 2018</a:t>
            </a:r>
            <a:endParaRPr kumimoji="0" lang="es-ES" sz="114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81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299722" y="1124744"/>
            <a:ext cx="8610600" cy="529940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s-PA" sz="2400" b="1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Quién soy y de donde vengo</a:t>
            </a:r>
          </a:p>
          <a:p>
            <a:pPr>
              <a:spcBef>
                <a:spcPct val="0"/>
              </a:spcBef>
            </a:pPr>
            <a:endParaRPr lang="es-PA" sz="2400" b="1" dirty="0">
              <a:solidFill>
                <a:schemeClr val="bg2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es-PA" sz="2400" b="1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Metodología de trabajo</a:t>
            </a:r>
          </a:p>
          <a:p>
            <a:pPr>
              <a:spcBef>
                <a:spcPct val="0"/>
              </a:spcBef>
            </a:pPr>
            <a:endParaRPr lang="es-PA" sz="2400" b="1" dirty="0">
              <a:solidFill>
                <a:schemeClr val="bg2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es-PA" sz="2400" b="1" dirty="0" err="1">
                <a:solidFill>
                  <a:schemeClr val="bg2"/>
                </a:solidFill>
                <a:latin typeface="+mj-lt"/>
                <a:ea typeface="+mj-ea"/>
                <a:cs typeface="+mj-cs"/>
              </a:rPr>
              <a:t>Asesorias</a:t>
            </a:r>
            <a:r>
              <a:rPr lang="es-PA" sz="2400" b="1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 institucionales</a:t>
            </a:r>
          </a:p>
          <a:p>
            <a:pPr>
              <a:spcBef>
                <a:spcPct val="0"/>
              </a:spcBef>
            </a:pPr>
            <a:endParaRPr lang="es-PA" sz="2400" b="1" dirty="0">
              <a:solidFill>
                <a:schemeClr val="bg2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es-PA" sz="2400" b="1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Hallazgos  y oportunidades para mejorar el abastecimiento en CSS</a:t>
            </a:r>
          </a:p>
          <a:p>
            <a:pPr marL="0" indent="0">
              <a:spcBef>
                <a:spcPct val="0"/>
              </a:spcBef>
              <a:buNone/>
            </a:pPr>
            <a:endParaRPr lang="es-PA" sz="2400" b="1" dirty="0">
              <a:solidFill>
                <a:schemeClr val="bg2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es-PA" sz="2400" b="1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Preguntas  y respuestas</a:t>
            </a:r>
          </a:p>
          <a:p>
            <a:pPr>
              <a:spcBef>
                <a:spcPct val="0"/>
              </a:spcBef>
            </a:pPr>
            <a:endParaRPr lang="es-PA" sz="2000" b="1" dirty="0">
              <a:solidFill>
                <a:schemeClr val="bg2"/>
              </a:solidFill>
              <a:latin typeface="+mj-lt"/>
              <a:ea typeface="+mj-ea"/>
              <a:cs typeface="+mj-cs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s-PA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99722" y="87442"/>
            <a:ext cx="8610600" cy="92247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3600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152861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6700" y="136525"/>
            <a:ext cx="8610600" cy="772195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s-PA" sz="2400" dirty="0"/>
              <a:t>Hallazgos Generales Oct 2018</a:t>
            </a:r>
            <a:br>
              <a:rPr lang="es-PA" sz="2400" dirty="0"/>
            </a:br>
            <a:r>
              <a:rPr lang="es-PA" sz="2400" dirty="0"/>
              <a:t>Procesos de Abastecimiento de Medicamentos e Insumos CSS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115180" y="1156792"/>
            <a:ext cx="902882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fontAlgn="auto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s-PA" sz="2000" dirty="0">
                <a:solidFill>
                  <a:prstClr val="black"/>
                </a:solidFill>
                <a:latin typeface="Calibri"/>
              </a:rPr>
              <a:t>No hay información integrada y de calidad sobre consumos e inventarios.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PA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Tiempo de respuesta prolongado debido a mala planificación</a:t>
            </a:r>
            <a:r>
              <a:rPr lang="es-PA" sz="2000" dirty="0">
                <a:solidFill>
                  <a:prstClr val="black"/>
                </a:solidFill>
                <a:latin typeface="Calibri"/>
              </a:rPr>
              <a:t>,</a:t>
            </a:r>
            <a:r>
              <a:rPr kumimoji="0" lang="es-PA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errores, inconsistencias y  aprobación o refrendos.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PA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Compras ineficientes: Instalaciones compran para abastecerse localmente al no tener respuesta central.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PA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Dos plataformas para gestión de abastecimiento</a:t>
            </a:r>
            <a:r>
              <a:rPr lang="es-PA" sz="2000" dirty="0">
                <a:solidFill>
                  <a:prstClr val="black"/>
                </a:solidFill>
                <a:latin typeface="Calibri"/>
              </a:rPr>
              <a:t>, ninguna desarrollada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PA" sz="20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Rotaci</a:t>
            </a:r>
            <a:r>
              <a:rPr lang="es-PA" sz="2000" dirty="0" err="1">
                <a:solidFill>
                  <a:prstClr val="black"/>
                </a:solidFill>
                <a:latin typeface="Calibri"/>
              </a:rPr>
              <a:t>ón</a:t>
            </a:r>
            <a:r>
              <a:rPr lang="es-PA" sz="2000" dirty="0">
                <a:solidFill>
                  <a:prstClr val="black"/>
                </a:solidFill>
                <a:latin typeface="Calibri"/>
              </a:rPr>
              <a:t> de personal clave (8 directores de compras y 3 de </a:t>
            </a:r>
            <a:r>
              <a:rPr lang="es-PA" sz="2000" dirty="0" err="1">
                <a:solidFill>
                  <a:prstClr val="black"/>
                </a:solidFill>
                <a:latin typeface="Calibri"/>
              </a:rPr>
              <a:t>Tecnologia</a:t>
            </a:r>
            <a:r>
              <a:rPr lang="es-PA" sz="2000" dirty="0">
                <a:solidFill>
                  <a:prstClr val="black"/>
                </a:solidFill>
                <a:latin typeface="Calibri"/>
              </a:rPr>
              <a:t>)</a:t>
            </a:r>
            <a:endParaRPr kumimoji="0" lang="es-PA" sz="2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PA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Riesgos legales para la CSS en caso de que los pacientes afectados se organicen e interpongan recursos contra los responsables del desabastecimiento en que se pruebe que hubo daño o perjuicio.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PA" sz="2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s-PA" sz="2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F6523244-9958-4BC7-9937-2D1367C41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Dr. Leo Marchosky</a:t>
            </a:r>
          </a:p>
        </p:txBody>
      </p:sp>
    </p:spTree>
    <p:extLst>
      <p:ext uri="{BB962C8B-B14F-4D97-AF65-F5344CB8AC3E}">
        <p14:creationId xmlns:p14="http://schemas.microsoft.com/office/powerpoint/2010/main" val="6209609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s-PA" sz="2800" dirty="0">
                <a:latin typeface="Impact" pitchFamily="34" charset="0"/>
              </a:rPr>
              <a:t>Motivos de desabastecimiento de medicamentos</a:t>
            </a:r>
            <a:br>
              <a:rPr lang="es-PA" sz="2800" dirty="0">
                <a:latin typeface="Impact" pitchFamily="34" charset="0"/>
              </a:rPr>
            </a:br>
            <a:r>
              <a:rPr lang="es-PA" sz="2400" dirty="0">
                <a:latin typeface="Impact" pitchFamily="34" charset="0"/>
              </a:rPr>
              <a:t>Causas atribuibles al Proveedor</a:t>
            </a:r>
            <a:r>
              <a:rPr lang="es-PA" sz="2400" b="1" dirty="0"/>
              <a:t/>
            </a:r>
            <a:br>
              <a:rPr lang="es-PA" sz="2400" b="1" dirty="0"/>
            </a:br>
            <a:endParaRPr lang="es-PA" sz="2800" dirty="0">
              <a:latin typeface="Impact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>
            <a:noAutofit/>
          </a:bodyPr>
          <a:lstStyle/>
          <a:p>
            <a:pPr algn="just">
              <a:buFontTx/>
              <a:buAutoNum type="arabicPeriod"/>
              <a:defRPr/>
            </a:pPr>
            <a:r>
              <a:rPr lang="es-PA" sz="2200" dirty="0"/>
              <a:t>Licitaciones desiertas por impacto de la vigencia expirada ya sea por abstención de vender cerca del cierre fiscal o demora en los pagos</a:t>
            </a:r>
          </a:p>
          <a:p>
            <a:pPr algn="just">
              <a:buFontTx/>
              <a:buAutoNum type="arabicPeriod"/>
              <a:defRPr/>
            </a:pPr>
            <a:r>
              <a:rPr lang="es-MX" sz="2200" dirty="0"/>
              <a:t>Productos con poco atractivo comercial (sin registro, poco volumen de venta, precios de referencia )</a:t>
            </a:r>
          </a:p>
          <a:p>
            <a:pPr algn="just">
              <a:buFontTx/>
              <a:buAutoNum type="arabicPeriod"/>
              <a:defRPr/>
            </a:pPr>
            <a:r>
              <a:rPr lang="es-PA" sz="2200" dirty="0"/>
              <a:t>Obstáculos de los proveedores en su propia cadena de suministros </a:t>
            </a:r>
          </a:p>
          <a:p>
            <a:pPr algn="just">
              <a:buFontTx/>
              <a:buAutoNum type="arabicPeriod"/>
              <a:defRPr/>
            </a:pPr>
            <a:r>
              <a:rPr lang="es-PA" sz="2200" dirty="0"/>
              <a:t>Conflictos legales entre proveedores que impactan la compra</a:t>
            </a:r>
          </a:p>
          <a:p>
            <a:pPr algn="just">
              <a:buFontTx/>
              <a:buAutoNum type="arabicPeriod"/>
              <a:defRPr/>
            </a:pPr>
            <a:r>
              <a:rPr lang="es-PA" sz="2200" dirty="0"/>
              <a:t>Documentación incompleta para registro o para las licitaciones. </a:t>
            </a:r>
          </a:p>
          <a:p>
            <a:pPr algn="just">
              <a:buFontTx/>
              <a:buAutoNum type="arabicPeriod"/>
              <a:defRPr/>
            </a:pPr>
            <a:r>
              <a:rPr lang="es-MX" sz="2200" dirty="0"/>
              <a:t>Demoras o errores en la documentación presentada (liquidación de aduanas, permiso de importación, número de guía)</a:t>
            </a:r>
          </a:p>
          <a:p>
            <a:pPr algn="just">
              <a:buFontTx/>
              <a:buAutoNum type="arabicPeriod"/>
              <a:defRPr/>
            </a:pPr>
            <a:r>
              <a:rPr lang="es-MX" sz="2200" dirty="0"/>
              <a:t>Conflicto de Interés entre objetivos de  proveedores y los de la CSS* </a:t>
            </a:r>
            <a:endParaRPr lang="es-PA" sz="2200" dirty="0"/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8254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896" y="0"/>
            <a:ext cx="8610600" cy="75212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s-PA" sz="2800" b="1" dirty="0"/>
              <a:t>Diagnóstico causal </a:t>
            </a:r>
            <a:br>
              <a:rPr lang="es-PA" sz="2800" b="1" dirty="0"/>
            </a:br>
            <a:r>
              <a:rPr lang="es-PA" sz="2800" b="1" dirty="0"/>
              <a:t>Causas atribuibles a la CSS 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92786" y="908720"/>
            <a:ext cx="902882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P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Ciclos de compra definidos por presupuesto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P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Fractura de procesos y  desalineamiento de estructura de la cadena de suministro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P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Procesos de adquisición de medicamentos e insumos para la salud  sin prioridad vs adquisición de otro tipo de insumo</a:t>
            </a:r>
            <a:r>
              <a:rPr lang="es-PA" b="1" dirty="0">
                <a:solidFill>
                  <a:prstClr val="black"/>
                </a:solidFill>
                <a:latin typeface="Calibri"/>
              </a:rPr>
              <a:t>.</a:t>
            </a:r>
            <a:endParaRPr kumimoji="0" lang="es-PA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P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Alta rotación de personal creando inestabilidad  en todo el sistema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P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Brechas entre las necesidades y la cantidad/calidad del talento a cargo del proceso *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P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 hay manejo integral basado en consumos, el proceso se basa recolección de cifras</a:t>
            </a:r>
          </a:p>
          <a:p>
            <a:pPr marL="2857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P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Tecnología desarticulada y disfuncional </a:t>
            </a:r>
          </a:p>
          <a:p>
            <a:pPr marL="285750" marR="0" lvl="1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P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Cultura más centrada en la cuidar los procesos que en satisfacer al paciente.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P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Otros hallazgos: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s-P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Condiciones de entrega de los insumos no considera cadena logística del proveedor ni consumo de las instalaciones 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s-P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Leyes permiten desabastecimiento cuando hay una </a:t>
            </a:r>
            <a:r>
              <a:rPr lang="es-PA" sz="1400" dirty="0">
                <a:solidFill>
                  <a:prstClr val="black"/>
                </a:solidFill>
                <a:latin typeface="Calibri"/>
              </a:rPr>
              <a:t>impugnación </a:t>
            </a:r>
            <a:r>
              <a:rPr kumimoji="0" lang="es-P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ante la corte suprema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s-P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CSS no exige reposición de producto vencido como se hace en la</a:t>
            </a:r>
            <a:r>
              <a:rPr lang="es-PA" sz="1400" dirty="0">
                <a:solidFill>
                  <a:prstClr val="black"/>
                </a:solidFill>
                <a:latin typeface="Calibri"/>
              </a:rPr>
              <a:t>s farmacias privadas (Ley 1)</a:t>
            </a:r>
            <a:endParaRPr kumimoji="0" lang="es-PA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s-PA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s-P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7115C098-460E-480F-AAB0-2663D2875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Dr. Leo Marchosky</a:t>
            </a:r>
          </a:p>
        </p:txBody>
      </p:sp>
    </p:spTree>
    <p:extLst>
      <p:ext uri="{BB962C8B-B14F-4D97-AF65-F5344CB8AC3E}">
        <p14:creationId xmlns:p14="http://schemas.microsoft.com/office/powerpoint/2010/main" val="37426680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>
              <a:defRPr/>
            </a:pPr>
            <a:r>
              <a:rPr lang="es-PA" sz="3600" dirty="0">
                <a:latin typeface="Impact" pitchFamily="34" charset="0"/>
              </a:rPr>
              <a:t>Motivos de desabastecimiento de medicamentos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es-PA" altLang="es-PA" sz="2200" b="1" dirty="0"/>
              <a:t>Otras causas:</a:t>
            </a:r>
          </a:p>
          <a:p>
            <a:pPr lvl="1" algn="just">
              <a:lnSpc>
                <a:spcPct val="150000"/>
              </a:lnSpc>
              <a:spcBef>
                <a:spcPct val="0"/>
              </a:spcBef>
              <a:buFont typeface="Calibri" panose="020F0502020204030204" pitchFamily="34" charset="0"/>
              <a:buAutoNum type="arabicPeriod"/>
              <a:defRPr/>
            </a:pPr>
            <a:r>
              <a:rPr lang="es-PA" altLang="es-PA" sz="2200" b="1" dirty="0"/>
              <a:t>Cambios imprevistos en la demanda: </a:t>
            </a:r>
          </a:p>
          <a:p>
            <a:pPr lvl="2" indent="-285750" algn="just">
              <a:lnSpc>
                <a:spcPct val="150000"/>
              </a:lnSpc>
              <a:spcBef>
                <a:spcPct val="0"/>
              </a:spcBef>
              <a:defRPr/>
            </a:pPr>
            <a:r>
              <a:rPr lang="es-PA" altLang="es-PA" sz="2200" dirty="0"/>
              <a:t>Morbilidades estacional prolongada</a:t>
            </a:r>
          </a:p>
          <a:p>
            <a:pPr lvl="2" indent="-285750" algn="just">
              <a:lnSpc>
                <a:spcPct val="150000"/>
              </a:lnSpc>
              <a:spcBef>
                <a:spcPct val="0"/>
              </a:spcBef>
              <a:defRPr/>
            </a:pPr>
            <a:r>
              <a:rPr lang="es-PA" altLang="es-PA" sz="2200" dirty="0"/>
              <a:t>Censos de salud</a:t>
            </a:r>
            <a:endParaRPr lang="es-MX" altLang="es-PA" sz="2200" dirty="0"/>
          </a:p>
          <a:p>
            <a:pPr marL="0" indent="0" algn="just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es-MX" altLang="es-PA" sz="2200" dirty="0"/>
              <a:t>        </a:t>
            </a:r>
            <a:r>
              <a:rPr lang="es-MX" altLang="es-PA" sz="2200" b="1" dirty="0"/>
              <a:t>2. Retiro de productos del mercado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2875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2E785FB-16ED-4E42-9002-6D4FC3FBB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04864"/>
            <a:ext cx="8147248" cy="3168352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A" sz="36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Propuesta:</a:t>
            </a:r>
            <a:br>
              <a:rPr lang="es-PA" sz="36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</a:br>
            <a:r>
              <a:rPr lang="es-PA" sz="36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Segregar procesos y estructura de abastecimiento mediante la creación de una </a:t>
            </a:r>
            <a:br>
              <a:rPr lang="es-PA" sz="36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</a:br>
            <a:r>
              <a:rPr lang="es-PA" sz="36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Dirección Nacional para el Abastecimiento de Medicamentos, Insumos y otros Productos para la Salud Humana </a:t>
            </a:r>
            <a:br>
              <a:rPr lang="es-PA" sz="36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</a:br>
            <a:endParaRPr lang="es-PA" sz="36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28F87292-B3FF-4701-A3C3-BE1F58BDC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554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896" y="0"/>
            <a:ext cx="8610600" cy="75212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s-PA" sz="2800" b="1" dirty="0"/>
              <a:t>Bases de la Propuesta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115180" y="856158"/>
            <a:ext cx="9028820" cy="63863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PA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Separar compras generales de compras especializadas e integrar verticalmente toda la cadena de suministro y sus procesos incluyendo recurso humano  para soporte especializado en tecnología y legal.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PA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Estandarizar contratos y pliego de cargos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PA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Implementar procesos de selección de personal basados en competencias y experiencia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PA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Proteger la estabilidad de la gente y removerla solo si hay mal desempeño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PA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Implementar “</a:t>
            </a:r>
            <a:r>
              <a:rPr kumimoji="0" lang="es-PA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Sharepoint</a:t>
            </a:r>
            <a:r>
              <a:rPr kumimoji="0" lang="es-PA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” para monitorear la agilidad y calidad de los procesos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PA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Decidir pronto si se continuará con LOGHOS + SAP o tomaremos la decisión de ir solo con SAP (Ver costos, funcionalidad, integración y versiones futuras)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PA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Establecer sistema informático para la integración y monitoreo de demanda e inventarios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s-PA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s-PA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s-P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4BCEFAD5-A78C-4823-8ABA-0C9D4276E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Dr. Leo Marchosky</a:t>
            </a:r>
          </a:p>
        </p:txBody>
      </p:sp>
    </p:spTree>
    <p:extLst>
      <p:ext uri="{BB962C8B-B14F-4D97-AF65-F5344CB8AC3E}">
        <p14:creationId xmlns:p14="http://schemas.microsoft.com/office/powerpoint/2010/main" val="10922808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5263ADB-51E8-474C-A078-97623EB35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284301"/>
            <a:ext cx="7272808" cy="1395866"/>
          </a:xfrm>
          <a:ln>
            <a:solidFill>
              <a:schemeClr val="tx2">
                <a:lumMod val="75000"/>
              </a:schemeClr>
            </a:solidFill>
          </a:ln>
          <a:effectLst/>
        </p:spPr>
        <p:txBody>
          <a:bodyPr>
            <a:noAutofit/>
          </a:bodyPr>
          <a:lstStyle/>
          <a:p>
            <a:r>
              <a:rPr lang="es-PA" sz="2400" b="1" dirty="0"/>
              <a:t>Objetivo de la dirección nacional para el  abastecimiento de medicamentos , insumos y otros productos para la salud humana en la CSS.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752DB494-CF2B-4B89-9CBB-00133B091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045292"/>
            <a:ext cx="8568952" cy="4311058"/>
          </a:xfrm>
        </p:spPr>
        <p:txBody>
          <a:bodyPr>
            <a:normAutofit/>
          </a:bodyPr>
          <a:lstStyle/>
          <a:p>
            <a:pPr algn="just"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es-PA" sz="2000" b="1" dirty="0">
                <a:solidFill>
                  <a:srgbClr val="3E3E5C"/>
                </a:solidFill>
                <a:latin typeface="Arial"/>
              </a:rPr>
              <a:t>Desarrollar un sistema eficiente en el que los servicios de salud se brinden con la más alta calidad,  sin interrupciones por falta de insumos y en el  que  el 100% de los pacientes reciban el 100% de los  medicamentos que les fueron recetados desde su primera visita  a las farmacias de nuestro sistema de salud. 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q"/>
            </a:pPr>
            <a:endParaRPr lang="es-PA" sz="2400" dirty="0"/>
          </a:p>
          <a:p>
            <a:endParaRPr lang="es-PA" sz="3200" dirty="0"/>
          </a:p>
          <a:p>
            <a:endParaRPr lang="es-PA" sz="3200" dirty="0"/>
          </a:p>
          <a:p>
            <a:pPr lvl="1"/>
            <a:endParaRPr lang="es-PA" sz="3200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ECA5E36D-5BA5-4EC3-B822-71053FC55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Dr. Leo Marchosky</a:t>
            </a:r>
          </a:p>
        </p:txBody>
      </p:sp>
    </p:spTree>
    <p:extLst>
      <p:ext uri="{BB962C8B-B14F-4D97-AF65-F5344CB8AC3E}">
        <p14:creationId xmlns:p14="http://schemas.microsoft.com/office/powerpoint/2010/main" val="42763025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91580" y="-49696"/>
            <a:ext cx="7704856" cy="1196752"/>
          </a:xfrm>
        </p:spPr>
        <p:txBody>
          <a:bodyPr>
            <a:normAutofit/>
          </a:bodyPr>
          <a:lstStyle/>
          <a:p>
            <a:pPr algn="ctr"/>
            <a:r>
              <a:rPr lang="es-PA" sz="3600" b="1" dirty="0"/>
              <a:t>Procesos Clave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141376"/>
            <a:ext cx="8352928" cy="5400600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s-PA" sz="2400" dirty="0"/>
              <a:t>Planificación de las necesidades a través de monitoreo de consumo y niveles de inventario a nivel nacional, regional y   local</a:t>
            </a:r>
          </a:p>
          <a:p>
            <a:pPr marL="0" indent="0" algn="just">
              <a:buNone/>
            </a:pPr>
            <a:endParaRPr lang="es-PA" sz="2400" dirty="0"/>
          </a:p>
          <a:p>
            <a:pPr algn="just">
              <a:buFont typeface="Wingdings" pitchFamily="2" charset="2"/>
              <a:buChar char="q"/>
            </a:pPr>
            <a:r>
              <a:rPr lang="es-PA" sz="2400" dirty="0" err="1"/>
              <a:t>Adquisición,almacenaje</a:t>
            </a:r>
            <a:r>
              <a:rPr lang="es-PA" sz="2400" dirty="0"/>
              <a:t> y distribución oportuna para garantizar la adecuada atención de nuestros pacientes. 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CFF255EB-4CA1-49C2-8BAD-DF3C2200F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Dr. Leo Marchosky</a:t>
            </a:r>
          </a:p>
        </p:txBody>
      </p:sp>
    </p:spTree>
    <p:extLst>
      <p:ext uri="{BB962C8B-B14F-4D97-AF65-F5344CB8AC3E}">
        <p14:creationId xmlns:p14="http://schemas.microsoft.com/office/powerpoint/2010/main" val="19365306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75 Grupo"/>
          <p:cNvGrpSpPr/>
          <p:nvPr/>
        </p:nvGrpSpPr>
        <p:grpSpPr>
          <a:xfrm>
            <a:off x="107504" y="1052736"/>
            <a:ext cx="8928992" cy="5184576"/>
            <a:chOff x="107504" y="1052736"/>
            <a:chExt cx="8928992" cy="5184576"/>
          </a:xfrm>
        </p:grpSpPr>
        <p:cxnSp>
          <p:nvCxnSpPr>
            <p:cNvPr id="6" name="5 Conector recto"/>
            <p:cNvCxnSpPr>
              <a:stCxn id="4" idx="2"/>
            </p:cNvCxnSpPr>
            <p:nvPr/>
          </p:nvCxnSpPr>
          <p:spPr>
            <a:xfrm>
              <a:off x="4319972" y="2132856"/>
              <a:ext cx="36004" cy="3024336"/>
            </a:xfrm>
            <a:prstGeom prst="line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7 Rectángulo"/>
            <p:cNvSpPr/>
            <p:nvPr/>
          </p:nvSpPr>
          <p:spPr>
            <a:xfrm>
              <a:off x="1331640" y="2276872"/>
              <a:ext cx="2376264" cy="57606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Unidad de Tecnología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( 3)</a:t>
              </a:r>
            </a:p>
          </p:txBody>
        </p:sp>
        <p:sp>
          <p:nvSpPr>
            <p:cNvPr id="9" name="8 Rectángulo"/>
            <p:cNvSpPr/>
            <p:nvPr/>
          </p:nvSpPr>
          <p:spPr>
            <a:xfrm>
              <a:off x="5004048" y="2276872"/>
              <a:ext cx="2376264" cy="57606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Unidad de Legal (4)</a:t>
              </a:r>
            </a:p>
          </p:txBody>
        </p:sp>
        <p:sp>
          <p:nvSpPr>
            <p:cNvPr id="10" name="9 Rectángulo">
              <a:hlinkClick r:id="" action="ppaction://noaction"/>
            </p:cNvPr>
            <p:cNvSpPr/>
            <p:nvPr/>
          </p:nvSpPr>
          <p:spPr>
            <a:xfrm>
              <a:off x="5004048" y="2996952"/>
              <a:ext cx="2376264" cy="86409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Gestión de Categorías Terapéuticas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(25)</a:t>
              </a:r>
            </a:p>
          </p:txBody>
        </p:sp>
        <p:sp>
          <p:nvSpPr>
            <p:cNvPr id="11" name="10 Rectángulo">
              <a:hlinkClick r:id="" action="ppaction://noaction"/>
            </p:cNvPr>
            <p:cNvSpPr/>
            <p:nvPr/>
          </p:nvSpPr>
          <p:spPr>
            <a:xfrm>
              <a:off x="1403648" y="3068960"/>
              <a:ext cx="2376264" cy="72008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Unidad Técnica  de la Cadena de Suministro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(8)</a:t>
              </a:r>
            </a:p>
          </p:txBody>
        </p:sp>
        <p:sp>
          <p:nvSpPr>
            <p:cNvPr id="12" name="11 Rectángulo">
              <a:hlinkClick r:id="" action="ppaction://noaction"/>
            </p:cNvPr>
            <p:cNvSpPr/>
            <p:nvPr/>
          </p:nvSpPr>
          <p:spPr>
            <a:xfrm>
              <a:off x="5004048" y="4005064"/>
              <a:ext cx="2376264" cy="792088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Unidad de Contabilidad de Almacenes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(6)</a:t>
              </a:r>
            </a:p>
          </p:txBody>
        </p:sp>
        <p:sp>
          <p:nvSpPr>
            <p:cNvPr id="13" name="12 Rectángulo">
              <a:hlinkClick r:id="rId2" action="ppaction://hlinksldjump"/>
            </p:cNvPr>
            <p:cNvSpPr/>
            <p:nvPr/>
          </p:nvSpPr>
          <p:spPr>
            <a:xfrm>
              <a:off x="6660232" y="5229200"/>
              <a:ext cx="2376264" cy="100811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Dirección  Nacional de </a:t>
              </a:r>
              <a:r>
                <a:rPr kumimoji="0" lang="es-PA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Almacenaje y Distribución (2)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PA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(567)</a:t>
              </a:r>
            </a:p>
          </p:txBody>
        </p:sp>
        <p:sp>
          <p:nvSpPr>
            <p:cNvPr id="14" name="13 Rectángulo">
              <a:hlinkClick r:id="rId3" action="ppaction://hlinksldjump"/>
            </p:cNvPr>
            <p:cNvSpPr/>
            <p:nvPr/>
          </p:nvSpPr>
          <p:spPr>
            <a:xfrm>
              <a:off x="3275856" y="5229200"/>
              <a:ext cx="3312368" cy="100811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Dirección  Nacional de Compras de Medicamentos  e Insumos  y  Otros  Productos  para la Salud Humana (2)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(103)</a:t>
              </a:r>
              <a:endParaRPr kumimoji="0" lang="es-PA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14 Rectángulo">
              <a:hlinkClick r:id="rId4" action="ppaction://hlinksldjump"/>
            </p:cNvPr>
            <p:cNvSpPr/>
            <p:nvPr/>
          </p:nvSpPr>
          <p:spPr>
            <a:xfrm>
              <a:off x="107504" y="5229200"/>
              <a:ext cx="3024336" cy="100811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Dirección Nacional de Planificación y Control de Inventarios (2)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(163)</a:t>
              </a:r>
              <a:endParaRPr kumimoji="0" lang="es-PA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7" name="16 Conector recto"/>
            <p:cNvCxnSpPr/>
            <p:nvPr/>
          </p:nvCxnSpPr>
          <p:spPr>
            <a:xfrm>
              <a:off x="971600" y="4941168"/>
              <a:ext cx="7488832" cy="0"/>
            </a:xfrm>
            <a:prstGeom prst="line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Conector recto"/>
            <p:cNvCxnSpPr/>
            <p:nvPr/>
          </p:nvCxnSpPr>
          <p:spPr>
            <a:xfrm>
              <a:off x="8460432" y="4941168"/>
              <a:ext cx="0" cy="288032"/>
            </a:xfrm>
            <a:prstGeom prst="line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35 Conector recto"/>
            <p:cNvCxnSpPr/>
            <p:nvPr/>
          </p:nvCxnSpPr>
          <p:spPr>
            <a:xfrm>
              <a:off x="971600" y="4941168"/>
              <a:ext cx="0" cy="288032"/>
            </a:xfrm>
            <a:prstGeom prst="line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48 Conector recto"/>
            <p:cNvCxnSpPr>
              <a:stCxn id="8" idx="3"/>
              <a:endCxn id="9" idx="1"/>
            </p:cNvCxnSpPr>
            <p:nvPr/>
          </p:nvCxnSpPr>
          <p:spPr>
            <a:xfrm>
              <a:off x="3707904" y="2564904"/>
              <a:ext cx="1296144" cy="0"/>
            </a:xfrm>
            <a:prstGeom prst="line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50 Conector recto"/>
            <p:cNvCxnSpPr>
              <a:stCxn id="11" idx="3"/>
              <a:endCxn id="10" idx="1"/>
            </p:cNvCxnSpPr>
            <p:nvPr/>
          </p:nvCxnSpPr>
          <p:spPr>
            <a:xfrm>
              <a:off x="3779912" y="3429000"/>
              <a:ext cx="1224136" cy="0"/>
            </a:xfrm>
            <a:prstGeom prst="line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69 Conector recto"/>
            <p:cNvCxnSpPr/>
            <p:nvPr/>
          </p:nvCxnSpPr>
          <p:spPr>
            <a:xfrm>
              <a:off x="4355976" y="4437112"/>
              <a:ext cx="648072" cy="0"/>
            </a:xfrm>
            <a:prstGeom prst="line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74 Conector recto"/>
            <p:cNvCxnSpPr/>
            <p:nvPr/>
          </p:nvCxnSpPr>
          <p:spPr>
            <a:xfrm>
              <a:off x="4355976" y="4941168"/>
              <a:ext cx="0" cy="288032"/>
            </a:xfrm>
            <a:prstGeom prst="line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3 Rectángulo">
              <a:hlinkClick r:id="" action="ppaction://noaction"/>
            </p:cNvPr>
            <p:cNvSpPr/>
            <p:nvPr/>
          </p:nvSpPr>
          <p:spPr>
            <a:xfrm>
              <a:off x="2195736" y="1052736"/>
              <a:ext cx="4248472" cy="108012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Dirección Nacional para el Abastecimiento  de Medicamentos e Insumos y Otros Productos para la Salud Humana(2)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 (892)</a:t>
              </a:r>
              <a:endParaRPr kumimoji="0" lang="es-PA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8" name="Título 1">
            <a:extLst>
              <a:ext uri="{FF2B5EF4-FFF2-40B4-BE49-F238E27FC236}">
                <a16:creationId xmlns:a16="http://schemas.microsoft.com/office/drawing/2014/main" xmlns="" id="{9577E379-1F7B-442A-948F-46349362AF41}"/>
              </a:ext>
            </a:extLst>
          </p:cNvPr>
          <p:cNvSpPr txBox="1">
            <a:spLocks/>
          </p:cNvSpPr>
          <p:nvPr/>
        </p:nvSpPr>
        <p:spPr>
          <a:xfrm>
            <a:off x="772666" y="-14628"/>
            <a:ext cx="7886700" cy="923348"/>
          </a:xfrm>
          <a:prstGeom prst="rect">
            <a:avLst/>
          </a:prstGeom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Estructura Organizacional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Dirección para el Abastecimiento de Medicamentos, Insumos y otros Productos para la Salud Humana</a:t>
            </a:r>
          </a:p>
        </p:txBody>
      </p:sp>
      <p:sp>
        <p:nvSpPr>
          <p:cNvPr id="21" name="20 Rectángulo">
            <a:hlinkClick r:id="" action="ppaction://noaction"/>
          </p:cNvPr>
          <p:cNvSpPr/>
          <p:nvPr/>
        </p:nvSpPr>
        <p:spPr>
          <a:xfrm>
            <a:off x="1331640" y="4077072"/>
            <a:ext cx="2376264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Administración de Almacenes Contratos y Gastos</a:t>
            </a:r>
            <a:r>
              <a:rPr kumimoji="0" lang="es-E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(11)</a:t>
            </a:r>
          </a:p>
        </p:txBody>
      </p:sp>
      <p:cxnSp>
        <p:nvCxnSpPr>
          <p:cNvPr id="22" name="21 Conector recto"/>
          <p:cNvCxnSpPr/>
          <p:nvPr/>
        </p:nvCxnSpPr>
        <p:spPr>
          <a:xfrm>
            <a:off x="3707904" y="4437112"/>
            <a:ext cx="648072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xmlns="" id="{58EDCD03-BBEA-426B-91E4-3624F28E1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Dr. Leo Marchosky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29B0A38-43DE-4E3E-9E47-3DB7D1EEF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sz="4000" dirty="0"/>
              <a:t>Costo de nueva estructura no se incrementa significativamente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xmlns="" id="{DA0F0325-A6D5-40A8-958D-05D4288C069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844824"/>
          <a:ext cx="8187808" cy="2631580"/>
        </p:xfrm>
        <a:graphic>
          <a:graphicData uri="http://schemas.openxmlformats.org/drawingml/2006/table">
            <a:tbl>
              <a:tblPr/>
              <a:tblGrid>
                <a:gridCol w="327655">
                  <a:extLst>
                    <a:ext uri="{9D8B030D-6E8A-4147-A177-3AD203B41FA5}">
                      <a16:colId xmlns:a16="http://schemas.microsoft.com/office/drawing/2014/main" xmlns="" val="64278667"/>
                    </a:ext>
                  </a:extLst>
                </a:gridCol>
                <a:gridCol w="278507">
                  <a:extLst>
                    <a:ext uri="{9D8B030D-6E8A-4147-A177-3AD203B41FA5}">
                      <a16:colId xmlns:a16="http://schemas.microsoft.com/office/drawing/2014/main" xmlns="" val="3104089814"/>
                    </a:ext>
                  </a:extLst>
                </a:gridCol>
                <a:gridCol w="124263">
                  <a:extLst>
                    <a:ext uri="{9D8B030D-6E8A-4147-A177-3AD203B41FA5}">
                      <a16:colId xmlns:a16="http://schemas.microsoft.com/office/drawing/2014/main" xmlns="" val="2645384304"/>
                    </a:ext>
                  </a:extLst>
                </a:gridCol>
                <a:gridCol w="1296143">
                  <a:extLst>
                    <a:ext uri="{9D8B030D-6E8A-4147-A177-3AD203B41FA5}">
                      <a16:colId xmlns:a16="http://schemas.microsoft.com/office/drawing/2014/main" xmlns="" val="3930526679"/>
                    </a:ext>
                  </a:extLst>
                </a:gridCol>
                <a:gridCol w="1364662">
                  <a:extLst>
                    <a:ext uri="{9D8B030D-6E8A-4147-A177-3AD203B41FA5}">
                      <a16:colId xmlns:a16="http://schemas.microsoft.com/office/drawing/2014/main" xmlns="" val="145282285"/>
                    </a:ext>
                  </a:extLst>
                </a:gridCol>
                <a:gridCol w="579554">
                  <a:extLst>
                    <a:ext uri="{9D8B030D-6E8A-4147-A177-3AD203B41FA5}">
                      <a16:colId xmlns:a16="http://schemas.microsoft.com/office/drawing/2014/main" xmlns="" val="27858157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561957666"/>
                    </a:ext>
                  </a:extLst>
                </a:gridCol>
                <a:gridCol w="1213584">
                  <a:extLst>
                    <a:ext uri="{9D8B030D-6E8A-4147-A177-3AD203B41FA5}">
                      <a16:colId xmlns:a16="http://schemas.microsoft.com/office/drawing/2014/main" xmlns="" val="1680467584"/>
                    </a:ext>
                  </a:extLst>
                </a:gridCol>
                <a:gridCol w="946657">
                  <a:extLst>
                    <a:ext uri="{9D8B030D-6E8A-4147-A177-3AD203B41FA5}">
                      <a16:colId xmlns:a16="http://schemas.microsoft.com/office/drawing/2014/main" xmlns="" val="1754681226"/>
                    </a:ext>
                  </a:extLst>
                </a:gridCol>
                <a:gridCol w="672504">
                  <a:extLst>
                    <a:ext uri="{9D8B030D-6E8A-4147-A177-3AD203B41FA5}">
                      <a16:colId xmlns:a16="http://schemas.microsoft.com/office/drawing/2014/main" xmlns="" val="1285002868"/>
                    </a:ext>
                  </a:extLst>
                </a:gridCol>
                <a:gridCol w="808215">
                  <a:extLst>
                    <a:ext uri="{9D8B030D-6E8A-4147-A177-3AD203B41FA5}">
                      <a16:colId xmlns:a16="http://schemas.microsoft.com/office/drawing/2014/main" xmlns="" val="2682597848"/>
                    </a:ext>
                  </a:extLst>
                </a:gridCol>
              </a:tblGrid>
              <a:tr h="981405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s-ES" sz="1600" b="1" i="1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Estructura Organizacional</a:t>
                      </a:r>
                      <a:br>
                        <a:rPr lang="es-ES" sz="1600" b="1" i="1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ES" sz="1600" b="1" i="1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Nacional para  el abastecimiento de Medicamentos, insumos y otros productos  para la  Salud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30241504"/>
                  </a:ext>
                </a:extLst>
              </a:tr>
              <a:tr h="657895">
                <a:tc>
                  <a:txBody>
                    <a:bodyPr/>
                    <a:lstStyle/>
                    <a:p>
                      <a:pPr algn="l" fontAlgn="ctr"/>
                      <a:r>
                        <a:rPr lang="es-P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7" marR="8197" marT="81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A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7" marR="8197" marT="81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existente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Nueva Estructura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A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A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7" marR="8197" marT="81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Posiciones Existentes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Nueva Estructura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7" marR="8197" marT="81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7" marR="8197" marT="81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16219144"/>
                  </a:ext>
                </a:extLst>
              </a:tr>
              <a:tr h="657895"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7" marR="8197" marT="81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7" marR="8197" marT="81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Numero de Personas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Numero de Personas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</a:t>
                      </a:r>
                      <a:endParaRPr lang="es-PA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</a:t>
                      </a:r>
                      <a:r>
                        <a:rPr lang="es-P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%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Salario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Salario Propuesta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 %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77783018"/>
                  </a:ext>
                </a:extLst>
              </a:tr>
              <a:tr h="33438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PA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8197" marR="8197" marT="819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871,188.59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947,711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00303815"/>
                  </a:ext>
                </a:extLst>
              </a:tr>
            </a:tbl>
          </a:graphicData>
        </a:graphic>
      </p:graphicFrame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34501531-5E33-4D2E-8D7F-1F9048E69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Dr. Leo Marchosky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6126385E-FDE0-4DDB-80FC-ECC05B8D94B8}"/>
              </a:ext>
            </a:extLst>
          </p:cNvPr>
          <p:cNvSpPr txBox="1"/>
          <p:nvPr/>
        </p:nvSpPr>
        <p:spPr>
          <a:xfrm>
            <a:off x="457200" y="4972410"/>
            <a:ext cx="25080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Nota: Sujeto a verificación final</a:t>
            </a:r>
          </a:p>
        </p:txBody>
      </p:sp>
    </p:spTree>
    <p:extLst>
      <p:ext uri="{BB962C8B-B14F-4D97-AF65-F5344CB8AC3E}">
        <p14:creationId xmlns:p14="http://schemas.microsoft.com/office/powerpoint/2010/main" val="10603241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811F9A76-307A-4895-B8F5-7ABCC00C7D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788" y="692696"/>
            <a:ext cx="8388424" cy="4722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258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xmlns="" id="{3B6A7E1D-9045-4AC8-8E7C-61C13C802B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018655"/>
          </a:xfrm>
        </p:spPr>
        <p:txBody>
          <a:bodyPr/>
          <a:lstStyle/>
          <a:p>
            <a:r>
              <a:rPr lang="es-PA" dirty="0"/>
              <a:t>La propuesta fue entregada a la Dirección General invitando a presentar formalmente a la JD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5AA84EF2-74E2-411A-AA78-FF8D3B8A6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A"/>
              <a:t>Dr. Leo Marchosky</a:t>
            </a:r>
          </a:p>
        </p:txBody>
      </p:sp>
    </p:spTree>
    <p:extLst>
      <p:ext uri="{BB962C8B-B14F-4D97-AF65-F5344CB8AC3E}">
        <p14:creationId xmlns:p14="http://schemas.microsoft.com/office/powerpoint/2010/main" val="40963631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xmlns="" id="{3B6A7E1D-9045-4AC8-8E7C-61C13C802B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018655"/>
          </a:xfrm>
        </p:spPr>
        <p:txBody>
          <a:bodyPr/>
          <a:lstStyle/>
          <a:p>
            <a:r>
              <a:rPr lang="es-PA" dirty="0"/>
              <a:t>Les invito a que la consideren dentro de las propuestas a la institución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5AA84EF2-74E2-411A-AA78-FF8D3B8A6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A"/>
              <a:t>Dr. Leo Marchosky</a:t>
            </a:r>
          </a:p>
        </p:txBody>
      </p:sp>
    </p:spTree>
    <p:extLst>
      <p:ext uri="{BB962C8B-B14F-4D97-AF65-F5344CB8AC3E}">
        <p14:creationId xmlns:p14="http://schemas.microsoft.com/office/powerpoint/2010/main" val="10065376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xmlns="" id="{3B6A7E1D-9045-4AC8-8E7C-61C13C802B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Muchas</a:t>
            </a:r>
            <a:r>
              <a:rPr lang="en-US" dirty="0"/>
              <a:t> gracias</a:t>
            </a:r>
            <a:endParaRPr lang="es-PA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5AA84EF2-74E2-411A-AA78-FF8D3B8A6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A"/>
              <a:t>Dr. Leo Marchosky</a:t>
            </a:r>
          </a:p>
        </p:txBody>
      </p:sp>
    </p:spTree>
    <p:extLst>
      <p:ext uri="{BB962C8B-B14F-4D97-AF65-F5344CB8AC3E}">
        <p14:creationId xmlns:p14="http://schemas.microsoft.com/office/powerpoint/2010/main" val="26763995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xmlns="" id="{FA89D680-60A4-4E8B-9214-BA18BD9A1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16832"/>
            <a:ext cx="7772400" cy="1362075"/>
          </a:xfrm>
        </p:spPr>
        <p:txBody>
          <a:bodyPr/>
          <a:lstStyle/>
          <a:p>
            <a:pPr algn="ctr"/>
            <a:r>
              <a:rPr lang="es-PA" sz="3200" dirty="0"/>
              <a:t>Las organizaciones son como seres vivos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7B5C7A5F-BAE3-4C0D-9DAF-93537F7473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5536" y="3608681"/>
            <a:ext cx="7772400" cy="792088"/>
          </a:xfrm>
        </p:spPr>
        <p:txBody>
          <a:bodyPr/>
          <a:lstStyle/>
          <a:p>
            <a:pPr algn="ctr"/>
            <a:r>
              <a:rPr lang="es-PA" sz="2400" dirty="0"/>
              <a:t>Procesos no biológicos</a:t>
            </a:r>
          </a:p>
          <a:p>
            <a:pPr algn="ctr"/>
            <a:r>
              <a:rPr lang="es-PA" sz="2400" dirty="0"/>
              <a:t>Estados de Salud y Enfermedad</a:t>
            </a:r>
          </a:p>
        </p:txBody>
      </p:sp>
    </p:spTree>
    <p:extLst>
      <p:ext uri="{BB962C8B-B14F-4D97-AF65-F5344CB8AC3E}">
        <p14:creationId xmlns:p14="http://schemas.microsoft.com/office/powerpoint/2010/main" val="282148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sultado de imagen para arbol con raices profundas">
            <a:extLst>
              <a:ext uri="{FF2B5EF4-FFF2-40B4-BE49-F238E27FC236}">
                <a16:creationId xmlns:a16="http://schemas.microsoft.com/office/drawing/2014/main" xmlns="" id="{6DD662D2-C9BB-4D61-B55D-01BA560E2B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18" y="692696"/>
            <a:ext cx="7278558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218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Rectangle 7"/>
          <p:cNvSpPr>
            <a:spLocks noGrp="1" noChangeArrowheads="1"/>
          </p:cNvSpPr>
          <p:nvPr>
            <p:ph idx="1"/>
          </p:nvPr>
        </p:nvSpPr>
        <p:spPr>
          <a:xfrm>
            <a:off x="44321" y="1052736"/>
            <a:ext cx="9144000" cy="597666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s-ES_tradnl" sz="1800" b="1" dirty="0">
                <a:solidFill>
                  <a:schemeClr val="bg2"/>
                </a:solidFill>
              </a:rPr>
              <a:t>Estudio del expediente de la organización o proceso </a:t>
            </a:r>
          </a:p>
          <a:p>
            <a:pPr lvl="1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s-ES_tradnl" sz="1800" dirty="0">
                <a:solidFill>
                  <a:schemeClr val="bg2"/>
                </a:solidFill>
              </a:rPr>
              <a:t>Leyes y decretos, consultorías previas, documentos, reglamentos……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_tradnl" sz="1800" b="1" dirty="0">
                <a:solidFill>
                  <a:schemeClr val="bg2"/>
                </a:solidFill>
              </a:rPr>
              <a:t>Interrogatorio a los principales  protagonistas y  “dolientes” para identificar síntomas del estado de salud de la organización o procesos.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_tradnl" sz="1800" b="1" dirty="0">
                <a:solidFill>
                  <a:schemeClr val="bg2"/>
                </a:solidFill>
              </a:rPr>
              <a:t>Examen físico y análisis de “laboratorio” :</a:t>
            </a:r>
            <a:endParaRPr lang="es-ES_tradnl" sz="1800" dirty="0">
              <a:solidFill>
                <a:schemeClr val="bg2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s-ES_tradnl" sz="1800" dirty="0">
                <a:solidFill>
                  <a:schemeClr val="bg2"/>
                </a:solidFill>
              </a:rPr>
              <a:t>Organigrama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s-ES_tradnl" sz="1800" dirty="0">
                <a:solidFill>
                  <a:schemeClr val="bg2"/>
                </a:solidFill>
              </a:rPr>
              <a:t>Mapeo de los  procesos en base a muestra real de expedientes o transacciones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s-ES_tradnl" sz="1800" dirty="0">
                <a:solidFill>
                  <a:schemeClr val="bg2"/>
                </a:solidFill>
              </a:rPr>
              <a:t>Indicadores de gestión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s-ES_tradnl" sz="1800" dirty="0">
                <a:solidFill>
                  <a:schemeClr val="bg2"/>
                </a:solidFill>
              </a:rPr>
              <a:t>Inspección física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s-ES_tradnl" sz="1800" dirty="0">
                <a:solidFill>
                  <a:schemeClr val="bg2"/>
                </a:solidFill>
              </a:rPr>
              <a:t>Examen de plataforma de soporte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s-ES_tradnl" sz="1800" dirty="0">
                <a:solidFill>
                  <a:schemeClr val="bg2"/>
                </a:solidFill>
              </a:rPr>
              <a:t>Estadísticas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s-ES_tradnl" sz="1800" dirty="0">
                <a:solidFill>
                  <a:schemeClr val="bg2"/>
                </a:solidFill>
              </a:rPr>
              <a:t>Análisis costos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s-ES_tradnl" sz="1800" dirty="0">
                <a:solidFill>
                  <a:schemeClr val="bg2"/>
                </a:solidFill>
              </a:rPr>
              <a:t>Etc.</a:t>
            </a:r>
          </a:p>
          <a:p>
            <a:pPr lvl="1"/>
            <a:endParaRPr lang="es-ES_tradnl" sz="2400" dirty="0">
              <a:solidFill>
                <a:schemeClr val="bg2"/>
              </a:solidFill>
            </a:endParaRPr>
          </a:p>
          <a:p>
            <a:pPr marL="457200" lvl="1" indent="0">
              <a:buNone/>
            </a:pPr>
            <a:endParaRPr lang="es-ES_tradnl" dirty="0">
              <a:solidFill>
                <a:schemeClr val="bg2"/>
              </a:solidFill>
            </a:endParaRPr>
          </a:p>
          <a:p>
            <a:pPr lvl="1"/>
            <a:endParaRPr lang="es-ES_tradnl" dirty="0">
              <a:solidFill>
                <a:schemeClr val="bg2"/>
              </a:solidFill>
            </a:endParaRPr>
          </a:p>
          <a:p>
            <a:pPr lvl="1"/>
            <a:endParaRPr lang="es-ES_tradnl" dirty="0">
              <a:solidFill>
                <a:schemeClr val="bg2"/>
              </a:solidFill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>
          <a:xfrm>
            <a:off x="311021" y="12576"/>
            <a:ext cx="8610600" cy="824136"/>
          </a:xfrm>
        </p:spPr>
        <p:txBody>
          <a:bodyPr/>
          <a:lstStyle/>
          <a:p>
            <a:r>
              <a:rPr lang="es-PA" sz="2400" dirty="0"/>
              <a:t>Metodología de trabajo: </a:t>
            </a:r>
            <a:br>
              <a:rPr lang="es-PA" sz="2400" dirty="0"/>
            </a:br>
            <a:r>
              <a:rPr lang="es-PA" sz="2400" dirty="0"/>
              <a:t>Medicina Interna para el Diagnóstico Organizacional</a:t>
            </a:r>
          </a:p>
        </p:txBody>
      </p:sp>
    </p:spTree>
    <p:extLst>
      <p:ext uri="{BB962C8B-B14F-4D97-AF65-F5344CB8AC3E}">
        <p14:creationId xmlns:p14="http://schemas.microsoft.com/office/powerpoint/2010/main" val="15433456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Rectangle 7"/>
          <p:cNvSpPr>
            <a:spLocks noGrp="1" noChangeArrowheads="1"/>
          </p:cNvSpPr>
          <p:nvPr>
            <p:ph idx="1"/>
          </p:nvPr>
        </p:nvSpPr>
        <p:spPr>
          <a:xfrm>
            <a:off x="-3958" y="1124744"/>
            <a:ext cx="9144000" cy="5976664"/>
          </a:xfrm>
        </p:spPr>
        <p:txBody>
          <a:bodyPr/>
          <a:lstStyle/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s-ES_tradnl" sz="1600" b="1" dirty="0">
                <a:solidFill>
                  <a:schemeClr val="bg2"/>
                </a:solidFill>
              </a:rPr>
              <a:t>Establecer la visión de éxito e Índices de gestión de progreso y de resultados (El estado de salud deseado)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</a:pPr>
            <a:endParaRPr lang="es-ES_tradnl" sz="1600" b="1" dirty="0">
              <a:solidFill>
                <a:schemeClr val="bg2"/>
              </a:solidFill>
            </a:endParaRP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s-ES_tradnl" sz="1600" b="1" dirty="0">
                <a:solidFill>
                  <a:schemeClr val="bg2"/>
                </a:solidFill>
              </a:rPr>
              <a:t>Evaluar y decidir la mejor alternativa terapéuticas: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400" b="1" dirty="0">
                <a:solidFill>
                  <a:schemeClr val="bg2"/>
                </a:solidFill>
              </a:rPr>
              <a:t>Eficiencia : menos recursos y tiempo para obtener resultados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400" b="1" dirty="0">
                <a:solidFill>
                  <a:schemeClr val="bg2"/>
                </a:solidFill>
              </a:rPr>
              <a:t>Mayor impacto a largo plazo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400" b="1" dirty="0">
                <a:solidFill>
                  <a:schemeClr val="bg2"/>
                </a:solidFill>
              </a:rPr>
              <a:t>Menos efectos secundarios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sz="1600" b="1" dirty="0">
              <a:solidFill>
                <a:schemeClr val="bg2"/>
              </a:solidFill>
              <a:ea typeface="+mn-ea"/>
              <a:cs typeface="+mn-cs"/>
            </a:endParaRP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s-ES_tradnl" sz="1600" b="1" dirty="0">
                <a:solidFill>
                  <a:schemeClr val="bg2"/>
                </a:solidFill>
              </a:rPr>
              <a:t>Implementación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400" b="1" dirty="0">
                <a:solidFill>
                  <a:schemeClr val="bg2"/>
                </a:solidFill>
              </a:rPr>
              <a:t>Diseño de proceso/estructuras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400" b="1" dirty="0">
                <a:solidFill>
                  <a:schemeClr val="bg2"/>
                </a:solidFill>
              </a:rPr>
              <a:t>Selección de Líderes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400" b="1" dirty="0">
                <a:solidFill>
                  <a:schemeClr val="bg2"/>
                </a:solidFill>
              </a:rPr>
              <a:t>Gestión de cambio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400" b="1" dirty="0">
                <a:solidFill>
                  <a:schemeClr val="bg2"/>
                </a:solidFill>
              </a:rPr>
              <a:t>Monitoreo en base a índices de gestión de progreso y de resultados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ES_tradnl" sz="1400" b="1" dirty="0">
              <a:solidFill>
                <a:schemeClr val="bg2"/>
              </a:solidFill>
            </a:endParaRP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ES_tradnl" sz="1400" b="1" dirty="0">
              <a:solidFill>
                <a:schemeClr val="bg2"/>
              </a:solidFill>
            </a:endParaRP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ES_tradnl" sz="1400" b="1" dirty="0">
              <a:solidFill>
                <a:schemeClr val="bg2"/>
              </a:solidFill>
            </a:endParaRPr>
          </a:p>
          <a:p>
            <a:pPr lvl="1"/>
            <a:endParaRPr lang="es-ES_tradnl" sz="2400" dirty="0">
              <a:solidFill>
                <a:schemeClr val="bg2"/>
              </a:solidFill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>
          <a:xfrm>
            <a:off x="107504" y="116632"/>
            <a:ext cx="8610600" cy="824136"/>
          </a:xfrm>
        </p:spPr>
        <p:txBody>
          <a:bodyPr/>
          <a:lstStyle/>
          <a:p>
            <a:r>
              <a:rPr lang="es-PA" sz="2200" dirty="0"/>
              <a:t>Metodología de trabajo: </a:t>
            </a:r>
            <a:br>
              <a:rPr lang="es-PA" sz="2200" dirty="0"/>
            </a:br>
            <a:r>
              <a:rPr lang="es-PA" sz="2200" dirty="0"/>
              <a:t>Transformación Organizacional y Alineamiento Estratégico</a:t>
            </a:r>
          </a:p>
        </p:txBody>
      </p:sp>
    </p:spTree>
    <p:extLst>
      <p:ext uri="{BB962C8B-B14F-4D97-AF65-F5344CB8AC3E}">
        <p14:creationId xmlns:p14="http://schemas.microsoft.com/office/powerpoint/2010/main" val="8866330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>
          <a:xfrm>
            <a:off x="1371600" y="2000250"/>
            <a:ext cx="6457950" cy="3211116"/>
          </a:xfrm>
        </p:spPr>
        <p:txBody>
          <a:bodyPr/>
          <a:lstStyle/>
          <a:p>
            <a:endParaRPr lang="es-ES_tradnl" sz="3000" dirty="0"/>
          </a:p>
          <a:p>
            <a:pPr marL="0" indent="0">
              <a:buNone/>
            </a:pPr>
            <a:endParaRPr lang="es-ES_tradnl" sz="3000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1371600" y="836712"/>
            <a:ext cx="6457950" cy="857250"/>
          </a:xfrm>
        </p:spPr>
        <p:txBody>
          <a:bodyPr/>
          <a:lstStyle/>
          <a:p>
            <a:r>
              <a:rPr lang="es-ES_tradnl" dirty="0"/>
              <a:t>Estableciendo la visión de éxito</a:t>
            </a:r>
          </a:p>
        </p:txBody>
      </p:sp>
      <p:sp>
        <p:nvSpPr>
          <p:cNvPr id="3" name="Diagrama de flujo: proceso 2"/>
          <p:cNvSpPr/>
          <p:nvPr/>
        </p:nvSpPr>
        <p:spPr bwMode="auto">
          <a:xfrm>
            <a:off x="1115616" y="1754814"/>
            <a:ext cx="1944216" cy="1266732"/>
          </a:xfrm>
          <a:prstGeom prst="flowChart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s-PA" sz="1500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rgbClr val="3E3E5C">
                    <a:alpha val="40000"/>
                  </a:srgbClr>
                </a:outerShdw>
              </a:effectLst>
            </a:endParaRPr>
          </a:p>
          <a:p>
            <a:pPr algn="ctr" defTabSz="685800"/>
            <a:endParaRPr lang="es-PA" sz="1500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rgbClr val="3E3E5C">
                    <a:alpha val="40000"/>
                  </a:srgbClr>
                </a:outerShdw>
              </a:effectLst>
            </a:endParaRPr>
          </a:p>
          <a:p>
            <a:pPr algn="ctr" defTabSz="685800"/>
            <a:r>
              <a:rPr lang="es-PA" sz="150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3E3E5C">
                      <a:alpha val="40000"/>
                    </a:srgbClr>
                  </a:outerShdw>
                </a:effectLst>
              </a:rPr>
              <a:t>Estado de salud actual </a:t>
            </a:r>
          </a:p>
        </p:txBody>
      </p:sp>
      <p:sp>
        <p:nvSpPr>
          <p:cNvPr id="6" name="Diagrama de flujo: proceso 5"/>
          <p:cNvSpPr/>
          <p:nvPr/>
        </p:nvSpPr>
        <p:spPr bwMode="auto">
          <a:xfrm>
            <a:off x="6030162" y="1784226"/>
            <a:ext cx="1944216" cy="1266732"/>
          </a:xfrm>
          <a:prstGeom prst="flowChart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s-PA" sz="1500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rgbClr val="3E3E5C">
                    <a:alpha val="40000"/>
                  </a:srgbClr>
                </a:outerShdw>
              </a:effectLst>
            </a:endParaRPr>
          </a:p>
          <a:p>
            <a:pPr algn="ctr" defTabSz="685800"/>
            <a:endParaRPr lang="es-PA" sz="1500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rgbClr val="3E3E5C">
                    <a:alpha val="40000"/>
                  </a:srgbClr>
                </a:outerShdw>
              </a:effectLst>
            </a:endParaRPr>
          </a:p>
          <a:p>
            <a:pPr algn="ctr" defTabSz="685800"/>
            <a:r>
              <a:rPr lang="es-PA" sz="150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3E3E5C">
                      <a:alpha val="40000"/>
                    </a:srgbClr>
                  </a:outerShdw>
                </a:effectLst>
              </a:rPr>
              <a:t>Estado de salud deseado </a:t>
            </a:r>
          </a:p>
        </p:txBody>
      </p:sp>
      <p:sp>
        <p:nvSpPr>
          <p:cNvPr id="4" name="Pentágono regular 3"/>
          <p:cNvSpPr/>
          <p:nvPr/>
        </p:nvSpPr>
        <p:spPr bwMode="auto">
          <a:xfrm>
            <a:off x="3410806" y="3645025"/>
            <a:ext cx="2241314" cy="1901950"/>
          </a:xfrm>
          <a:prstGeom prst="pentagon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>
              <a:spcAft>
                <a:spcPts val="900"/>
              </a:spcAft>
            </a:pPr>
            <a:r>
              <a:rPr lang="es-PA" dirty="0" err="1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3E3E5C">
                      <a:alpha val="40000"/>
                    </a:srgbClr>
                  </a:outerShdw>
                </a:effectLst>
              </a:rPr>
              <a:t>KPI´s</a:t>
            </a:r>
            <a:r>
              <a:rPr lang="es-PA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3E3E5C">
                      <a:alpha val="40000"/>
                    </a:srgbClr>
                  </a:outerShdw>
                </a:effectLst>
              </a:rPr>
              <a:t> o Indicadores  Gestión </a:t>
            </a:r>
          </a:p>
        </p:txBody>
      </p:sp>
      <p:sp>
        <p:nvSpPr>
          <p:cNvPr id="5" name="Flecha derecha 4"/>
          <p:cNvSpPr/>
          <p:nvPr/>
        </p:nvSpPr>
        <p:spPr bwMode="auto">
          <a:xfrm>
            <a:off x="3747914" y="1996355"/>
            <a:ext cx="1552128" cy="77654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s-PA" sz="1500" dirty="0">
                <a:solidFill>
                  <a:srgbClr val="FFFFFF"/>
                </a:solidFill>
              </a:rPr>
              <a:t>Estrategia</a:t>
            </a:r>
          </a:p>
        </p:txBody>
      </p:sp>
      <p:sp>
        <p:nvSpPr>
          <p:cNvPr id="9" name="Flecha derecha 8"/>
          <p:cNvSpPr/>
          <p:nvPr/>
        </p:nvSpPr>
        <p:spPr bwMode="auto">
          <a:xfrm rot="13871817">
            <a:off x="2999132" y="3375271"/>
            <a:ext cx="993971" cy="46107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s-PA" sz="1500" dirty="0">
              <a:solidFill>
                <a:srgbClr val="FFFFFF"/>
              </a:solidFill>
            </a:endParaRPr>
          </a:p>
        </p:txBody>
      </p:sp>
      <p:sp>
        <p:nvSpPr>
          <p:cNvPr id="10" name="Flecha derecha 9"/>
          <p:cNvSpPr/>
          <p:nvPr/>
        </p:nvSpPr>
        <p:spPr bwMode="auto">
          <a:xfrm rot="18756893">
            <a:off x="5081149" y="3361437"/>
            <a:ext cx="993971" cy="46107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s-PA" sz="1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1283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ct Report_TP10064580">
  <a:themeElements>
    <a:clrScheme name="Project Report_TP10064580 11">
      <a:dk1>
        <a:srgbClr val="3E3E5C"/>
      </a:dk1>
      <a:lt1>
        <a:srgbClr val="FFFFFF"/>
      </a:lt1>
      <a:dk2>
        <a:srgbClr val="666699"/>
      </a:dk2>
      <a:lt2>
        <a:srgbClr val="FFFFFF"/>
      </a:lt2>
      <a:accent1>
        <a:srgbClr val="60597B"/>
      </a:accent1>
      <a:accent2>
        <a:srgbClr val="6666FF"/>
      </a:accent2>
      <a:accent3>
        <a:srgbClr val="B8B8CA"/>
      </a:accent3>
      <a:accent4>
        <a:srgbClr val="DADADA"/>
      </a:accent4>
      <a:accent5>
        <a:srgbClr val="B6B5BF"/>
      </a:accent5>
      <a:accent6>
        <a:srgbClr val="5C5CE7"/>
      </a:accent6>
      <a:hlink>
        <a:srgbClr val="99CCFF"/>
      </a:hlink>
      <a:folHlink>
        <a:srgbClr val="FFFF99"/>
      </a:folHlink>
    </a:clrScheme>
    <a:fontScheme name="Project Report_TP1006458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ject Report_TP1006458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Report_TP1006458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Report_TP1006458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Report_TP1006458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Report_TP1006458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Report_TP1006458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Report_TP1006458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Report_TP1006458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Report_TP1006458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Report_TP1006458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Report_TP1006458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Report_TP1006458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Report_TP10064580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1_Project Report_TP10064580">
  <a:themeElements>
    <a:clrScheme name="Project Report_TP10064580 11">
      <a:dk1>
        <a:srgbClr val="3E3E5C"/>
      </a:dk1>
      <a:lt1>
        <a:srgbClr val="FFFFFF"/>
      </a:lt1>
      <a:dk2>
        <a:srgbClr val="666699"/>
      </a:dk2>
      <a:lt2>
        <a:srgbClr val="FFFFFF"/>
      </a:lt2>
      <a:accent1>
        <a:srgbClr val="60597B"/>
      </a:accent1>
      <a:accent2>
        <a:srgbClr val="6666FF"/>
      </a:accent2>
      <a:accent3>
        <a:srgbClr val="B8B8CA"/>
      </a:accent3>
      <a:accent4>
        <a:srgbClr val="DADADA"/>
      </a:accent4>
      <a:accent5>
        <a:srgbClr val="B6B5BF"/>
      </a:accent5>
      <a:accent6>
        <a:srgbClr val="5C5CE7"/>
      </a:accent6>
      <a:hlink>
        <a:srgbClr val="99CCFF"/>
      </a:hlink>
      <a:folHlink>
        <a:srgbClr val="FFFF99"/>
      </a:folHlink>
    </a:clrScheme>
    <a:fontScheme name="Project Report_TP1006458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ject Report_TP1006458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Report_TP1006458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Report_TP1006458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Report_TP1006458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Report_TP1006458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Report_TP1006458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Report_TP1006458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Report_TP1006458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Report_TP1006458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Report_TP1006458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Report_TP1006458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Report_TP1006458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Report_TP10064580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0AE9405-F176-4FA5-8D79-D5A46C15B45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2462</Words>
  <Application>Microsoft Office PowerPoint</Application>
  <PresentationFormat>Presentación en pantalla (4:3)</PresentationFormat>
  <Paragraphs>513</Paragraphs>
  <Slides>42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6</vt:i4>
      </vt:variant>
      <vt:variant>
        <vt:lpstr>Títulos de diapositiva</vt:lpstr>
      </vt:variant>
      <vt:variant>
        <vt:i4>42</vt:i4>
      </vt:variant>
    </vt:vector>
  </HeadingPairs>
  <TitlesOfParts>
    <vt:vector size="54" baseType="lpstr">
      <vt:lpstr>Arial</vt:lpstr>
      <vt:lpstr>Calibri</vt:lpstr>
      <vt:lpstr>Calibri Light</vt:lpstr>
      <vt:lpstr>Impact</vt:lpstr>
      <vt:lpstr>Times New Roman</vt:lpstr>
      <vt:lpstr>Wingdings</vt:lpstr>
      <vt:lpstr>Project Report_TP10064580</vt:lpstr>
      <vt:lpstr>Diseño personalizado</vt:lpstr>
      <vt:lpstr>2_Tema de Office</vt:lpstr>
      <vt:lpstr>Office Theme</vt:lpstr>
      <vt:lpstr>1_Tema de Office</vt:lpstr>
      <vt:lpstr>1_Project Report_TP10064580</vt:lpstr>
      <vt:lpstr>Presentación de PowerPoint</vt:lpstr>
      <vt:lpstr>Aprendizajes y oportunidades en la gestión de las instituciones de salud en Panamá   Presentación especial Mesa de Diálogo Nacional por la CSS basada en evaluación hecha en el año 2018</vt:lpstr>
      <vt:lpstr>Agenda</vt:lpstr>
      <vt:lpstr>Presentación de PowerPoint</vt:lpstr>
      <vt:lpstr>Las organizaciones son como seres vivos</vt:lpstr>
      <vt:lpstr>Presentación de PowerPoint</vt:lpstr>
      <vt:lpstr>Metodología de trabajo:  Medicina Interna para el Diagnóstico Organizacional</vt:lpstr>
      <vt:lpstr>Metodología de trabajo:  Transformación Organizacional y Alineamiento Estratégico</vt:lpstr>
      <vt:lpstr>Estableciendo la visión de éxito</vt:lpstr>
      <vt:lpstr>Presentación de PowerPoint</vt:lpstr>
      <vt:lpstr>Proyectos y asesorías desde el 2016</vt:lpstr>
      <vt:lpstr>Proyectos y asesorías desde el 2016 </vt:lpstr>
      <vt:lpstr>La CSS es una institución que padece de varias enfermedades organizacionales</vt:lpstr>
      <vt:lpstr>La Pandemia ha hecho Más evidente y agravado las vulnerabilidades de la organización </vt:lpstr>
      <vt:lpstr>Síntomas Conocidos</vt:lpstr>
      <vt:lpstr>Causas principales</vt:lpstr>
      <vt:lpstr>Démosle un vistazo a las obligaciones de la JD de la css y evalúen ustedes mismos  si han cumplido o no…</vt:lpstr>
      <vt:lpstr>Artículo 28. Ley 51 de 27 de diciembre de 2005 Facultades y deberes de la Junta Directiva.  Son facultades y deberes de la Junta Directiva: </vt:lpstr>
      <vt:lpstr>Artículo 28. Ley 51 de 27 de diciembre de 2005 Facultades y deberes de la Junta Directiva.  Son facultades y deberes de la Junta Directiva </vt:lpstr>
      <vt:lpstr>Artículo 28. Facultades y deberes de la Junta Directiva.  Son facultades y deberes de la Junta Directiva: </vt:lpstr>
      <vt:lpstr>CUÁLES SON LAS COMPETENCIAS REQUERIDAS PARA SER MIEMBRO DE LA JD?  Quién los asesora o apoya?</vt:lpstr>
      <vt:lpstr>Cadena de abastecimiento en CSS </vt:lpstr>
      <vt:lpstr>Presentación de PowerPoint</vt:lpstr>
      <vt:lpstr>Experiencia en    Minsa 2017-2018  (sin tecnología)</vt:lpstr>
      <vt:lpstr>Compra de B/. 30,000.00 hasta B/. 250,000.00</vt:lpstr>
      <vt:lpstr>Presentación de PowerPoint</vt:lpstr>
      <vt:lpstr>La Tecnología  Automatiza Masifica Acelera</vt:lpstr>
      <vt:lpstr>Presentación de PowerPoint</vt:lpstr>
      <vt:lpstr>Presentación de PowerPoint</vt:lpstr>
      <vt:lpstr>Hallazgos Generales Oct 2018 Procesos de Abastecimiento de Medicamentos e Insumos CSS</vt:lpstr>
      <vt:lpstr>Motivos de desabastecimiento de medicamentos Causas atribuibles al Proveedor </vt:lpstr>
      <vt:lpstr>Diagnóstico causal  Causas atribuibles a la CSS </vt:lpstr>
      <vt:lpstr>Motivos de desabastecimiento de medicamentos</vt:lpstr>
      <vt:lpstr>Propuesta: Segregar procesos y estructura de abastecimiento mediante la creación de una  Dirección Nacional para el Abastecimiento de Medicamentos, Insumos y otros Productos para la Salud Humana  </vt:lpstr>
      <vt:lpstr>Bases de la Propuesta</vt:lpstr>
      <vt:lpstr>Objetivo de la dirección nacional para el  abastecimiento de medicamentos , insumos y otros productos para la salud humana en la CSS.</vt:lpstr>
      <vt:lpstr>Procesos Clave</vt:lpstr>
      <vt:lpstr>Presentación de PowerPoint</vt:lpstr>
      <vt:lpstr>Costo de nueva estructura no se incrementa significativamente</vt:lpstr>
      <vt:lpstr>La propuesta fue entregada a la Dirección General invitando a presentar formalmente a la JD</vt:lpstr>
      <vt:lpstr>Les invito a que la consideren dentro de las propuestas a la institución</vt:lpstr>
      <vt:lpstr>Muchas gracias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cp:lastPrinted>1601-01-01T00:00:00Z</cp:lastPrinted>
  <dcterms:created xsi:type="dcterms:W3CDTF">2016-07-11T21:08:44Z</dcterms:created>
  <dcterms:modified xsi:type="dcterms:W3CDTF">2021-07-27T15:44:50Z</dcterms:modified>
  <cp:category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TC100645803082</vt:lpwstr>
  </property>
</Properties>
</file>