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4"/>
  </p:notesMasterIdLst>
  <p:handoutMasterIdLst>
    <p:handoutMasterId r:id="rId35"/>
  </p:handoutMasterIdLst>
  <p:sldIdLst>
    <p:sldId id="257" r:id="rId5"/>
    <p:sldId id="258" r:id="rId6"/>
    <p:sldId id="259" r:id="rId7"/>
    <p:sldId id="264" r:id="rId8"/>
    <p:sldId id="260" r:id="rId9"/>
    <p:sldId id="265" r:id="rId10"/>
    <p:sldId id="261" r:id="rId11"/>
    <p:sldId id="266" r:id="rId12"/>
    <p:sldId id="292" r:id="rId13"/>
    <p:sldId id="294" r:id="rId14"/>
    <p:sldId id="275" r:id="rId15"/>
    <p:sldId id="276" r:id="rId16"/>
    <p:sldId id="268" r:id="rId17"/>
    <p:sldId id="269" r:id="rId18"/>
    <p:sldId id="270" r:id="rId19"/>
    <p:sldId id="271" r:id="rId20"/>
    <p:sldId id="272" r:id="rId21"/>
    <p:sldId id="284" r:id="rId22"/>
    <p:sldId id="283" r:id="rId23"/>
    <p:sldId id="289" r:id="rId24"/>
    <p:sldId id="339" r:id="rId25"/>
    <p:sldId id="278" r:id="rId26"/>
    <p:sldId id="262" r:id="rId27"/>
    <p:sldId id="279" r:id="rId28"/>
    <p:sldId id="325" r:id="rId29"/>
    <p:sldId id="338" r:id="rId30"/>
    <p:sldId id="340" r:id="rId31"/>
    <p:sldId id="263" r:id="rId32"/>
    <p:sldId id="282" r:id="rId33"/>
  </p:sldIdLst>
  <p:sldSz cx="12188825"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336">
          <p15:clr>
            <a:srgbClr val="A4A3A4"/>
          </p15:clr>
        </p15:guide>
        <p15:guide id="5" orient="horz" pos="1920">
          <p15:clr>
            <a:srgbClr val="A4A3A4"/>
          </p15:clr>
        </p15:guide>
        <p15:guide id="6" orient="horz" pos="3984">
          <p15:clr>
            <a:srgbClr val="A4A3A4"/>
          </p15:clr>
        </p15:guide>
        <p15:guide id="7" orient="horz" pos="1152">
          <p15:clr>
            <a:srgbClr val="A4A3A4"/>
          </p15:clr>
        </p15:guide>
        <p15:guide id="8" pos="3839">
          <p15:clr>
            <a:srgbClr val="A4A3A4"/>
          </p15:clr>
        </p15:guide>
        <p15:guide id="9" pos="671">
          <p15:clr>
            <a:srgbClr val="A4A3A4"/>
          </p15:clr>
        </p15:guide>
        <p15:guide id="10" pos="7007">
          <p15:clr>
            <a:srgbClr val="A4A3A4"/>
          </p15:clr>
        </p15:guide>
        <p15:guide id="11" pos="6143">
          <p15:clr>
            <a:srgbClr val="A4A3A4"/>
          </p15:clr>
        </p15:guide>
        <p15:guide id="12" pos="3263">
          <p15:clr>
            <a:srgbClr val="A4A3A4"/>
          </p15:clr>
        </p15:guide>
        <p15:guide id="13" pos="7391">
          <p15:clr>
            <a:srgbClr val="A4A3A4"/>
          </p15:clr>
        </p15:guide>
        <p15:guide id="14" pos="369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6523" autoAdjust="0"/>
  </p:normalViewPr>
  <p:slideViewPr>
    <p:cSldViewPr showGuides="1">
      <p:cViewPr varScale="1">
        <p:scale>
          <a:sx n="110" d="100"/>
          <a:sy n="110" d="100"/>
        </p:scale>
        <p:origin x="552" y="108"/>
      </p:cViewPr>
      <p:guideLst>
        <p:guide orient="horz" pos="2160"/>
        <p:guide orient="horz" pos="1008"/>
        <p:guide orient="horz" pos="3792"/>
        <p:guide orient="horz" pos="336"/>
        <p:guide orient="horz" pos="1920"/>
        <p:guide orient="horz" pos="3984"/>
        <p:guide orient="horz" pos="1152"/>
        <p:guide pos="3839"/>
        <p:guide pos="671"/>
        <p:guide pos="7007"/>
        <p:guide pos="6143"/>
        <p:guide pos="3263"/>
        <p:guide pos="7391"/>
        <p:guide pos="3695"/>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90" d="100"/>
          <a:sy n="90" d="100"/>
        </p:scale>
        <p:origin x="377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a:t>Promedio en días para evaluar las solicitudes de Nuevos Medicamentos por Semestre </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s-PA"/>
        </a:p>
      </c:txPr>
    </c:title>
    <c:autoTitleDeleted val="0"/>
    <c:plotArea>
      <c:layout>
        <c:manualLayout>
          <c:layoutTarget val="inner"/>
          <c:xMode val="edge"/>
          <c:yMode val="edge"/>
          <c:x val="0.22246099380690115"/>
          <c:y val="0.13679883680909197"/>
          <c:w val="0.83129396325459315"/>
          <c:h val="0.57185950714494027"/>
        </c:manualLayout>
      </c:layout>
      <c:barChart>
        <c:barDir val="col"/>
        <c:grouping val="stacked"/>
        <c:varyColors val="0"/>
        <c:ser>
          <c:idx val="0"/>
          <c:order val="0"/>
          <c:tx>
            <c:strRef>
              <c:f>'[timpos por semestre.xlsx]nuevos'!$A$2</c:f>
              <c:strCache>
                <c:ptCount val="1"/>
                <c:pt idx="0">
                  <c:v>Promedio en días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s-PA"/>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'[timpos por semestre.xlsx]nuevos'!$B$1:$K$1</c:f>
              <c:strCache>
                <c:ptCount val="10"/>
                <c:pt idx="0">
                  <c:v>Ene-jun 2015</c:v>
                </c:pt>
                <c:pt idx="1">
                  <c:v>jul-dic 2015</c:v>
                </c:pt>
                <c:pt idx="2">
                  <c:v>Ene-jun 2016</c:v>
                </c:pt>
                <c:pt idx="3">
                  <c:v>jul-dic 2016</c:v>
                </c:pt>
                <c:pt idx="4">
                  <c:v>Ene-jun 2017</c:v>
                </c:pt>
                <c:pt idx="5">
                  <c:v>jul-dic 2017</c:v>
                </c:pt>
                <c:pt idx="6">
                  <c:v>Ene-jun 2018</c:v>
                </c:pt>
                <c:pt idx="7">
                  <c:v>jul-dic 2018</c:v>
                </c:pt>
                <c:pt idx="8">
                  <c:v>Ene-jun 2019</c:v>
                </c:pt>
                <c:pt idx="9">
                  <c:v>jul-oct 2019</c:v>
                </c:pt>
              </c:strCache>
            </c:strRef>
          </c:cat>
          <c:val>
            <c:numRef>
              <c:f>'[timpos por semestre.xlsx]nuevos'!$B$2:$K$2</c:f>
              <c:numCache>
                <c:formatCode>General</c:formatCode>
                <c:ptCount val="10"/>
                <c:pt idx="0">
                  <c:v>779</c:v>
                </c:pt>
                <c:pt idx="1">
                  <c:v>696</c:v>
                </c:pt>
                <c:pt idx="2">
                  <c:v>560</c:v>
                </c:pt>
                <c:pt idx="3">
                  <c:v>467</c:v>
                </c:pt>
                <c:pt idx="4">
                  <c:v>370</c:v>
                </c:pt>
                <c:pt idx="5">
                  <c:v>285</c:v>
                </c:pt>
                <c:pt idx="6">
                  <c:v>159</c:v>
                </c:pt>
                <c:pt idx="7">
                  <c:v>80</c:v>
                </c:pt>
                <c:pt idx="8">
                  <c:v>47</c:v>
                </c:pt>
                <c:pt idx="9">
                  <c:v>21</c:v>
                </c:pt>
              </c:numCache>
            </c:numRef>
          </c:val>
          <c:extLst>
            <c:ext xmlns:c16="http://schemas.microsoft.com/office/drawing/2014/chart" uri="{C3380CC4-5D6E-409C-BE32-E72D297353CC}">
              <c16:uniqueId val="{00000000-0DB9-47F3-91C1-87ABC9382132}"/>
            </c:ext>
          </c:extLst>
        </c:ser>
        <c:dLbls>
          <c:dLblPos val="ctr"/>
          <c:showLegendKey val="0"/>
          <c:showVal val="1"/>
          <c:showCatName val="0"/>
          <c:showSerName val="0"/>
          <c:showPercent val="0"/>
          <c:showBubbleSize val="0"/>
        </c:dLbls>
        <c:gapWidth val="79"/>
        <c:overlap val="100"/>
        <c:axId val="138716208"/>
        <c:axId val="138716600"/>
      </c:barChart>
      <c:catAx>
        <c:axId val="13871620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s-PA"/>
                  <a:t>Periodo de tiempo</a:t>
                </a:r>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s-PA"/>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s-PA"/>
          </a:p>
        </c:txPr>
        <c:crossAx val="138716600"/>
        <c:crosses val="autoZero"/>
        <c:auto val="1"/>
        <c:lblAlgn val="ctr"/>
        <c:lblOffset val="100"/>
        <c:noMultiLvlLbl val="0"/>
      </c:catAx>
      <c:valAx>
        <c:axId val="138716600"/>
        <c:scaling>
          <c:orientation val="minMax"/>
        </c:scaling>
        <c:delete val="1"/>
        <c:axPos val="l"/>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s-PA"/>
                  <a:t>Dias para dar respuesta </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s-PA"/>
            </a:p>
          </c:txPr>
        </c:title>
        <c:numFmt formatCode="General" sourceLinked="1"/>
        <c:majorTickMark val="none"/>
        <c:minorTickMark val="none"/>
        <c:tickLblPos val="nextTo"/>
        <c:crossAx val="138716208"/>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s-PA"/>
          </a:p>
        </c:txPr>
      </c:dTable>
      <c:spPr>
        <a:noFill/>
        <a:ln>
          <a:noFill/>
        </a:ln>
        <a:effectLst/>
      </c:spPr>
    </c:plotArea>
    <c:plotVisOnly val="1"/>
    <c:dispBlanksAs val="gap"/>
    <c:showDLblsOverMax val="0"/>
  </c:chart>
  <c:spPr>
    <a:noFill/>
    <a:ln>
      <a:noFill/>
    </a:ln>
    <a:effectLst/>
  </c:spPr>
  <c:txPr>
    <a:bodyPr/>
    <a:lstStyle/>
    <a:p>
      <a:pPr>
        <a:defRPr/>
      </a:pPr>
      <a:endParaRPr lang="es-PA"/>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a:t>Promedio en días para evaluar las solicitudes de Nuevos Medicamentos por Semestre </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s-PA"/>
        </a:p>
      </c:txPr>
    </c:title>
    <c:autoTitleDeleted val="0"/>
    <c:plotArea>
      <c:layout>
        <c:manualLayout>
          <c:layoutTarget val="inner"/>
          <c:xMode val="edge"/>
          <c:yMode val="edge"/>
          <c:x val="0.22246099380690115"/>
          <c:y val="0.13679883680909197"/>
          <c:w val="0.83129396325459315"/>
          <c:h val="0.57185950714494027"/>
        </c:manualLayout>
      </c:layout>
      <c:barChart>
        <c:barDir val="col"/>
        <c:grouping val="stacked"/>
        <c:varyColors val="0"/>
        <c:dLbls>
          <c:dLblPos val="ctr"/>
          <c:showLegendKey val="0"/>
          <c:showVal val="1"/>
          <c:showCatName val="0"/>
          <c:showSerName val="0"/>
          <c:showPercent val="0"/>
          <c:showBubbleSize val="0"/>
        </c:dLbls>
        <c:gapWidth val="79"/>
        <c:overlap val="100"/>
        <c:axId val="138031328"/>
        <c:axId val="138031720"/>
      </c:barChart>
      <c:catAx>
        <c:axId val="1380313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s-PA"/>
                  <a:t>Periodo de tiempo</a:t>
                </a:r>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s-PA"/>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s-PA"/>
          </a:p>
        </c:txPr>
        <c:crossAx val="138031720"/>
        <c:crosses val="autoZero"/>
        <c:auto val="1"/>
        <c:lblAlgn val="ctr"/>
        <c:lblOffset val="100"/>
        <c:noMultiLvlLbl val="0"/>
      </c:catAx>
      <c:valAx>
        <c:axId val="138031720"/>
        <c:scaling>
          <c:orientation val="minMax"/>
        </c:scaling>
        <c:delete val="1"/>
        <c:axPos val="l"/>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s-PA"/>
                  <a:t>Dias para dar respuesta </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s-PA"/>
            </a:p>
          </c:txPr>
        </c:title>
        <c:numFmt formatCode="General" sourceLinked="1"/>
        <c:majorTickMark val="none"/>
        <c:minorTickMark val="none"/>
        <c:tickLblPos val="nextTo"/>
        <c:crossAx val="138031328"/>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s-PA"/>
          </a:p>
        </c:txPr>
      </c:dTable>
      <c:spPr>
        <a:noFill/>
        <a:ln>
          <a:noFill/>
        </a:ln>
        <a:effectLst/>
      </c:spPr>
    </c:plotArea>
    <c:plotVisOnly val="1"/>
    <c:dispBlanksAs val="gap"/>
    <c:showDLblsOverMax val="0"/>
  </c:chart>
  <c:spPr>
    <a:noFill/>
    <a:ln>
      <a:noFill/>
    </a:ln>
    <a:effectLst/>
  </c:spPr>
  <c:txPr>
    <a:bodyPr/>
    <a:lstStyle/>
    <a:p>
      <a:pPr>
        <a:defRPr/>
      </a:pPr>
      <a:endParaRPr lang="es-PA"/>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cap="none" spc="50" normalizeH="0" baseline="0">
                <a:solidFill>
                  <a:schemeClr val="tx1">
                    <a:lumMod val="65000"/>
                    <a:lumOff val="35000"/>
                  </a:schemeClr>
                </a:solidFill>
                <a:latin typeface="+mj-lt"/>
                <a:ea typeface="+mj-ea"/>
                <a:cs typeface="+mj-cs"/>
              </a:defRPr>
            </a:pPr>
            <a:r>
              <a:rPr lang="en-US" b="1" dirty="0"/>
              <a:t>PROMEDIO EN DÍAS PARA EVALUAR SOLICITUDES DE RENOVACIÓN DE MEDICAMENTOS </a:t>
            </a:r>
          </a:p>
        </c:rich>
      </c:tx>
      <c:overlay val="0"/>
      <c:spPr>
        <a:noFill/>
        <a:ln>
          <a:noFill/>
        </a:ln>
        <a:effectLst/>
      </c:spPr>
      <c:txPr>
        <a:bodyPr rot="0" spcFirstLastPara="1" vertOverflow="ellipsis" vert="horz" wrap="square" anchor="ctr" anchorCtr="1"/>
        <a:lstStyle/>
        <a:p>
          <a:pPr>
            <a:defRPr sz="2128" b="1" i="0" u="none" strike="noStrike" kern="1200" cap="none" spc="50" normalizeH="0" baseline="0">
              <a:solidFill>
                <a:schemeClr val="tx1">
                  <a:lumMod val="65000"/>
                  <a:lumOff val="35000"/>
                </a:schemeClr>
              </a:solidFill>
              <a:latin typeface="+mj-lt"/>
              <a:ea typeface="+mj-ea"/>
              <a:cs typeface="+mj-cs"/>
            </a:defRPr>
          </a:pPr>
          <a:endParaRPr lang="es-PA"/>
        </a:p>
      </c:txPr>
    </c:title>
    <c:autoTitleDeleted val="0"/>
    <c:plotArea>
      <c:layout>
        <c:manualLayout>
          <c:layoutTarget val="inner"/>
          <c:xMode val="edge"/>
          <c:yMode val="edge"/>
          <c:x val="0.17922098477883927"/>
          <c:y val="0.1795663014247629"/>
          <c:w val="0.80589901861256441"/>
          <c:h val="0.61016007714071518"/>
        </c:manualLayout>
      </c:layout>
      <c:barChart>
        <c:barDir val="col"/>
        <c:grouping val="clustered"/>
        <c:varyColors val="0"/>
        <c:ser>
          <c:idx val="0"/>
          <c:order val="0"/>
          <c:tx>
            <c:strRef>
              <c:f>'[timpos por semestre (1).xlsx]renov'!$A$2</c:f>
              <c:strCache>
                <c:ptCount val="1"/>
                <c:pt idx="0">
                  <c:v>Promdedio en días</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'[timpos por semestre (1).xlsx]renov'!$B$1:$K$1</c:f>
              <c:strCache>
                <c:ptCount val="10"/>
                <c:pt idx="0">
                  <c:v>Ene-jun 2015</c:v>
                </c:pt>
                <c:pt idx="1">
                  <c:v>jul-dic 2015</c:v>
                </c:pt>
                <c:pt idx="2">
                  <c:v>Ene-jun 2016</c:v>
                </c:pt>
                <c:pt idx="3">
                  <c:v>jul-dic 2016</c:v>
                </c:pt>
                <c:pt idx="4">
                  <c:v>Ene-jun 2017</c:v>
                </c:pt>
                <c:pt idx="5">
                  <c:v>jul-dic 2017</c:v>
                </c:pt>
                <c:pt idx="6">
                  <c:v>Ene-jun 2018</c:v>
                </c:pt>
                <c:pt idx="7">
                  <c:v>jul-dic 2018</c:v>
                </c:pt>
                <c:pt idx="8">
                  <c:v>Ene-jun 2019</c:v>
                </c:pt>
                <c:pt idx="9">
                  <c:v>jul-oct 2019</c:v>
                </c:pt>
              </c:strCache>
            </c:strRef>
          </c:cat>
          <c:val>
            <c:numRef>
              <c:f>'[timpos por semestre (1).xlsx]renov'!$B$2:$K$2</c:f>
              <c:numCache>
                <c:formatCode>General</c:formatCode>
                <c:ptCount val="10"/>
                <c:pt idx="0">
                  <c:v>725</c:v>
                </c:pt>
                <c:pt idx="1">
                  <c:v>655</c:v>
                </c:pt>
                <c:pt idx="2">
                  <c:v>519</c:v>
                </c:pt>
                <c:pt idx="3">
                  <c:v>413</c:v>
                </c:pt>
                <c:pt idx="4">
                  <c:v>184</c:v>
                </c:pt>
                <c:pt idx="5">
                  <c:v>165</c:v>
                </c:pt>
                <c:pt idx="6">
                  <c:v>106</c:v>
                </c:pt>
                <c:pt idx="7">
                  <c:v>73</c:v>
                </c:pt>
                <c:pt idx="8">
                  <c:v>32</c:v>
                </c:pt>
                <c:pt idx="9">
                  <c:v>19</c:v>
                </c:pt>
              </c:numCache>
            </c:numRef>
          </c:val>
          <c:extLst>
            <c:ext xmlns:c16="http://schemas.microsoft.com/office/drawing/2014/chart" uri="{C3380CC4-5D6E-409C-BE32-E72D297353CC}">
              <c16:uniqueId val="{00000000-32EE-46F1-813B-2F5AFCBF8B32}"/>
            </c:ext>
          </c:extLst>
        </c:ser>
        <c:dLbls>
          <c:dLblPos val="outEnd"/>
          <c:showLegendKey val="0"/>
          <c:showVal val="1"/>
          <c:showCatName val="0"/>
          <c:showSerName val="0"/>
          <c:showPercent val="0"/>
          <c:showBubbleSize val="0"/>
        </c:dLbls>
        <c:gapWidth val="80"/>
        <c:overlap val="25"/>
        <c:axId val="138032896"/>
        <c:axId val="138033288"/>
      </c:barChart>
      <c:catAx>
        <c:axId val="138032896"/>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s-PA"/>
                  <a:t>periodo de tiempo</a:t>
                </a:r>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s-PA"/>
            </a:p>
          </c:txPr>
        </c:title>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s-PA"/>
          </a:p>
        </c:txPr>
        <c:crossAx val="138033288"/>
        <c:crosses val="autoZero"/>
        <c:auto val="1"/>
        <c:lblAlgn val="ctr"/>
        <c:lblOffset val="100"/>
        <c:noMultiLvlLbl val="0"/>
      </c:catAx>
      <c:valAx>
        <c:axId val="138033288"/>
        <c:scaling>
          <c:orientation val="minMax"/>
        </c:scaling>
        <c:delete val="0"/>
        <c:axPos val="l"/>
        <c:majorGridlines>
          <c:spPr>
            <a:ln w="9525" cap="flat" cmpd="sng" algn="ctr">
              <a:solidFill>
                <a:schemeClr val="tx1">
                  <a:lumMod val="5000"/>
                  <a:lumOff val="9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a:t>Promedio en días </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s-PA"/>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s-PA"/>
          </a:p>
        </c:txPr>
        <c:crossAx val="138032896"/>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s-PA"/>
          </a:p>
        </c:txPr>
      </c:dTable>
      <c:spPr>
        <a:noFill/>
        <a:ln>
          <a:noFill/>
        </a:ln>
        <a:effectLst/>
      </c:spPr>
    </c:plotArea>
    <c:plotVisOnly val="1"/>
    <c:dispBlanksAs val="gap"/>
    <c:showDLblsOverMax val="0"/>
  </c:chart>
  <c:spPr>
    <a:noFill/>
    <a:ln>
      <a:noFill/>
    </a:ln>
    <a:effectLst/>
  </c:spPr>
  <c:txPr>
    <a:bodyPr/>
    <a:lstStyle/>
    <a:p>
      <a:pPr>
        <a:defRPr/>
      </a:pPr>
      <a:endParaRPr lang="es-PA"/>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a:t>Certificados de Reghistro Sanitario emitidos 2016 - 2021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s-PA"/>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Hoja1!$A$2</c:f>
              <c:strCache>
                <c:ptCount val="1"/>
                <c:pt idx="0">
                  <c:v>AÑO</c:v>
                </c:pt>
              </c:strCache>
            </c:strRef>
          </c:tx>
          <c:spPr>
            <a:solidFill>
              <a:schemeClr val="accent1"/>
            </a:solidFill>
            <a:ln>
              <a:noFill/>
            </a:ln>
            <a:effectLst/>
            <a:sp3d/>
          </c:spPr>
          <c:invertIfNegative val="0"/>
          <c:dLbls>
            <c:dLbl>
              <c:idx val="0"/>
              <c:layout>
                <c:manualLayout>
                  <c:x val="4.9844236760124378E-3"/>
                  <c:y val="-5.01881991604739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987-4B11-BBD8-7817491ED13D}"/>
                </c:ext>
              </c:extLst>
            </c:dLbl>
            <c:dLbl>
              <c:idx val="1"/>
              <c:layout>
                <c:manualLayout>
                  <c:x val="9.9688473520248757E-3"/>
                  <c:y val="-4.01505593283791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987-4B11-BBD8-7817491ED13D}"/>
                </c:ext>
              </c:extLst>
            </c:dLbl>
            <c:dLbl>
              <c:idx val="2"/>
              <c:layout>
                <c:manualLayout>
                  <c:x val="2.4922118380062306E-3"/>
                  <c:y val="-5.35340791045055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987-4B11-BBD8-7817491ED13D}"/>
                </c:ext>
              </c:extLst>
            </c:dLbl>
            <c:dLbl>
              <c:idx val="3"/>
              <c:layout>
                <c:manualLayout>
                  <c:x val="9.9688473520248306E-3"/>
                  <c:y val="-4.34964392724107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987-4B11-BBD8-7817491ED13D}"/>
                </c:ext>
              </c:extLst>
            </c:dLbl>
            <c:dLbl>
              <c:idx val="4"/>
              <c:layout>
                <c:manualLayout>
                  <c:x val="1.7445482866043704E-2"/>
                  <c:y val="-8.03011186567583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987-4B11-BBD8-7817491ED13D}"/>
                </c:ext>
              </c:extLst>
            </c:dLbl>
            <c:dLbl>
              <c:idx val="5"/>
              <c:layout>
                <c:manualLayout>
                  <c:x val="1.4953271028037384E-2"/>
                  <c:y val="-4.68423192164424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987-4B11-BBD8-7817491ED13D}"/>
                </c:ext>
              </c:extLst>
            </c:dLbl>
            <c:spPr>
              <a:noFill/>
              <a:ln>
                <a:noFill/>
              </a:ln>
              <a:effectLst/>
            </c:spPr>
            <c:txPr>
              <a:bodyPr rot="0" spcFirstLastPara="1" vertOverflow="ellipsis" vert="horz" wrap="square" anchor="ctr" anchorCtr="1"/>
              <a:lstStyle/>
              <a:p>
                <a:pPr>
                  <a:defRPr sz="2800" b="0" i="0" u="none" strike="noStrike" kern="1200" baseline="0">
                    <a:solidFill>
                      <a:schemeClr val="dk1"/>
                    </a:solidFill>
                    <a:latin typeface="+mn-lt"/>
                    <a:ea typeface="+mn-ea"/>
                    <a:cs typeface="+mn-cs"/>
                  </a:defRPr>
                </a:pPr>
                <a:endParaRPr lang="es-P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Hoja1!$A$3:$A$8</c:f>
              <c:strCache>
                <c:ptCount val="6"/>
                <c:pt idx="0">
                  <c:v>2016</c:v>
                </c:pt>
                <c:pt idx="1">
                  <c:v>2017</c:v>
                </c:pt>
                <c:pt idx="2">
                  <c:v>2018</c:v>
                </c:pt>
                <c:pt idx="3">
                  <c:v>2019</c:v>
                </c:pt>
                <c:pt idx="4">
                  <c:v>2020</c:v>
                </c:pt>
                <c:pt idx="5">
                  <c:v>I SEMESTRE 2021</c:v>
                </c:pt>
              </c:strCache>
            </c:strRef>
          </c:cat>
          <c:val>
            <c:numRef>
              <c:f>Hoja1!$B$3:$B$8</c:f>
              <c:numCache>
                <c:formatCode>General</c:formatCode>
                <c:ptCount val="6"/>
                <c:pt idx="0">
                  <c:v>534</c:v>
                </c:pt>
                <c:pt idx="1">
                  <c:v>763</c:v>
                </c:pt>
                <c:pt idx="2">
                  <c:v>2060</c:v>
                </c:pt>
                <c:pt idx="3">
                  <c:v>2098</c:v>
                </c:pt>
                <c:pt idx="4">
                  <c:v>985</c:v>
                </c:pt>
                <c:pt idx="5">
                  <c:v>490</c:v>
                </c:pt>
              </c:numCache>
            </c:numRef>
          </c:val>
          <c:extLst>
            <c:ext xmlns:c16="http://schemas.microsoft.com/office/drawing/2014/chart" uri="{C3380CC4-5D6E-409C-BE32-E72D297353CC}">
              <c16:uniqueId val="{00000006-2987-4B11-BBD8-7817491ED13D}"/>
            </c:ext>
          </c:extLst>
        </c:ser>
        <c:dLbls>
          <c:showLegendKey val="0"/>
          <c:showVal val="1"/>
          <c:showCatName val="0"/>
          <c:showSerName val="0"/>
          <c:showPercent val="0"/>
          <c:showBubbleSize val="0"/>
        </c:dLbls>
        <c:gapWidth val="150"/>
        <c:shape val="box"/>
        <c:axId val="1573304911"/>
        <c:axId val="1573308655"/>
        <c:axId val="0"/>
      </c:bar3DChart>
      <c:catAx>
        <c:axId val="157330491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PA"/>
          </a:p>
        </c:txPr>
        <c:crossAx val="1573308655"/>
        <c:crosses val="autoZero"/>
        <c:auto val="1"/>
        <c:lblAlgn val="ctr"/>
        <c:lblOffset val="100"/>
        <c:noMultiLvlLbl val="0"/>
      </c:catAx>
      <c:valAx>
        <c:axId val="15733086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PA"/>
          </a:p>
        </c:txPr>
        <c:crossAx val="15733049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P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s-PA"/>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Hoja1!$B$27</c:f>
              <c:strCache>
                <c:ptCount val="1"/>
                <c:pt idx="0">
                  <c:v>NUEVOS MEDICAMENTOS </c:v>
                </c:pt>
              </c:strCache>
            </c:strRef>
          </c:tx>
          <c:spPr>
            <a:solidFill>
              <a:schemeClr val="accent1"/>
            </a:solidFill>
            <a:ln>
              <a:noFill/>
            </a:ln>
            <a:effectLst/>
          </c:spPr>
          <c:invertIfNegative val="0"/>
          <c:cat>
            <c:strRef>
              <c:f>Hoja1!$A$28:$A$33</c:f>
              <c:strCache>
                <c:ptCount val="6"/>
                <c:pt idx="0">
                  <c:v>2016</c:v>
                </c:pt>
                <c:pt idx="1">
                  <c:v>2017</c:v>
                </c:pt>
                <c:pt idx="2">
                  <c:v>2018</c:v>
                </c:pt>
                <c:pt idx="3">
                  <c:v>2019</c:v>
                </c:pt>
                <c:pt idx="4">
                  <c:v>2020</c:v>
                </c:pt>
                <c:pt idx="5">
                  <c:v>I SEMESTRE 2021</c:v>
                </c:pt>
              </c:strCache>
            </c:strRef>
          </c:cat>
          <c:val>
            <c:numRef>
              <c:f>Hoja1!$B$28:$B$33</c:f>
            </c:numRef>
          </c:val>
          <c:extLst>
            <c:ext xmlns:c16="http://schemas.microsoft.com/office/drawing/2014/chart" uri="{C3380CC4-5D6E-409C-BE32-E72D297353CC}">
              <c16:uniqueId val="{00000000-5171-4E39-A57F-67FF4BAA614F}"/>
            </c:ext>
          </c:extLst>
        </c:ser>
        <c:ser>
          <c:idx val="1"/>
          <c:order val="1"/>
          <c:tx>
            <c:strRef>
              <c:f>Hoja1!$C$27</c:f>
              <c:strCache>
                <c:ptCount val="1"/>
                <c:pt idx="0">
                  <c:v>RENOVACIONES DE MEDICAMENTOS </c:v>
                </c:pt>
              </c:strCache>
            </c:strRef>
          </c:tx>
          <c:spPr>
            <a:solidFill>
              <a:schemeClr val="accent2"/>
            </a:solidFill>
            <a:ln>
              <a:noFill/>
            </a:ln>
            <a:effectLst/>
          </c:spPr>
          <c:invertIfNegative val="0"/>
          <c:cat>
            <c:strRef>
              <c:f>Hoja1!$A$28:$A$33</c:f>
              <c:strCache>
                <c:ptCount val="6"/>
                <c:pt idx="0">
                  <c:v>2016</c:v>
                </c:pt>
                <c:pt idx="1">
                  <c:v>2017</c:v>
                </c:pt>
                <c:pt idx="2">
                  <c:v>2018</c:v>
                </c:pt>
                <c:pt idx="3">
                  <c:v>2019</c:v>
                </c:pt>
                <c:pt idx="4">
                  <c:v>2020</c:v>
                </c:pt>
                <c:pt idx="5">
                  <c:v>I SEMESTRE 2021</c:v>
                </c:pt>
              </c:strCache>
            </c:strRef>
          </c:cat>
          <c:val>
            <c:numRef>
              <c:f>Hoja1!$C$28:$C$33</c:f>
            </c:numRef>
          </c:val>
          <c:extLst>
            <c:ext xmlns:c16="http://schemas.microsoft.com/office/drawing/2014/chart" uri="{C3380CC4-5D6E-409C-BE32-E72D297353CC}">
              <c16:uniqueId val="{00000001-5171-4E39-A57F-67FF4BAA614F}"/>
            </c:ext>
          </c:extLst>
        </c:ser>
        <c:ser>
          <c:idx val="2"/>
          <c:order val="2"/>
          <c:tx>
            <c:strRef>
              <c:f>Hoja1!$D$27</c:f>
              <c:strCache>
                <c:ptCount val="1"/>
                <c:pt idx="0">
                  <c:v>COSMÉTICOS </c:v>
                </c:pt>
              </c:strCache>
            </c:strRef>
          </c:tx>
          <c:spPr>
            <a:solidFill>
              <a:schemeClr val="accent3"/>
            </a:solidFill>
            <a:ln>
              <a:noFill/>
            </a:ln>
            <a:effectLst/>
          </c:spPr>
          <c:invertIfNegative val="0"/>
          <c:cat>
            <c:strRef>
              <c:f>Hoja1!$A$28:$A$33</c:f>
              <c:strCache>
                <c:ptCount val="6"/>
                <c:pt idx="0">
                  <c:v>2016</c:v>
                </c:pt>
                <c:pt idx="1">
                  <c:v>2017</c:v>
                </c:pt>
                <c:pt idx="2">
                  <c:v>2018</c:v>
                </c:pt>
                <c:pt idx="3">
                  <c:v>2019</c:v>
                </c:pt>
                <c:pt idx="4">
                  <c:v>2020</c:v>
                </c:pt>
                <c:pt idx="5">
                  <c:v>I SEMESTRE 2021</c:v>
                </c:pt>
              </c:strCache>
            </c:strRef>
          </c:cat>
          <c:val>
            <c:numRef>
              <c:f>Hoja1!$D$28:$D$33</c:f>
            </c:numRef>
          </c:val>
          <c:extLst>
            <c:ext xmlns:c16="http://schemas.microsoft.com/office/drawing/2014/chart" uri="{C3380CC4-5D6E-409C-BE32-E72D297353CC}">
              <c16:uniqueId val="{00000002-5171-4E39-A57F-67FF4BAA614F}"/>
            </c:ext>
          </c:extLst>
        </c:ser>
        <c:ser>
          <c:idx val="3"/>
          <c:order val="3"/>
          <c:tx>
            <c:strRef>
              <c:f>Hoja1!$E$27</c:f>
              <c:strCache>
                <c:ptCount val="1"/>
                <c:pt idx="0">
                  <c:v>MODIFICACIONES </c:v>
                </c:pt>
              </c:strCache>
            </c:strRef>
          </c:tx>
          <c:spPr>
            <a:solidFill>
              <a:srgbClr val="FF0000"/>
            </a:solidFill>
            <a:ln>
              <a:noFill/>
            </a:ln>
            <a:effectLst/>
            <a:scene3d>
              <a:camera prst="orthographicFront"/>
              <a:lightRig rig="threePt" dir="t"/>
            </a:scene3d>
            <a:sp3d prstMaterial="flat"/>
          </c:spPr>
          <c:invertIfNegative val="0"/>
          <c:dPt>
            <c:idx val="1"/>
            <c:invertIfNegative val="0"/>
            <c:bubble3D val="0"/>
            <c:spPr>
              <a:solidFill>
                <a:schemeClr val="accent6"/>
              </a:solidFill>
              <a:ln>
                <a:noFill/>
              </a:ln>
              <a:effectLst/>
              <a:scene3d>
                <a:camera prst="orthographicFront"/>
                <a:lightRig rig="threePt" dir="t"/>
              </a:scene3d>
              <a:sp3d prstMaterial="flat"/>
            </c:spPr>
            <c:extLst>
              <c:ext xmlns:c16="http://schemas.microsoft.com/office/drawing/2014/chart" uri="{C3380CC4-5D6E-409C-BE32-E72D297353CC}">
                <c16:uniqueId val="{00000004-5171-4E39-A57F-67FF4BAA614F}"/>
              </c:ext>
            </c:extLst>
          </c:dPt>
          <c:dPt>
            <c:idx val="2"/>
            <c:invertIfNegative val="0"/>
            <c:bubble3D val="0"/>
            <c:spPr>
              <a:solidFill>
                <a:schemeClr val="accent6">
                  <a:lumMod val="60000"/>
                  <a:lumOff val="40000"/>
                </a:schemeClr>
              </a:solidFill>
              <a:ln>
                <a:noFill/>
              </a:ln>
              <a:effectLst/>
              <a:scene3d>
                <a:camera prst="orthographicFront"/>
                <a:lightRig rig="threePt" dir="t"/>
              </a:scene3d>
              <a:sp3d prstMaterial="flat"/>
            </c:spPr>
            <c:extLst>
              <c:ext xmlns:c16="http://schemas.microsoft.com/office/drawing/2014/chart" uri="{C3380CC4-5D6E-409C-BE32-E72D297353CC}">
                <c16:uniqueId val="{00000006-5171-4E39-A57F-67FF4BAA614F}"/>
              </c:ext>
            </c:extLst>
          </c:dPt>
          <c:dPt>
            <c:idx val="3"/>
            <c:invertIfNegative val="0"/>
            <c:bubble3D val="0"/>
            <c:spPr>
              <a:solidFill>
                <a:schemeClr val="accent5">
                  <a:lumMod val="40000"/>
                  <a:lumOff val="60000"/>
                </a:schemeClr>
              </a:solidFill>
              <a:ln>
                <a:noFill/>
              </a:ln>
              <a:effectLst/>
              <a:scene3d>
                <a:camera prst="orthographicFront"/>
                <a:lightRig rig="threePt" dir="t"/>
              </a:scene3d>
              <a:sp3d prstMaterial="flat"/>
            </c:spPr>
            <c:extLst>
              <c:ext xmlns:c16="http://schemas.microsoft.com/office/drawing/2014/chart" uri="{C3380CC4-5D6E-409C-BE32-E72D297353CC}">
                <c16:uniqueId val="{00000008-5171-4E39-A57F-67FF4BAA614F}"/>
              </c:ext>
            </c:extLst>
          </c:dPt>
          <c:dPt>
            <c:idx val="4"/>
            <c:invertIfNegative val="0"/>
            <c:bubble3D val="0"/>
            <c:spPr>
              <a:solidFill>
                <a:schemeClr val="accent1">
                  <a:lumMod val="60000"/>
                  <a:lumOff val="40000"/>
                </a:schemeClr>
              </a:solidFill>
              <a:ln>
                <a:noFill/>
              </a:ln>
              <a:effectLst/>
              <a:scene3d>
                <a:camera prst="orthographicFront"/>
                <a:lightRig rig="threePt" dir="t"/>
              </a:scene3d>
              <a:sp3d prstMaterial="flat"/>
            </c:spPr>
            <c:extLst>
              <c:ext xmlns:c16="http://schemas.microsoft.com/office/drawing/2014/chart" uri="{C3380CC4-5D6E-409C-BE32-E72D297353CC}">
                <c16:uniqueId val="{0000000A-5171-4E39-A57F-67FF4BAA614F}"/>
              </c:ext>
            </c:extLst>
          </c:dPt>
          <c:dPt>
            <c:idx val="5"/>
            <c:invertIfNegative val="0"/>
            <c:bubble3D val="0"/>
            <c:spPr>
              <a:solidFill>
                <a:srgbClr val="0070C0"/>
              </a:solidFill>
              <a:ln>
                <a:noFill/>
              </a:ln>
              <a:effectLst/>
              <a:scene3d>
                <a:camera prst="orthographicFront"/>
                <a:lightRig rig="threePt" dir="t"/>
              </a:scene3d>
              <a:sp3d prstMaterial="flat"/>
            </c:spPr>
            <c:extLst>
              <c:ext xmlns:c16="http://schemas.microsoft.com/office/drawing/2014/chart" uri="{C3380CC4-5D6E-409C-BE32-E72D297353CC}">
                <c16:uniqueId val="{0000000C-5171-4E39-A57F-67FF4BAA614F}"/>
              </c:ext>
            </c:extLst>
          </c:dPt>
          <c:dLbls>
            <c:dLbl>
              <c:idx val="0"/>
              <c:spPr>
                <a:noFill/>
                <a:ln>
                  <a:noFill/>
                </a:ln>
                <a:effectLst/>
              </c:spPr>
              <c:txPr>
                <a:bodyPr rot="-5400000" spcFirstLastPara="1" vertOverflow="clip" horzOverflow="clip" vert="horz" wrap="square" lIns="38100" tIns="19050" rIns="38100" bIns="19050" anchor="ctr" anchorCtr="1">
                  <a:spAutoFit/>
                </a:bodyPr>
                <a:lstStyle/>
                <a:p>
                  <a:pPr>
                    <a:defRPr sz="2400" b="0" i="0" u="none" strike="noStrike" kern="1200" baseline="0">
                      <a:solidFill>
                        <a:schemeClr val="tx1">
                          <a:lumMod val="50000"/>
                          <a:lumOff val="50000"/>
                        </a:schemeClr>
                      </a:solidFill>
                      <a:highlight>
                        <a:srgbClr val="FFFF00"/>
                      </a:highlight>
                      <a:latin typeface="+mn-lt"/>
                      <a:ea typeface="+mn-ea"/>
                      <a:cs typeface="+mn-cs"/>
                    </a:defRPr>
                  </a:pPr>
                  <a:endParaRPr lang="es-PA"/>
                </a:p>
              </c:txPr>
              <c:showLegendKey val="0"/>
              <c:showVal val="1"/>
              <c:showCatName val="0"/>
              <c:showSerName val="0"/>
              <c:showPercent val="0"/>
              <c:showBubbleSize val="0"/>
              <c:extLst>
                <c:ext xmlns:c16="http://schemas.microsoft.com/office/drawing/2014/chart" uri="{C3380CC4-5D6E-409C-BE32-E72D297353CC}">
                  <c16:uniqueId val="{0000000F-5171-4E39-A57F-67FF4BAA614F}"/>
                </c:ext>
              </c:extLst>
            </c:dLbl>
            <c:spPr>
              <a:noFill/>
              <a:ln>
                <a:noFill/>
              </a:ln>
              <a:effectLst/>
            </c:spPr>
            <c:txPr>
              <a:bodyPr rot="-5400000" spcFirstLastPara="1" vertOverflow="clip" horzOverflow="clip" vert="horz" wrap="square" lIns="38100" tIns="19050" rIns="38100" bIns="19050" anchor="ctr" anchorCtr="1">
                <a:spAutoFit/>
              </a:bodyPr>
              <a:lstStyle/>
              <a:p>
                <a:pPr>
                  <a:defRPr sz="2400" b="0" i="0" u="none" strike="noStrike" kern="1200" baseline="0">
                    <a:solidFill>
                      <a:schemeClr val="tx1">
                        <a:lumMod val="50000"/>
                        <a:lumOff val="50000"/>
                      </a:schemeClr>
                    </a:solidFill>
                    <a:latin typeface="+mn-lt"/>
                    <a:ea typeface="+mn-ea"/>
                    <a:cs typeface="+mn-cs"/>
                  </a:defRPr>
                </a:pPr>
                <a:endParaRPr lang="es-P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Hoja1!$A$28:$A$33</c:f>
              <c:strCache>
                <c:ptCount val="6"/>
                <c:pt idx="0">
                  <c:v>2016</c:v>
                </c:pt>
                <c:pt idx="1">
                  <c:v>2017</c:v>
                </c:pt>
                <c:pt idx="2">
                  <c:v>2018</c:v>
                </c:pt>
                <c:pt idx="3">
                  <c:v>2019</c:v>
                </c:pt>
                <c:pt idx="4">
                  <c:v>2020</c:v>
                </c:pt>
                <c:pt idx="5">
                  <c:v>I SEMESTRE 2021</c:v>
                </c:pt>
              </c:strCache>
            </c:strRef>
          </c:cat>
          <c:val>
            <c:numRef>
              <c:f>Hoja1!$E$28:$E$33</c:f>
              <c:numCache>
                <c:formatCode>General</c:formatCode>
                <c:ptCount val="6"/>
                <c:pt idx="0">
                  <c:v>5000</c:v>
                </c:pt>
                <c:pt idx="1">
                  <c:v>3407</c:v>
                </c:pt>
                <c:pt idx="2">
                  <c:v>5157</c:v>
                </c:pt>
                <c:pt idx="3">
                  <c:v>5343</c:v>
                </c:pt>
                <c:pt idx="4">
                  <c:v>3695</c:v>
                </c:pt>
                <c:pt idx="5">
                  <c:v>2110</c:v>
                </c:pt>
              </c:numCache>
            </c:numRef>
          </c:val>
          <c:extLst>
            <c:ext xmlns:c16="http://schemas.microsoft.com/office/drawing/2014/chart" uri="{C3380CC4-5D6E-409C-BE32-E72D297353CC}">
              <c16:uniqueId val="{0000000D-5171-4E39-A57F-67FF4BAA614F}"/>
            </c:ext>
          </c:extLst>
        </c:ser>
        <c:dLbls>
          <c:showLegendKey val="0"/>
          <c:showVal val="0"/>
          <c:showCatName val="0"/>
          <c:showSerName val="0"/>
          <c:showPercent val="0"/>
          <c:showBubbleSize val="0"/>
        </c:dLbls>
        <c:gapWidth val="300"/>
        <c:axId val="1761644959"/>
        <c:axId val="1761638719"/>
      </c:barChart>
      <c:catAx>
        <c:axId val="1761644959"/>
        <c:scaling>
          <c:orientation val="minMax"/>
        </c:scaling>
        <c:delete val="0"/>
        <c:axPos val="b"/>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s-PA"/>
                  <a:t>años</a:t>
                </a:r>
              </a:p>
            </c:rich>
          </c:tx>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s-PA"/>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s-PA"/>
          </a:p>
        </c:txPr>
        <c:crossAx val="1761638719"/>
        <c:crosses val="autoZero"/>
        <c:auto val="1"/>
        <c:lblAlgn val="ctr"/>
        <c:lblOffset val="100"/>
        <c:noMultiLvlLbl val="0"/>
      </c:catAx>
      <c:valAx>
        <c:axId val="1761638719"/>
        <c:scaling>
          <c:orientation val="minMax"/>
        </c:scaling>
        <c:delete val="0"/>
        <c:axPos val="l"/>
        <c:majorGridlines>
          <c:spPr>
            <a:ln w="9525" cap="flat" cmpd="sng" algn="ctr">
              <a:solidFill>
                <a:schemeClr val="tx1">
                  <a:lumMod val="15000"/>
                  <a:lumOff val="85000"/>
                </a:schemeClr>
              </a:solidFill>
              <a:round/>
            </a:ln>
            <a:effectLst/>
          </c:spPr>
        </c:majorGridlines>
        <c:minorGridlines>
          <c:spPr>
            <a:ln>
              <a:solidFill>
                <a:schemeClr val="tx1">
                  <a:lumMod val="5000"/>
                  <a:lumOff val="95000"/>
                </a:schemeClr>
              </a:solidFill>
            </a:ln>
            <a:effectLst/>
          </c:spPr>
        </c:minorGridlines>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s-PA"/>
                  <a:t>Cantidad</a:t>
                </a:r>
                <a:r>
                  <a:rPr lang="es-PA" baseline="0"/>
                  <a:t> de solicitudes</a:t>
                </a:r>
                <a:endParaRPr lang="es-PA"/>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s-PA"/>
            </a:p>
          </c:txPr>
        </c:title>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A"/>
          </a:p>
        </c:txPr>
        <c:crossAx val="176164495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A"/>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1"/>
          <c:showCatName val="0"/>
          <c:showSerName val="0"/>
          <c:showPercent val="0"/>
          <c:showBubbleSize val="0"/>
          <c:showLeaderLines val="0"/>
        </c:dLbls>
        <c:firstSliceAng val="0"/>
        <c:holeSize val="50"/>
      </c:doughnutChart>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PA"/>
        </a:p>
      </c:txPr>
    </c:legend>
    <c:plotVisOnly val="1"/>
    <c:dispBlanksAs val="gap"/>
    <c:showDLblsOverMax val="0"/>
  </c:chart>
  <c:spPr>
    <a:noFill/>
    <a:ln w="9525" cap="flat" cmpd="sng" algn="ctr">
      <a:noFill/>
      <a:round/>
    </a:ln>
    <a:effectLst/>
  </c:spPr>
  <c:txPr>
    <a:bodyPr/>
    <a:lstStyle/>
    <a:p>
      <a:pPr>
        <a:defRPr/>
      </a:pPr>
      <a:endParaRPr lang="es-PA"/>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Reversed" id="21">
  <a:schemeClr val="accent1"/>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FB2DE3-0F9F-408C-94CB-519D8290E191}"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es-PA"/>
        </a:p>
      </dgm:t>
    </dgm:pt>
    <dgm:pt modelId="{BC0AE1A1-9053-4030-A578-65E520A9492F}">
      <dgm:prSet phldrT="[Texto]" custT="1"/>
      <dgm:spPr>
        <a:solidFill>
          <a:srgbClr val="FFFF00"/>
        </a:solidFill>
        <a:ln>
          <a:solidFill>
            <a:schemeClr val="tx1"/>
          </a:solidFill>
        </a:ln>
      </dgm:spPr>
      <dgm:t>
        <a:bodyPr/>
        <a:lstStyle/>
        <a:p>
          <a:r>
            <a:rPr lang="es-PA" sz="1400" b="1" dirty="0">
              <a:solidFill>
                <a:schemeClr val="accent1"/>
              </a:solidFill>
            </a:rPr>
            <a:t>Industria Farmacéutica</a:t>
          </a:r>
        </a:p>
      </dgm:t>
    </dgm:pt>
    <dgm:pt modelId="{A2E13126-EDCF-48B6-B1AC-436B4FACFBFA}" type="parTrans" cxnId="{997D4B96-A1CB-45AC-8FEA-F98C3C32CE54}">
      <dgm:prSet/>
      <dgm:spPr/>
      <dgm:t>
        <a:bodyPr/>
        <a:lstStyle/>
        <a:p>
          <a:endParaRPr lang="es-PA"/>
        </a:p>
      </dgm:t>
    </dgm:pt>
    <dgm:pt modelId="{A51C856A-4069-41CB-963B-BBA0FB68F2CE}" type="sibTrans" cxnId="{997D4B96-A1CB-45AC-8FEA-F98C3C32CE54}">
      <dgm:prSet/>
      <dgm:spPr/>
      <dgm:t>
        <a:bodyPr/>
        <a:lstStyle/>
        <a:p>
          <a:endParaRPr lang="es-PA"/>
        </a:p>
      </dgm:t>
    </dgm:pt>
    <dgm:pt modelId="{6CB47BEA-FB14-4335-8F50-66318686B856}">
      <dgm:prSet phldrT="[Texto]" custT="1"/>
      <dgm:spPr>
        <a:solidFill>
          <a:schemeClr val="bg2">
            <a:lumMod val="90000"/>
          </a:schemeClr>
        </a:solidFill>
      </dgm:spPr>
      <dgm:t>
        <a:bodyPr/>
        <a:lstStyle/>
        <a:p>
          <a:r>
            <a:rPr lang="es-PA" sz="1600" b="1" dirty="0"/>
            <a:t>Producto</a:t>
          </a:r>
        </a:p>
      </dgm:t>
    </dgm:pt>
    <dgm:pt modelId="{DA92CF06-0958-4E36-B483-3BD5533C4093}" type="parTrans" cxnId="{6031EB05-A70C-4E43-BE1C-D4FE6F73E1DE}">
      <dgm:prSet/>
      <dgm:spPr/>
      <dgm:t>
        <a:bodyPr/>
        <a:lstStyle/>
        <a:p>
          <a:endParaRPr lang="es-PA"/>
        </a:p>
      </dgm:t>
    </dgm:pt>
    <dgm:pt modelId="{7871EC69-C91E-4BFD-9A7A-E2ED9E9F3FDC}" type="sibTrans" cxnId="{6031EB05-A70C-4E43-BE1C-D4FE6F73E1DE}">
      <dgm:prSet/>
      <dgm:spPr/>
      <dgm:t>
        <a:bodyPr/>
        <a:lstStyle/>
        <a:p>
          <a:endParaRPr lang="es-PA"/>
        </a:p>
      </dgm:t>
    </dgm:pt>
    <dgm:pt modelId="{79455571-E1B3-4F66-85CB-3C7183D504BE}">
      <dgm:prSet phldrT="[Texto]" custT="1"/>
      <dgm:spPr>
        <a:solidFill>
          <a:srgbClr val="FFC000"/>
        </a:solidFill>
      </dgm:spPr>
      <dgm:t>
        <a:bodyPr/>
        <a:lstStyle/>
        <a:p>
          <a:r>
            <a:rPr lang="es-PA" sz="1400" b="1" dirty="0"/>
            <a:t>Gerencia Regulatoria</a:t>
          </a:r>
        </a:p>
      </dgm:t>
    </dgm:pt>
    <dgm:pt modelId="{3792AEE3-6ABA-4E7D-B944-E85E505A11D6}" type="parTrans" cxnId="{69010C5A-31C9-44AB-9284-1D684C7EE3BE}">
      <dgm:prSet/>
      <dgm:spPr/>
      <dgm:t>
        <a:bodyPr/>
        <a:lstStyle/>
        <a:p>
          <a:endParaRPr lang="es-PA"/>
        </a:p>
      </dgm:t>
    </dgm:pt>
    <dgm:pt modelId="{6EEF2D22-41F0-4202-86CA-A25F2D6C1708}" type="sibTrans" cxnId="{69010C5A-31C9-44AB-9284-1D684C7EE3BE}">
      <dgm:prSet/>
      <dgm:spPr/>
      <dgm:t>
        <a:bodyPr/>
        <a:lstStyle/>
        <a:p>
          <a:endParaRPr lang="es-PA"/>
        </a:p>
      </dgm:t>
    </dgm:pt>
    <dgm:pt modelId="{5A037A6C-3143-44CA-9DF1-4E12A106C23E}">
      <dgm:prSet phldrT="[Texto]"/>
      <dgm:spPr>
        <a:solidFill>
          <a:srgbClr val="92D050"/>
        </a:solidFill>
      </dgm:spPr>
      <dgm:t>
        <a:bodyPr/>
        <a:lstStyle/>
        <a:p>
          <a:r>
            <a:rPr lang="es-PA" b="1" dirty="0"/>
            <a:t>Autoridad Regulatoria</a:t>
          </a:r>
        </a:p>
        <a:p>
          <a:r>
            <a:rPr lang="es-PA" b="1" dirty="0"/>
            <a:t>Nacional</a:t>
          </a:r>
        </a:p>
      </dgm:t>
    </dgm:pt>
    <dgm:pt modelId="{2A2F4F29-0A04-4EBC-A25D-C5E0BCAD8D55}" type="parTrans" cxnId="{CB72C258-0D32-44CC-A035-AF02549A062D}">
      <dgm:prSet/>
      <dgm:spPr/>
      <dgm:t>
        <a:bodyPr/>
        <a:lstStyle/>
        <a:p>
          <a:endParaRPr lang="es-PA"/>
        </a:p>
      </dgm:t>
    </dgm:pt>
    <dgm:pt modelId="{7765F231-D8B5-490B-90F7-E974CBDE901A}" type="sibTrans" cxnId="{CB72C258-0D32-44CC-A035-AF02549A062D}">
      <dgm:prSet/>
      <dgm:spPr/>
      <dgm:t>
        <a:bodyPr/>
        <a:lstStyle/>
        <a:p>
          <a:endParaRPr lang="es-PA"/>
        </a:p>
      </dgm:t>
    </dgm:pt>
    <dgm:pt modelId="{2691B310-BBE2-4747-ABC7-517DCA908AA8}" type="pres">
      <dgm:prSet presAssocID="{87FB2DE3-0F9F-408C-94CB-519D8290E191}" presName="compositeShape" presStyleCnt="0">
        <dgm:presLayoutVars>
          <dgm:chMax val="9"/>
          <dgm:dir/>
          <dgm:resizeHandles val="exact"/>
        </dgm:presLayoutVars>
      </dgm:prSet>
      <dgm:spPr/>
    </dgm:pt>
    <dgm:pt modelId="{90AAE018-9E6D-4D84-AE80-4605E7353C01}" type="pres">
      <dgm:prSet presAssocID="{87FB2DE3-0F9F-408C-94CB-519D8290E191}" presName="triangle1" presStyleLbl="node1" presStyleIdx="0" presStyleCnt="4" custScaleX="134783" custScaleY="101334" custLinFactNeighborX="-3460" custLinFactNeighborY="-3175">
        <dgm:presLayoutVars>
          <dgm:bulletEnabled val="1"/>
        </dgm:presLayoutVars>
      </dgm:prSet>
      <dgm:spPr/>
    </dgm:pt>
    <dgm:pt modelId="{E21D77C0-CE08-42FC-920C-6A07F01C1267}" type="pres">
      <dgm:prSet presAssocID="{87FB2DE3-0F9F-408C-94CB-519D8290E191}" presName="triangle2" presStyleLbl="node1" presStyleIdx="1" presStyleCnt="4" custScaleX="136842" custScaleY="100450" custLinFactNeighborX="-21970">
        <dgm:presLayoutVars>
          <dgm:bulletEnabled val="1"/>
        </dgm:presLayoutVars>
      </dgm:prSet>
      <dgm:spPr/>
    </dgm:pt>
    <dgm:pt modelId="{7D390E11-6326-4DEF-BC9D-9DFF45118605}" type="pres">
      <dgm:prSet presAssocID="{87FB2DE3-0F9F-408C-94CB-519D8290E191}" presName="triangle3" presStyleLbl="node1" presStyleIdx="2" presStyleCnt="4" custScaleX="138902" custLinFactNeighborX="-3509" custLinFactNeighborY="3175">
        <dgm:presLayoutVars>
          <dgm:bulletEnabled val="1"/>
        </dgm:presLayoutVars>
      </dgm:prSet>
      <dgm:spPr/>
    </dgm:pt>
    <dgm:pt modelId="{7B7FBC89-59FD-474B-A4A6-201703422233}" type="pres">
      <dgm:prSet presAssocID="{87FB2DE3-0F9F-408C-94CB-519D8290E191}" presName="triangle4" presStyleLbl="node1" presStyleIdx="3" presStyleCnt="4" custScaleX="138185" custLinFactNeighborX="16308">
        <dgm:presLayoutVars>
          <dgm:bulletEnabled val="1"/>
        </dgm:presLayoutVars>
      </dgm:prSet>
      <dgm:spPr/>
    </dgm:pt>
  </dgm:ptLst>
  <dgm:cxnLst>
    <dgm:cxn modelId="{6031EB05-A70C-4E43-BE1C-D4FE6F73E1DE}" srcId="{87FB2DE3-0F9F-408C-94CB-519D8290E191}" destId="{6CB47BEA-FB14-4335-8F50-66318686B856}" srcOrd="1" destOrd="0" parTransId="{DA92CF06-0958-4E36-B483-3BD5533C4093}" sibTransId="{7871EC69-C91E-4BFD-9A7A-E2ED9E9F3FDC}"/>
    <dgm:cxn modelId="{9F767A33-2584-4FE8-A2C2-A151EC881F5B}" type="presOf" srcId="{6CB47BEA-FB14-4335-8F50-66318686B856}" destId="{E21D77C0-CE08-42FC-920C-6A07F01C1267}" srcOrd="0" destOrd="0" presId="urn:microsoft.com/office/officeart/2005/8/layout/pyramid4"/>
    <dgm:cxn modelId="{97BFEA39-0D12-479B-8A5D-2ED9EF4EDA91}" type="presOf" srcId="{5A037A6C-3143-44CA-9DF1-4E12A106C23E}" destId="{7B7FBC89-59FD-474B-A4A6-201703422233}" srcOrd="0" destOrd="0" presId="urn:microsoft.com/office/officeart/2005/8/layout/pyramid4"/>
    <dgm:cxn modelId="{CB72C258-0D32-44CC-A035-AF02549A062D}" srcId="{87FB2DE3-0F9F-408C-94CB-519D8290E191}" destId="{5A037A6C-3143-44CA-9DF1-4E12A106C23E}" srcOrd="3" destOrd="0" parTransId="{2A2F4F29-0A04-4EBC-A25D-C5E0BCAD8D55}" sibTransId="{7765F231-D8B5-490B-90F7-E974CBDE901A}"/>
    <dgm:cxn modelId="{69010C5A-31C9-44AB-9284-1D684C7EE3BE}" srcId="{87FB2DE3-0F9F-408C-94CB-519D8290E191}" destId="{79455571-E1B3-4F66-85CB-3C7183D504BE}" srcOrd="2" destOrd="0" parTransId="{3792AEE3-6ABA-4E7D-B944-E85E505A11D6}" sibTransId="{6EEF2D22-41F0-4202-86CA-A25F2D6C1708}"/>
    <dgm:cxn modelId="{FCAB827F-B616-4605-95C6-E31FA7A2FD75}" type="presOf" srcId="{87FB2DE3-0F9F-408C-94CB-519D8290E191}" destId="{2691B310-BBE2-4747-ABC7-517DCA908AA8}" srcOrd="0" destOrd="0" presId="urn:microsoft.com/office/officeart/2005/8/layout/pyramid4"/>
    <dgm:cxn modelId="{997D4B96-A1CB-45AC-8FEA-F98C3C32CE54}" srcId="{87FB2DE3-0F9F-408C-94CB-519D8290E191}" destId="{BC0AE1A1-9053-4030-A578-65E520A9492F}" srcOrd="0" destOrd="0" parTransId="{A2E13126-EDCF-48B6-B1AC-436B4FACFBFA}" sibTransId="{A51C856A-4069-41CB-963B-BBA0FB68F2CE}"/>
    <dgm:cxn modelId="{52A0F8B2-FCE6-4367-B4E8-877384811308}" type="presOf" srcId="{BC0AE1A1-9053-4030-A578-65E520A9492F}" destId="{90AAE018-9E6D-4D84-AE80-4605E7353C01}" srcOrd="0" destOrd="0" presId="urn:microsoft.com/office/officeart/2005/8/layout/pyramid4"/>
    <dgm:cxn modelId="{68B1C0C0-F3C2-4AC1-ADC8-7DA827D304A7}" type="presOf" srcId="{79455571-E1B3-4F66-85CB-3C7183D504BE}" destId="{7D390E11-6326-4DEF-BC9D-9DFF45118605}" srcOrd="0" destOrd="0" presId="urn:microsoft.com/office/officeart/2005/8/layout/pyramid4"/>
    <dgm:cxn modelId="{CAE1AF1C-D738-4793-9A85-D0C60AE0AD2C}" type="presParOf" srcId="{2691B310-BBE2-4747-ABC7-517DCA908AA8}" destId="{90AAE018-9E6D-4D84-AE80-4605E7353C01}" srcOrd="0" destOrd="0" presId="urn:microsoft.com/office/officeart/2005/8/layout/pyramid4"/>
    <dgm:cxn modelId="{BD97B879-8586-47FA-9F83-EB981CD765E8}" type="presParOf" srcId="{2691B310-BBE2-4747-ABC7-517DCA908AA8}" destId="{E21D77C0-CE08-42FC-920C-6A07F01C1267}" srcOrd="1" destOrd="0" presId="urn:microsoft.com/office/officeart/2005/8/layout/pyramid4"/>
    <dgm:cxn modelId="{0718049D-85A9-4705-8B1B-21EACCAB2BFB}" type="presParOf" srcId="{2691B310-BBE2-4747-ABC7-517DCA908AA8}" destId="{7D390E11-6326-4DEF-BC9D-9DFF45118605}" srcOrd="2" destOrd="0" presId="urn:microsoft.com/office/officeart/2005/8/layout/pyramid4"/>
    <dgm:cxn modelId="{672A7764-3E2C-436B-A6D1-68D9BB26D3C6}" type="presParOf" srcId="{2691B310-BBE2-4747-ABC7-517DCA908AA8}" destId="{7B7FBC89-59FD-474B-A4A6-201703422233}" srcOrd="3" destOrd="0" presId="urn:microsoft.com/office/officeart/2005/8/layout/pyramid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EBFB5F-C705-4B4D-AF9A-E6955BC84A07}" type="doc">
      <dgm:prSet loTypeId="urn:microsoft.com/office/officeart/2008/layout/BendingPictureCaption" loCatId="picture" qsTypeId="urn:microsoft.com/office/officeart/2005/8/quickstyle/simple1" qsCatId="simple" csTypeId="urn:microsoft.com/office/officeart/2005/8/colors/accent4_1" csCatId="accent4" phldr="1"/>
      <dgm:spPr/>
    </dgm:pt>
    <dgm:pt modelId="{41395EEA-FC62-41A1-9991-7EFA4CC0B38A}" type="pres">
      <dgm:prSet presAssocID="{78EBFB5F-C705-4B4D-AF9A-E6955BC84A07}" presName="diagram" presStyleCnt="0">
        <dgm:presLayoutVars>
          <dgm:dir/>
        </dgm:presLayoutVars>
      </dgm:prSet>
      <dgm:spPr/>
    </dgm:pt>
  </dgm:ptLst>
  <dgm:cxnLst>
    <dgm:cxn modelId="{BBA55A0C-135E-4637-8BF7-6006757AA554}" type="presOf" srcId="{78EBFB5F-C705-4B4D-AF9A-E6955BC84A07}" destId="{41395EEA-FC62-41A1-9991-7EFA4CC0B38A}" srcOrd="0" destOrd="0" presId="urn:microsoft.com/office/officeart/2008/layout/BendingPictureCaption"/>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EBFB5F-C705-4B4D-AF9A-E6955BC84A07}" type="doc">
      <dgm:prSet loTypeId="urn:microsoft.com/office/officeart/2008/layout/BendingPictureCaption" loCatId="picture" qsTypeId="urn:microsoft.com/office/officeart/2005/8/quickstyle/simple1" qsCatId="simple" csTypeId="urn:microsoft.com/office/officeart/2005/8/colors/accent4_1" csCatId="accent4" phldr="1"/>
      <dgm:spPr/>
    </dgm:pt>
    <dgm:pt modelId="{41395EEA-FC62-41A1-9991-7EFA4CC0B38A}" type="pres">
      <dgm:prSet presAssocID="{78EBFB5F-C705-4B4D-AF9A-E6955BC84A07}" presName="diagram" presStyleCnt="0">
        <dgm:presLayoutVars>
          <dgm:dir/>
        </dgm:presLayoutVars>
      </dgm:prSet>
      <dgm:spPr/>
    </dgm:pt>
  </dgm:ptLst>
  <dgm:cxnLst>
    <dgm:cxn modelId="{BBA55A0C-135E-4637-8BF7-6006757AA554}" type="presOf" srcId="{78EBFB5F-C705-4B4D-AF9A-E6955BC84A07}" destId="{41395EEA-FC62-41A1-9991-7EFA4CC0B38A}" srcOrd="0" destOrd="0" presId="urn:microsoft.com/office/officeart/2008/layout/BendingPictureCaption"/>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AAE018-9E6D-4D84-AE80-4605E7353C01}">
      <dsp:nvSpPr>
        <dsp:cNvPr id="0" name=""/>
        <dsp:cNvSpPr/>
      </dsp:nvSpPr>
      <dsp:spPr>
        <a:xfrm>
          <a:off x="1572316" y="-10546"/>
          <a:ext cx="3187071" cy="2396138"/>
        </a:xfrm>
        <a:prstGeom prst="triangle">
          <a:avLst/>
        </a:prstGeom>
        <a:solidFill>
          <a:srgbClr val="FFFF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PA" sz="1400" b="1" kern="1200" dirty="0">
              <a:solidFill>
                <a:schemeClr val="accent1"/>
              </a:solidFill>
            </a:rPr>
            <a:t>Industria Farmacéutica</a:t>
          </a:r>
        </a:p>
      </dsp:txBody>
      <dsp:txXfrm>
        <a:off x="2369084" y="1187523"/>
        <a:ext cx="1593535" cy="1198069"/>
      </dsp:txXfrm>
    </dsp:sp>
    <dsp:sp modelId="{E21D77C0-CE08-42FC-920C-6A07F01C1267}">
      <dsp:nvSpPr>
        <dsp:cNvPr id="0" name=""/>
        <dsp:cNvSpPr/>
      </dsp:nvSpPr>
      <dsp:spPr>
        <a:xfrm>
          <a:off x="0" y="2364499"/>
          <a:ext cx="3235758" cy="2375235"/>
        </a:xfrm>
        <a:prstGeom prst="triangl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PA" sz="1600" b="1" kern="1200" dirty="0"/>
            <a:t>Producto</a:t>
          </a:r>
        </a:p>
      </dsp:txBody>
      <dsp:txXfrm>
        <a:off x="808940" y="3552117"/>
        <a:ext cx="1617879" cy="1187617"/>
      </dsp:txXfrm>
    </dsp:sp>
    <dsp:sp modelId="{7D390E11-6326-4DEF-BC9D-9DFF45118605}">
      <dsp:nvSpPr>
        <dsp:cNvPr id="0" name=""/>
        <dsp:cNvSpPr/>
      </dsp:nvSpPr>
      <dsp:spPr>
        <a:xfrm rot="10800000">
          <a:off x="1522459" y="2369820"/>
          <a:ext cx="3284469" cy="2364594"/>
        </a:xfrm>
        <a:prstGeom prst="triangl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PA" sz="1400" b="1" kern="1200" dirty="0"/>
            <a:t>Gerencia Regulatoria</a:t>
          </a:r>
        </a:p>
      </dsp:txBody>
      <dsp:txXfrm rot="10800000">
        <a:off x="2343576" y="2369820"/>
        <a:ext cx="1642235" cy="1182297"/>
      </dsp:txXfrm>
    </dsp:sp>
    <dsp:sp modelId="{7B7FBC89-59FD-474B-A4A6-201703422233}">
      <dsp:nvSpPr>
        <dsp:cNvPr id="0" name=""/>
        <dsp:cNvSpPr/>
      </dsp:nvSpPr>
      <dsp:spPr>
        <a:xfrm>
          <a:off x="3181825" y="2369820"/>
          <a:ext cx="3267514" cy="2364594"/>
        </a:xfrm>
        <a:prstGeom prst="triangl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PA" sz="1900" b="1" kern="1200" dirty="0"/>
            <a:t>Autoridad Regulatoria</a:t>
          </a:r>
        </a:p>
        <a:p>
          <a:pPr marL="0" lvl="0" indent="0" algn="ctr" defTabSz="844550">
            <a:lnSpc>
              <a:spcPct val="90000"/>
            </a:lnSpc>
            <a:spcBef>
              <a:spcPct val="0"/>
            </a:spcBef>
            <a:spcAft>
              <a:spcPct val="35000"/>
            </a:spcAft>
            <a:buNone/>
          </a:pPr>
          <a:r>
            <a:rPr lang="es-PA" sz="1900" b="1" kern="1200" dirty="0"/>
            <a:t>Nacional</a:t>
          </a:r>
        </a:p>
      </dsp:txBody>
      <dsp:txXfrm>
        <a:off x="3998704" y="3552117"/>
        <a:ext cx="1633757" cy="11822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FC3AB43-A716-41D3-8542-E2B83FF90C30}" type="datetime1">
              <a:rPr lang="es-ES" smtClean="0"/>
              <a:t>22/07/2021</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A4CBEF8-5CDE-472B-839B-B8BB0C881006}" type="slidenum">
              <a:rPr lang="es-ES"/>
              <a:t>‹Nº›</a:t>
            </a:fld>
            <a:endParaRPr lang="es-ES" dirty="0"/>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9415C8-EA5F-40DA-B692-F57629F0830E}" type="datetime1">
              <a:rPr lang="es-ES" noProof="0" smtClean="0"/>
              <a:pPr/>
              <a:t>22/07/2021</a:t>
            </a:fld>
            <a:endParaRPr lang="es-ES" noProof="0" dirty="0"/>
          </a:p>
        </p:txBody>
      </p:sp>
      <p:sp>
        <p:nvSpPr>
          <p:cNvPr id="4" name="Marcador de imagen d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6BB98AFB-CB0D-4DFE-87B9-B4B0D0DE73CD}" type="slidenum">
              <a:rPr lang="es-ES" noProof="0"/>
              <a:t>‹Nº›</a:t>
            </a:fld>
            <a:endParaRPr lang="es-ES" noProof="0" dirty="0"/>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6BB98AFB-CB0D-4DFE-87B9-B4B0D0DE73CD}" type="slidenum">
              <a:rPr lang="es-ES" smtClean="0"/>
              <a:t>1</a:t>
            </a:fld>
            <a:endParaRPr lang="es-ES" dirty="0"/>
          </a:p>
        </p:txBody>
      </p:sp>
    </p:spTree>
    <p:extLst>
      <p:ext uri="{BB962C8B-B14F-4D97-AF65-F5344CB8AC3E}">
        <p14:creationId xmlns:p14="http://schemas.microsoft.com/office/powerpoint/2010/main" val="2864014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6BB98AFB-CB0D-4DFE-87B9-B4B0D0DE73CD}" type="slidenum">
              <a:rPr lang="es-ES" smtClean="0"/>
              <a:t>2</a:t>
            </a:fld>
            <a:endParaRPr lang="es-ES" dirty="0"/>
          </a:p>
        </p:txBody>
      </p:sp>
    </p:spTree>
    <p:extLst>
      <p:ext uri="{BB962C8B-B14F-4D97-AF65-F5344CB8AC3E}">
        <p14:creationId xmlns:p14="http://schemas.microsoft.com/office/powerpoint/2010/main" val="924824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6BB98AFB-CB0D-4DFE-87B9-B4B0D0DE73CD}" type="slidenum">
              <a:rPr lang="es-ES" smtClean="0"/>
              <a:t>3</a:t>
            </a:fld>
            <a:endParaRPr lang="es-ES" dirty="0"/>
          </a:p>
        </p:txBody>
      </p:sp>
    </p:spTree>
    <p:extLst>
      <p:ext uri="{BB962C8B-B14F-4D97-AF65-F5344CB8AC3E}">
        <p14:creationId xmlns:p14="http://schemas.microsoft.com/office/powerpoint/2010/main" val="2974091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6BB98AFB-CB0D-4DFE-87B9-B4B0D0DE73CD}" type="slidenum">
              <a:rPr lang="es-ES" smtClean="0"/>
              <a:t>5</a:t>
            </a:fld>
            <a:endParaRPr lang="es-ES" dirty="0"/>
          </a:p>
        </p:txBody>
      </p:sp>
    </p:spTree>
    <p:extLst>
      <p:ext uri="{BB962C8B-B14F-4D97-AF65-F5344CB8AC3E}">
        <p14:creationId xmlns:p14="http://schemas.microsoft.com/office/powerpoint/2010/main" val="2601926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6BB98AFB-CB0D-4DFE-87B9-B4B0D0DE73CD}" type="slidenum">
              <a:rPr lang="es-ES" smtClean="0"/>
              <a:t>7</a:t>
            </a:fld>
            <a:endParaRPr lang="es-ES" dirty="0"/>
          </a:p>
        </p:txBody>
      </p:sp>
    </p:spTree>
    <p:extLst>
      <p:ext uri="{BB962C8B-B14F-4D97-AF65-F5344CB8AC3E}">
        <p14:creationId xmlns:p14="http://schemas.microsoft.com/office/powerpoint/2010/main" val="2001119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6BB98AFB-CB0D-4DFE-87B9-B4B0D0DE73CD}" type="slidenum">
              <a:rPr lang="es-ES" smtClean="0"/>
              <a:t>22</a:t>
            </a:fld>
            <a:endParaRPr lang="es-ES" dirty="0"/>
          </a:p>
        </p:txBody>
      </p:sp>
    </p:spTree>
    <p:extLst>
      <p:ext uri="{BB962C8B-B14F-4D97-AF65-F5344CB8AC3E}">
        <p14:creationId xmlns:p14="http://schemas.microsoft.com/office/powerpoint/2010/main" val="2445418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6BB98AFB-CB0D-4DFE-87B9-B4B0D0DE73CD}" type="slidenum">
              <a:rPr lang="es-ES" smtClean="0"/>
              <a:t>23</a:t>
            </a:fld>
            <a:endParaRPr lang="es-ES" dirty="0"/>
          </a:p>
        </p:txBody>
      </p:sp>
    </p:spTree>
    <p:extLst>
      <p:ext uri="{BB962C8B-B14F-4D97-AF65-F5344CB8AC3E}">
        <p14:creationId xmlns:p14="http://schemas.microsoft.com/office/powerpoint/2010/main" val="2146544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1A9A69C-01AA-4914-A1AA-7E1F149AE585}" type="slidenum">
              <a:rPr lang="es-PA" smtClean="0"/>
              <a:t>24</a:t>
            </a:fld>
            <a:endParaRPr lang="es-PA"/>
          </a:p>
        </p:txBody>
      </p:sp>
    </p:spTree>
    <p:extLst>
      <p:ext uri="{BB962C8B-B14F-4D97-AF65-F5344CB8AC3E}">
        <p14:creationId xmlns:p14="http://schemas.microsoft.com/office/powerpoint/2010/main" val="310150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6BB98AFB-CB0D-4DFE-87B9-B4B0D0DE73CD}" type="slidenum">
              <a:rPr lang="es-ES" smtClean="0"/>
              <a:t>28</a:t>
            </a:fld>
            <a:endParaRPr lang="es-ES" dirty="0"/>
          </a:p>
        </p:txBody>
      </p:sp>
    </p:spTree>
    <p:extLst>
      <p:ext uri="{BB962C8B-B14F-4D97-AF65-F5344CB8AC3E}">
        <p14:creationId xmlns:p14="http://schemas.microsoft.com/office/powerpoint/2010/main" val="24818123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065214" y="533400"/>
            <a:ext cx="5029200" cy="2514601"/>
          </a:xfrm>
        </p:spPr>
        <p:txBody>
          <a:bodyPr rtlCol="0">
            <a:normAutofit/>
          </a:bodyPr>
          <a:lstStyle>
            <a:lvl1pPr rtl="0">
              <a:defRPr sz="4000">
                <a:solidFill>
                  <a:schemeClr val="accent1"/>
                </a:solidFill>
              </a:defRPr>
            </a:lvl1pPr>
          </a:lstStyle>
          <a:p>
            <a:pPr rtl="0"/>
            <a:r>
              <a:rPr lang="es-ES" noProof="0"/>
              <a:t>Haga clic para modificar el estilo de título del patrón</a:t>
            </a:r>
            <a:endParaRPr lang="es-ES" noProof="0" dirty="0"/>
          </a:p>
        </p:txBody>
      </p:sp>
      <p:sp>
        <p:nvSpPr>
          <p:cNvPr id="3" name="Subtítulo 2"/>
          <p:cNvSpPr>
            <a:spLocks noGrp="1"/>
          </p:cNvSpPr>
          <p:nvPr>
            <p:ph type="subTitle" idx="1"/>
          </p:nvPr>
        </p:nvSpPr>
        <p:spPr>
          <a:xfrm>
            <a:off x="1065212" y="3403600"/>
            <a:ext cx="5029201" cy="1397000"/>
          </a:xfrm>
        </p:spPr>
        <p:txBody>
          <a:bodyPr rtlCol="0">
            <a:normAutofit/>
          </a:bodyPr>
          <a:lstStyle>
            <a:lvl1pPr marL="0" indent="0" algn="l">
              <a:spcBef>
                <a:spcPts val="60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ES" noProof="0"/>
              <a:t>Haga clic para modificar el estilo de subtítulo del patrón</a:t>
            </a:r>
            <a:endParaRPr lang="es-ES" noProof="0" dirty="0"/>
          </a:p>
        </p:txBody>
      </p:sp>
      <p:sp>
        <p:nvSpPr>
          <p:cNvPr id="5" name="Marcador de pie de página 4"/>
          <p:cNvSpPr>
            <a:spLocks noGrp="1"/>
          </p:cNvSpPr>
          <p:nvPr>
            <p:ph type="ftr" sz="quarter" idx="11"/>
          </p:nvPr>
        </p:nvSpPr>
        <p:spPr>
          <a:xfrm>
            <a:off x="1065213" y="6432551"/>
            <a:ext cx="5653087" cy="273049"/>
          </a:xfrm>
        </p:spPr>
        <p:txBody>
          <a:bodyPr rtlCol="0"/>
          <a:lstStyle>
            <a:lvl1pPr>
              <a:defRPr>
                <a:effectLst/>
              </a:defRPr>
            </a:lvl1pPr>
          </a:lstStyle>
          <a:p>
            <a:pPr rtl="0"/>
            <a:r>
              <a:rPr lang="es-ES" noProof="0" dirty="0"/>
              <a:t>Agregar un pie de página</a:t>
            </a:r>
          </a:p>
        </p:txBody>
      </p:sp>
      <p:sp>
        <p:nvSpPr>
          <p:cNvPr id="4" name="Marcador de fecha 3"/>
          <p:cNvSpPr>
            <a:spLocks noGrp="1"/>
          </p:cNvSpPr>
          <p:nvPr>
            <p:ph type="dt" sz="half" idx="10"/>
          </p:nvPr>
        </p:nvSpPr>
        <p:spPr>
          <a:xfrm>
            <a:off x="6932612" y="6432551"/>
            <a:ext cx="1371600" cy="273049"/>
          </a:xfrm>
        </p:spPr>
        <p:txBody>
          <a:bodyPr rtlCol="0"/>
          <a:lstStyle>
            <a:lvl1pPr>
              <a:defRPr/>
            </a:lvl1pPr>
          </a:lstStyle>
          <a:p>
            <a:fld id="{D3E5EB10-21A3-46AF-9F87-719B4871B7E9}" type="datetime1">
              <a:rPr lang="es-ES" noProof="0" smtClean="0"/>
              <a:pPr/>
              <a:t>22/07/2021</a:t>
            </a:fld>
            <a:endParaRPr lang="es-ES" noProof="0" dirty="0"/>
          </a:p>
        </p:txBody>
      </p:sp>
      <p:sp>
        <p:nvSpPr>
          <p:cNvPr id="6" name="Marcador de número de diapositiva 5"/>
          <p:cNvSpPr>
            <a:spLocks noGrp="1"/>
          </p:cNvSpPr>
          <p:nvPr>
            <p:ph type="sldNum" sz="quarter" idx="12"/>
          </p:nvPr>
        </p:nvSpPr>
        <p:spPr>
          <a:xfrm>
            <a:off x="8532812" y="6432551"/>
            <a:ext cx="1219201" cy="273049"/>
          </a:xfrm>
        </p:spPr>
        <p:txBody>
          <a:bodyPr rtlCol="0"/>
          <a:lstStyle/>
          <a:p>
            <a:pPr rtl="0"/>
            <a:fld id="{AAEAE4A8-A6E5-453E-B946-FB774B73F48C}" type="slidenum">
              <a:rPr lang="es-ES" noProof="0" smtClean="0"/>
              <a:t>‹Nº›</a:t>
            </a:fld>
            <a:endParaRPr lang="es-ES" noProof="0" dirty="0"/>
          </a:p>
        </p:txBody>
      </p:sp>
    </p:spTree>
    <p:extLst>
      <p:ext uri="{BB962C8B-B14F-4D97-AF65-F5344CB8AC3E}">
        <p14:creationId xmlns:p14="http://schemas.microsoft.com/office/powerpoint/2010/main" val="29023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4" name="Marcador de fecha 3"/>
          <p:cNvSpPr>
            <a:spLocks noGrp="1"/>
          </p:cNvSpPr>
          <p:nvPr>
            <p:ph type="dt" sz="half" idx="10"/>
          </p:nvPr>
        </p:nvSpPr>
        <p:spPr/>
        <p:txBody>
          <a:bodyPr rtlCol="0"/>
          <a:lstStyle>
            <a:lvl1pPr>
              <a:defRPr/>
            </a:lvl1pPr>
          </a:lstStyle>
          <a:p>
            <a:fld id="{1B150DC9-D51B-4532-9742-17D563F7B844}" type="datetime1">
              <a:rPr lang="es-ES" noProof="0" smtClean="0"/>
              <a:pPr/>
              <a:t>22/07/2021</a:t>
            </a:fld>
            <a:endParaRPr lang="es-ES" noProof="0" dirty="0"/>
          </a:p>
        </p:txBody>
      </p:sp>
      <p:sp>
        <p:nvSpPr>
          <p:cNvPr id="6" name="Marcador de número de diapositiva 5"/>
          <p:cNvSpPr>
            <a:spLocks noGrp="1"/>
          </p:cNvSpPr>
          <p:nvPr>
            <p:ph type="sldNum" sz="quarter" idx="12"/>
          </p:nvPr>
        </p:nvSpPr>
        <p:spPr/>
        <p:txBody>
          <a:bodyPr rtlCol="0"/>
          <a:lstStyle/>
          <a:p>
            <a:pPr rtl="0"/>
            <a:fld id="{AAEAE4A8-A6E5-453E-B946-FB774B73F48C}" type="slidenum">
              <a:rPr lang="es-ES" noProof="0" smtClean="0"/>
              <a:t>‹Nº›</a:t>
            </a:fld>
            <a:endParaRPr lang="es-ES" noProof="0" dirty="0"/>
          </a:p>
        </p:txBody>
      </p:sp>
    </p:spTree>
    <p:extLst>
      <p:ext uri="{BB962C8B-B14F-4D97-AF65-F5344CB8AC3E}">
        <p14:creationId xmlns:p14="http://schemas.microsoft.com/office/powerpoint/2010/main" val="284147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61412" y="533400"/>
            <a:ext cx="2362201" cy="5486400"/>
          </a:xfrm>
        </p:spPr>
        <p:txBody>
          <a:bodyPr vert="eaVert" rtlCol="0"/>
          <a:lstStyle>
            <a:lvl1pPr rtl="0">
              <a:defRPr/>
            </a:lvl1pPr>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1065213" y="533400"/>
            <a:ext cx="7467599" cy="5486400"/>
          </a:xfrm>
        </p:spPr>
        <p:txBody>
          <a:bodyPr vert="eaVert" rtlCol="0"/>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pie de página 4"/>
          <p:cNvSpPr>
            <a:spLocks noGrp="1"/>
          </p:cNvSpPr>
          <p:nvPr>
            <p:ph type="ftr" sz="quarter" idx="11"/>
          </p:nvPr>
        </p:nvSpPr>
        <p:spPr/>
        <p:txBody>
          <a:bodyPr rtlCol="0"/>
          <a:lstStyle/>
          <a:p>
            <a:pPr rtl="0"/>
            <a:r>
              <a:rPr lang="es-ES" noProof="0" dirty="0"/>
              <a:t>Agregar un pie de página</a:t>
            </a:r>
          </a:p>
        </p:txBody>
      </p:sp>
      <p:sp>
        <p:nvSpPr>
          <p:cNvPr id="4" name="Marcador de fecha 3"/>
          <p:cNvSpPr>
            <a:spLocks noGrp="1"/>
          </p:cNvSpPr>
          <p:nvPr>
            <p:ph type="dt" sz="half" idx="10"/>
          </p:nvPr>
        </p:nvSpPr>
        <p:spPr/>
        <p:txBody>
          <a:bodyPr rtlCol="0"/>
          <a:lstStyle>
            <a:lvl1pPr>
              <a:defRPr/>
            </a:lvl1pPr>
          </a:lstStyle>
          <a:p>
            <a:fld id="{435D6C72-29E8-4745-90E7-3DCDC3BB08B1}" type="datetime1">
              <a:rPr lang="es-ES" noProof="0" smtClean="0"/>
              <a:pPr/>
              <a:t>22/07/2021</a:t>
            </a:fld>
            <a:endParaRPr lang="es-ES" noProof="0" dirty="0"/>
          </a:p>
        </p:txBody>
      </p:sp>
      <p:sp>
        <p:nvSpPr>
          <p:cNvPr id="6" name="Marcador de número de diapositiva 5"/>
          <p:cNvSpPr>
            <a:spLocks noGrp="1"/>
          </p:cNvSpPr>
          <p:nvPr>
            <p:ph type="sldNum" sz="quarter" idx="12"/>
          </p:nvPr>
        </p:nvSpPr>
        <p:spPr/>
        <p:txBody>
          <a:bodyPr rtlCol="0"/>
          <a:lstStyle/>
          <a:p>
            <a:pPr rtl="0"/>
            <a:fld id="{AAEAE4A8-A6E5-453E-B946-FB774B73F48C}" type="slidenum">
              <a:rPr lang="es-ES" noProof="0" smtClean="0"/>
              <a:t>‹Nº›</a:t>
            </a:fld>
            <a:endParaRPr lang="es-ES" noProof="0" dirty="0"/>
          </a:p>
        </p:txBody>
      </p:sp>
    </p:spTree>
    <p:extLst>
      <p:ext uri="{BB962C8B-B14F-4D97-AF65-F5344CB8AC3E}">
        <p14:creationId xmlns:p14="http://schemas.microsoft.com/office/powerpoint/2010/main" val="213543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5681" y="328246"/>
            <a:ext cx="11157463" cy="5919666"/>
          </a:xfrm>
        </p:spPr>
        <p:txBody>
          <a:bodyPr/>
          <a:lstStyle>
            <a:lvl1pPr marL="0" indent="0">
              <a:buNone/>
              <a:defRPr sz="3199">
                <a:solidFill>
                  <a:schemeClr val="bg2">
                    <a:lumMod val="25000"/>
                  </a:schemeClr>
                </a:solidFill>
              </a:defRPr>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8" name="Footer Placeholder 4"/>
          <p:cNvSpPr>
            <a:spLocks noGrp="1"/>
          </p:cNvSpPr>
          <p:nvPr>
            <p:ph type="ftr" sz="quarter" idx="11"/>
          </p:nvPr>
        </p:nvSpPr>
        <p:spPr>
          <a:xfrm>
            <a:off x="0" y="6494586"/>
            <a:ext cx="12188825" cy="363415"/>
          </a:xfrm>
          <a:gradFill flip="none" rotWithShape="1">
            <a:gsLst>
              <a:gs pos="0">
                <a:schemeClr val="bg2">
                  <a:lumMod val="25000"/>
                </a:schemeClr>
              </a:gs>
              <a:gs pos="62000">
                <a:schemeClr val="bg2">
                  <a:lumMod val="50000"/>
                </a:schemeClr>
              </a:gs>
              <a:gs pos="100000">
                <a:schemeClr val="bg2">
                  <a:lumMod val="90000"/>
                </a:schemeClr>
              </a:gs>
            </a:gsLst>
            <a:path path="shape">
              <a:fillToRect l="50000" t="50000" r="50000" b="50000"/>
            </a:path>
            <a:tileRect/>
          </a:gradFill>
        </p:spPr>
        <p:txBody>
          <a:bodyPr/>
          <a:lstStyle>
            <a:lvl1pPr>
              <a:defRPr>
                <a:solidFill>
                  <a:schemeClr val="bg1"/>
                </a:solidFill>
              </a:defRPr>
            </a:lvl1pPr>
          </a:lstStyle>
          <a:p>
            <a:r>
              <a:rPr lang="en-US" dirty="0"/>
              <a:t>5º CONGRESO NACIONAL DE PROFESIONALES EN REGULACIÓN SANITARIA     I     AMEPRES </a:t>
            </a:r>
          </a:p>
        </p:txBody>
      </p:sp>
    </p:spTree>
    <p:extLst>
      <p:ext uri="{BB962C8B-B14F-4D97-AF65-F5344CB8AC3E}">
        <p14:creationId xmlns:p14="http://schemas.microsoft.com/office/powerpoint/2010/main" val="3470722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609441" y="1600200"/>
            <a:ext cx="5385514"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5" name="Text Placeholder 4"/>
          <p:cNvSpPr>
            <a:spLocks noGrp="1"/>
          </p:cNvSpPr>
          <p:nvPr>
            <p:ph type="body" sz="quarter" idx="3"/>
          </p:nvPr>
        </p:nvSpPr>
        <p:spPr>
          <a:xfrm>
            <a:off x="6195987" y="1600200"/>
            <a:ext cx="5387630"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7" name="Date Placeholder 6"/>
          <p:cNvSpPr>
            <a:spLocks noGrp="1"/>
          </p:cNvSpPr>
          <p:nvPr>
            <p:ph type="dt" sz="half" idx="10"/>
          </p:nvPr>
        </p:nvSpPr>
        <p:spPr/>
        <p:txBody>
          <a:bodyPr/>
          <a:lstStyle/>
          <a:p>
            <a:fld id="{6481C4C4-FB15-431B-889F-93234CEEAFC2}" type="datetimeFigureOut">
              <a:rPr lang="es-PA" smtClean="0"/>
              <a:t>22/7/21</a:t>
            </a:fld>
            <a:endParaRPr lang="es-PA"/>
          </a:p>
        </p:txBody>
      </p:sp>
      <p:sp>
        <p:nvSpPr>
          <p:cNvPr id="8" name="Footer Placeholder 7"/>
          <p:cNvSpPr>
            <a:spLocks noGrp="1"/>
          </p:cNvSpPr>
          <p:nvPr>
            <p:ph type="ftr" sz="quarter" idx="11"/>
          </p:nvPr>
        </p:nvSpPr>
        <p:spPr/>
        <p:txBody>
          <a:bodyPr/>
          <a:lstStyle/>
          <a:p>
            <a:endParaRPr lang="es-PA"/>
          </a:p>
        </p:txBody>
      </p:sp>
      <p:sp>
        <p:nvSpPr>
          <p:cNvPr id="9" name="Slide Number Placeholder 8"/>
          <p:cNvSpPr>
            <a:spLocks noGrp="1"/>
          </p:cNvSpPr>
          <p:nvPr>
            <p:ph type="sldNum" sz="quarter" idx="12"/>
          </p:nvPr>
        </p:nvSpPr>
        <p:spPr/>
        <p:txBody>
          <a:bodyPr/>
          <a:lstStyle/>
          <a:p>
            <a:fld id="{BF024841-EDE3-4709-BA32-92B4C10C3213}" type="slidenum">
              <a:rPr lang="es-PA" smtClean="0"/>
              <a:t>‹Nº›</a:t>
            </a:fld>
            <a:endParaRPr lang="es-PA"/>
          </a:p>
        </p:txBody>
      </p:sp>
      <p:sp>
        <p:nvSpPr>
          <p:cNvPr id="11" name="Content Placeholder 10"/>
          <p:cNvSpPr>
            <a:spLocks noGrp="1"/>
          </p:cNvSpPr>
          <p:nvPr>
            <p:ph sz="quarter" idx="13"/>
          </p:nvPr>
        </p:nvSpPr>
        <p:spPr>
          <a:xfrm>
            <a:off x="609441" y="2212848"/>
            <a:ext cx="5387461" cy="391363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12"/>
          <p:cNvSpPr>
            <a:spLocks noGrp="1"/>
          </p:cNvSpPr>
          <p:nvPr>
            <p:ph sz="quarter" idx="14"/>
          </p:nvPr>
        </p:nvSpPr>
        <p:spPr>
          <a:xfrm>
            <a:off x="6228489" y="2212849"/>
            <a:ext cx="5387461" cy="391318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1146782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3642" y="1"/>
            <a:ext cx="9739340" cy="890954"/>
          </a:xfrm>
        </p:spPr>
        <p:txBody>
          <a:bodyPr>
            <a:normAutofit/>
          </a:bodyPr>
          <a:lstStyle>
            <a:lvl1pPr>
              <a:defRPr sz="3199" b="1" i="0">
                <a:ln>
                  <a:noFill/>
                </a:ln>
                <a:solidFill>
                  <a:schemeClr val="bg2">
                    <a:lumMod val="25000"/>
                  </a:schemeClr>
                </a:solidFill>
                <a:effectLst>
                  <a:outerShdw blurRad="50800" dist="38100" dir="5400000" algn="t" rotWithShape="0">
                    <a:prstClr val="black">
                      <a:alpha val="40000"/>
                    </a:prstClr>
                  </a:outerShdw>
                </a:effectLst>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a:xfrm>
            <a:off x="433641" y="1430216"/>
            <a:ext cx="5309171" cy="4735025"/>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2"/>
          </p:nvPr>
        </p:nvSpPr>
        <p:spPr>
          <a:xfrm>
            <a:off x="5918612" y="1430214"/>
            <a:ext cx="5309171" cy="4735025"/>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a:spLocks noGrp="1"/>
          </p:cNvSpPr>
          <p:nvPr>
            <p:ph type="ftr" sz="quarter" idx="11"/>
          </p:nvPr>
        </p:nvSpPr>
        <p:spPr>
          <a:xfrm>
            <a:off x="0" y="6494586"/>
            <a:ext cx="12188825" cy="363415"/>
          </a:xfrm>
          <a:gradFill flip="none" rotWithShape="1">
            <a:gsLst>
              <a:gs pos="0">
                <a:schemeClr val="bg2">
                  <a:lumMod val="25000"/>
                </a:schemeClr>
              </a:gs>
              <a:gs pos="62000">
                <a:schemeClr val="bg2">
                  <a:lumMod val="50000"/>
                </a:schemeClr>
              </a:gs>
              <a:gs pos="100000">
                <a:schemeClr val="bg2">
                  <a:lumMod val="90000"/>
                </a:schemeClr>
              </a:gs>
            </a:gsLst>
            <a:path path="shape">
              <a:fillToRect l="50000" t="50000" r="50000" b="50000"/>
            </a:path>
            <a:tileRect/>
          </a:gradFill>
        </p:spPr>
        <p:txBody>
          <a:bodyPr/>
          <a:lstStyle>
            <a:lvl1pPr>
              <a:defRPr>
                <a:solidFill>
                  <a:schemeClr val="bg1"/>
                </a:solidFill>
              </a:defRPr>
            </a:lvl1pPr>
          </a:lstStyle>
          <a:p>
            <a:r>
              <a:rPr lang="en-US" dirty="0"/>
              <a:t>5º CONGRESO NACIONAL DE PROFESIONALES EN REGULACIÓN SANITARIA     I     AMEPRES </a:t>
            </a:r>
          </a:p>
        </p:txBody>
      </p:sp>
    </p:spTree>
    <p:extLst>
      <p:ext uri="{BB962C8B-B14F-4D97-AF65-F5344CB8AC3E}">
        <p14:creationId xmlns:p14="http://schemas.microsoft.com/office/powerpoint/2010/main" val="1478652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a:t>Haga clic para modificar el estilo de título del patrón</a:t>
            </a:r>
            <a:endParaRPr lang="es-ES" noProof="0" dirty="0"/>
          </a:p>
        </p:txBody>
      </p:sp>
      <p:sp>
        <p:nvSpPr>
          <p:cNvPr id="3" name="Marcador de contenido 2"/>
          <p:cNvSpPr>
            <a:spLocks noGrp="1"/>
          </p:cNvSpPr>
          <p:nvPr>
            <p:ph idx="1"/>
          </p:nvPr>
        </p:nvSpPr>
        <p:spPr/>
        <p:txBody>
          <a:bodyPr rtlCol="0"/>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4" name="Marcador de fecha 3"/>
          <p:cNvSpPr>
            <a:spLocks noGrp="1"/>
          </p:cNvSpPr>
          <p:nvPr>
            <p:ph type="dt" sz="half" idx="10"/>
          </p:nvPr>
        </p:nvSpPr>
        <p:spPr/>
        <p:txBody>
          <a:bodyPr rtlCol="0"/>
          <a:lstStyle>
            <a:lvl1pPr>
              <a:defRPr/>
            </a:lvl1pPr>
          </a:lstStyle>
          <a:p>
            <a:fld id="{18582301-5656-41C5-859E-C3578B1613A0}" type="datetime1">
              <a:rPr lang="es-ES" noProof="0" smtClean="0"/>
              <a:pPr/>
              <a:t>22/07/2021</a:t>
            </a:fld>
            <a:endParaRPr lang="es-ES" noProof="0" dirty="0"/>
          </a:p>
        </p:txBody>
      </p:sp>
      <p:sp>
        <p:nvSpPr>
          <p:cNvPr id="6" name="Marcador de número de diapositiva 5"/>
          <p:cNvSpPr>
            <a:spLocks noGrp="1"/>
          </p:cNvSpPr>
          <p:nvPr>
            <p:ph type="sldNum" sz="quarter" idx="12"/>
          </p:nvPr>
        </p:nvSpPr>
        <p:spPr/>
        <p:txBody>
          <a:bodyPr rtlCol="0"/>
          <a:lstStyle/>
          <a:p>
            <a:pPr rtl="0"/>
            <a:fld id="{AAEAE4A8-A6E5-453E-B946-FB774B73F48C}" type="slidenum">
              <a:rPr lang="es-ES" noProof="0" smtClean="0"/>
              <a:t>‹Nº›</a:t>
            </a:fld>
            <a:endParaRPr lang="es-ES" noProof="0" dirty="0"/>
          </a:p>
        </p:txBody>
      </p:sp>
    </p:spTree>
    <p:extLst>
      <p:ext uri="{BB962C8B-B14F-4D97-AF65-F5344CB8AC3E}">
        <p14:creationId xmlns:p14="http://schemas.microsoft.com/office/powerpoint/2010/main" val="35067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065214" y="533400"/>
            <a:ext cx="8686800" cy="2286000"/>
          </a:xfrm>
        </p:spPr>
        <p:txBody>
          <a:bodyPr rtlCol="0" anchor="b">
            <a:normAutofit/>
          </a:bodyPr>
          <a:lstStyle>
            <a:lvl1pPr algn="l" rtl="0">
              <a:defRPr sz="5400" b="1" cap="none" baseline="0"/>
            </a:lvl1pPr>
          </a:lstStyle>
          <a:p>
            <a:pPr rtl="0"/>
            <a:r>
              <a:rPr lang="es-ES" noProof="0"/>
              <a:t>Haga clic para modificar el estilo de título del patrón</a:t>
            </a:r>
            <a:endParaRPr lang="es-ES" noProof="0" dirty="0"/>
          </a:p>
        </p:txBody>
      </p:sp>
      <p:sp>
        <p:nvSpPr>
          <p:cNvPr id="3" name="Marcador de texto 2"/>
          <p:cNvSpPr>
            <a:spLocks noGrp="1"/>
          </p:cNvSpPr>
          <p:nvPr>
            <p:ph type="body" idx="1"/>
          </p:nvPr>
        </p:nvSpPr>
        <p:spPr>
          <a:xfrm>
            <a:off x="1065214" y="3124200"/>
            <a:ext cx="8686800" cy="1371600"/>
          </a:xfrm>
        </p:spPr>
        <p:txBody>
          <a:bodyPr rtlCol="0"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Haga clic para modificar el estilo de texto del patrón</a:t>
            </a:r>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4" name="Marcador de fecha 3"/>
          <p:cNvSpPr>
            <a:spLocks noGrp="1"/>
          </p:cNvSpPr>
          <p:nvPr>
            <p:ph type="dt" sz="half" idx="10"/>
          </p:nvPr>
        </p:nvSpPr>
        <p:spPr/>
        <p:txBody>
          <a:bodyPr rtlCol="0"/>
          <a:lstStyle>
            <a:lvl1pPr>
              <a:defRPr/>
            </a:lvl1pPr>
          </a:lstStyle>
          <a:p>
            <a:fld id="{98063A5B-0A71-4EE0-8ADD-6A894F185F26}" type="datetime1">
              <a:rPr lang="es-ES" noProof="0" smtClean="0"/>
              <a:pPr/>
              <a:t>22/07/2021</a:t>
            </a:fld>
            <a:endParaRPr lang="es-ES" noProof="0" dirty="0"/>
          </a:p>
        </p:txBody>
      </p:sp>
      <p:sp>
        <p:nvSpPr>
          <p:cNvPr id="6" name="Marcador de número de diapositiva 5"/>
          <p:cNvSpPr>
            <a:spLocks noGrp="1"/>
          </p:cNvSpPr>
          <p:nvPr>
            <p:ph type="sldNum" sz="quarter" idx="12"/>
          </p:nvPr>
        </p:nvSpPr>
        <p:spPr/>
        <p:txBody>
          <a:bodyPr rtlCol="0"/>
          <a:lstStyle/>
          <a:p>
            <a:pPr rtl="0"/>
            <a:fld id="{AAEAE4A8-A6E5-453E-B946-FB774B73F48C}" type="slidenum">
              <a:rPr lang="es-ES" noProof="0" smtClean="0"/>
              <a:t>‹Nº›</a:t>
            </a:fld>
            <a:endParaRPr lang="es-ES" noProof="0" dirty="0"/>
          </a:p>
        </p:txBody>
      </p:sp>
    </p:spTree>
    <p:extLst>
      <p:ext uri="{BB962C8B-B14F-4D97-AF65-F5344CB8AC3E}">
        <p14:creationId xmlns:p14="http://schemas.microsoft.com/office/powerpoint/2010/main" val="292563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a:t>Haga clic para modificar el estilo de título del patrón</a:t>
            </a:r>
            <a:endParaRPr lang="es-ES" noProof="0" dirty="0"/>
          </a:p>
        </p:txBody>
      </p:sp>
      <p:sp>
        <p:nvSpPr>
          <p:cNvPr id="3" name="Marcador de posición de contenido 2"/>
          <p:cNvSpPr>
            <a:spLocks noGrp="1"/>
          </p:cNvSpPr>
          <p:nvPr>
            <p:ph sz="half" idx="1"/>
          </p:nvPr>
        </p:nvSpPr>
        <p:spPr>
          <a:xfrm>
            <a:off x="1065212" y="1828800"/>
            <a:ext cx="4251960"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contenido 3"/>
          <p:cNvSpPr>
            <a:spLocks noGrp="1"/>
          </p:cNvSpPr>
          <p:nvPr>
            <p:ph sz="half" idx="2"/>
          </p:nvPr>
        </p:nvSpPr>
        <p:spPr>
          <a:xfrm>
            <a:off x="5464598" y="1828800"/>
            <a:ext cx="4251960"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6" name="Marcador de pie de página 5"/>
          <p:cNvSpPr>
            <a:spLocks noGrp="1"/>
          </p:cNvSpPr>
          <p:nvPr>
            <p:ph type="ftr" sz="quarter" idx="11"/>
          </p:nvPr>
        </p:nvSpPr>
        <p:spPr/>
        <p:txBody>
          <a:bodyPr rtlCol="0"/>
          <a:lstStyle/>
          <a:p>
            <a:pPr rtl="0"/>
            <a:r>
              <a:rPr lang="es-ES" noProof="0" dirty="0"/>
              <a:t>Agregar un pie de página</a:t>
            </a:r>
          </a:p>
        </p:txBody>
      </p:sp>
      <p:sp>
        <p:nvSpPr>
          <p:cNvPr id="5" name="Marcador de fecha 4"/>
          <p:cNvSpPr>
            <a:spLocks noGrp="1"/>
          </p:cNvSpPr>
          <p:nvPr>
            <p:ph type="dt" sz="half" idx="10"/>
          </p:nvPr>
        </p:nvSpPr>
        <p:spPr/>
        <p:txBody>
          <a:bodyPr rtlCol="0"/>
          <a:lstStyle>
            <a:lvl1pPr>
              <a:defRPr/>
            </a:lvl1pPr>
          </a:lstStyle>
          <a:p>
            <a:fld id="{C0E0A9B6-D611-4A47-BC84-432D674749BC}" type="datetime1">
              <a:rPr lang="es-ES" noProof="0" smtClean="0"/>
              <a:pPr/>
              <a:t>22/07/2021</a:t>
            </a:fld>
            <a:endParaRPr lang="es-ES" noProof="0" dirty="0"/>
          </a:p>
        </p:txBody>
      </p:sp>
      <p:sp>
        <p:nvSpPr>
          <p:cNvPr id="7" name="Marcador de número de diapositiva 6"/>
          <p:cNvSpPr>
            <a:spLocks noGrp="1"/>
          </p:cNvSpPr>
          <p:nvPr>
            <p:ph type="sldNum" sz="quarter" idx="12"/>
          </p:nvPr>
        </p:nvSpPr>
        <p:spPr/>
        <p:txBody>
          <a:bodyPr rtlCol="0"/>
          <a:lstStyle/>
          <a:p>
            <a:pPr rtl="0"/>
            <a:fld id="{AAEAE4A8-A6E5-453E-B946-FB774B73F48C}" type="slidenum">
              <a:rPr lang="es-ES" noProof="0" smtClean="0"/>
              <a:t>‹Nº›</a:t>
            </a:fld>
            <a:endParaRPr lang="es-ES" noProof="0" dirty="0"/>
          </a:p>
        </p:txBody>
      </p:sp>
    </p:spTree>
    <p:extLst>
      <p:ext uri="{BB962C8B-B14F-4D97-AF65-F5344CB8AC3E}">
        <p14:creationId xmlns:p14="http://schemas.microsoft.com/office/powerpoint/2010/main" val="124050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065211" y="533400"/>
            <a:ext cx="8686802" cy="1066800"/>
          </a:xfrm>
        </p:spPr>
        <p:txBody>
          <a:bodyPr rtlCol="0"/>
          <a:lstStyle>
            <a:lvl1pPr>
              <a:defRPr/>
            </a:lvl1pPr>
          </a:lstStyle>
          <a:p>
            <a:pPr rtl="0"/>
            <a:r>
              <a:rPr lang="es-ES" noProof="0"/>
              <a:t>Haga clic para modificar el estilo de título del patrón</a:t>
            </a:r>
            <a:endParaRPr lang="es-ES" noProof="0" dirty="0"/>
          </a:p>
        </p:txBody>
      </p:sp>
      <p:sp>
        <p:nvSpPr>
          <p:cNvPr id="3" name="Marcador de texto 2"/>
          <p:cNvSpPr>
            <a:spLocks noGrp="1"/>
          </p:cNvSpPr>
          <p:nvPr>
            <p:ph type="body" idx="1"/>
          </p:nvPr>
        </p:nvSpPr>
        <p:spPr>
          <a:xfrm>
            <a:off x="1065213" y="1828799"/>
            <a:ext cx="4251960" cy="685801"/>
          </a:xfrm>
        </p:spPr>
        <p:txBody>
          <a:bodyPr rtlCol="0"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el estilo de texto del patrón</a:t>
            </a:r>
          </a:p>
        </p:txBody>
      </p:sp>
      <p:sp>
        <p:nvSpPr>
          <p:cNvPr id="4" name="Marcador de posición de contenido 3"/>
          <p:cNvSpPr>
            <a:spLocks noGrp="1"/>
          </p:cNvSpPr>
          <p:nvPr>
            <p:ph sz="half" idx="2"/>
          </p:nvPr>
        </p:nvSpPr>
        <p:spPr>
          <a:xfrm>
            <a:off x="1065213" y="2590800"/>
            <a:ext cx="4251960" cy="3429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texto 4"/>
          <p:cNvSpPr>
            <a:spLocks noGrp="1"/>
          </p:cNvSpPr>
          <p:nvPr>
            <p:ph type="body" sz="quarter" idx="3"/>
          </p:nvPr>
        </p:nvSpPr>
        <p:spPr>
          <a:xfrm>
            <a:off x="5500053" y="1828799"/>
            <a:ext cx="4251960" cy="685801"/>
          </a:xfrm>
        </p:spPr>
        <p:txBody>
          <a:bodyPr rtlCol="0"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el estilo de texto del patrón</a:t>
            </a:r>
          </a:p>
        </p:txBody>
      </p:sp>
      <p:sp>
        <p:nvSpPr>
          <p:cNvPr id="6" name="Marcador de posición de contenido 5"/>
          <p:cNvSpPr>
            <a:spLocks noGrp="1"/>
          </p:cNvSpPr>
          <p:nvPr>
            <p:ph sz="quarter" idx="4"/>
          </p:nvPr>
        </p:nvSpPr>
        <p:spPr>
          <a:xfrm>
            <a:off x="5500053" y="2590800"/>
            <a:ext cx="4251960" cy="3429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8" name="Marcador de pie de página 7"/>
          <p:cNvSpPr>
            <a:spLocks noGrp="1"/>
          </p:cNvSpPr>
          <p:nvPr>
            <p:ph type="ftr" sz="quarter" idx="11"/>
          </p:nvPr>
        </p:nvSpPr>
        <p:spPr/>
        <p:txBody>
          <a:bodyPr rtlCol="0"/>
          <a:lstStyle/>
          <a:p>
            <a:pPr rtl="0"/>
            <a:r>
              <a:rPr lang="es-ES" noProof="0" dirty="0"/>
              <a:t>Agregar un pie de página</a:t>
            </a:r>
          </a:p>
        </p:txBody>
      </p:sp>
      <p:sp>
        <p:nvSpPr>
          <p:cNvPr id="7" name="Marcador de fecha 6"/>
          <p:cNvSpPr>
            <a:spLocks noGrp="1"/>
          </p:cNvSpPr>
          <p:nvPr>
            <p:ph type="dt" sz="half" idx="10"/>
          </p:nvPr>
        </p:nvSpPr>
        <p:spPr/>
        <p:txBody>
          <a:bodyPr rtlCol="0"/>
          <a:lstStyle>
            <a:lvl1pPr>
              <a:defRPr/>
            </a:lvl1pPr>
          </a:lstStyle>
          <a:p>
            <a:fld id="{4A9FB027-3733-4D18-9487-B5EE970DC99F}" type="datetime1">
              <a:rPr lang="es-ES" noProof="0" smtClean="0"/>
              <a:pPr/>
              <a:t>22/07/2021</a:t>
            </a:fld>
            <a:endParaRPr lang="es-ES" noProof="0" dirty="0"/>
          </a:p>
        </p:txBody>
      </p:sp>
      <p:sp>
        <p:nvSpPr>
          <p:cNvPr id="9" name="Marcador de número de diapositiva 8"/>
          <p:cNvSpPr>
            <a:spLocks noGrp="1"/>
          </p:cNvSpPr>
          <p:nvPr>
            <p:ph type="sldNum" sz="quarter" idx="12"/>
          </p:nvPr>
        </p:nvSpPr>
        <p:spPr/>
        <p:txBody>
          <a:bodyPr rtlCol="0"/>
          <a:lstStyle/>
          <a:p>
            <a:pPr rtl="0"/>
            <a:fld id="{AAEAE4A8-A6E5-453E-B946-FB774B73F48C}" type="slidenum">
              <a:rPr lang="es-ES" noProof="0" smtClean="0"/>
              <a:t>‹Nº›</a:t>
            </a:fld>
            <a:endParaRPr lang="es-ES" noProof="0" dirty="0"/>
          </a:p>
        </p:txBody>
      </p:sp>
    </p:spTree>
    <p:extLst>
      <p:ext uri="{BB962C8B-B14F-4D97-AF65-F5344CB8AC3E}">
        <p14:creationId xmlns:p14="http://schemas.microsoft.com/office/powerpoint/2010/main" val="330154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a:t>Haga clic para modificar el estilo de título del patrón</a:t>
            </a:r>
            <a:endParaRPr lang="es-ES" noProof="0" dirty="0"/>
          </a:p>
        </p:txBody>
      </p:sp>
      <p:sp>
        <p:nvSpPr>
          <p:cNvPr id="4" name="Marcador de pie de página 3"/>
          <p:cNvSpPr>
            <a:spLocks noGrp="1"/>
          </p:cNvSpPr>
          <p:nvPr>
            <p:ph type="ftr" sz="quarter" idx="11"/>
          </p:nvPr>
        </p:nvSpPr>
        <p:spPr/>
        <p:txBody>
          <a:bodyPr rtlCol="0"/>
          <a:lstStyle/>
          <a:p>
            <a:pPr rtl="0"/>
            <a:r>
              <a:rPr lang="es-ES" noProof="0" dirty="0"/>
              <a:t>Agregar un pie de página</a:t>
            </a:r>
          </a:p>
        </p:txBody>
      </p:sp>
      <p:sp>
        <p:nvSpPr>
          <p:cNvPr id="3" name="Marcador de fecha 2"/>
          <p:cNvSpPr>
            <a:spLocks noGrp="1"/>
          </p:cNvSpPr>
          <p:nvPr>
            <p:ph type="dt" sz="half" idx="10"/>
          </p:nvPr>
        </p:nvSpPr>
        <p:spPr/>
        <p:txBody>
          <a:bodyPr rtlCol="0"/>
          <a:lstStyle>
            <a:lvl1pPr>
              <a:defRPr/>
            </a:lvl1pPr>
          </a:lstStyle>
          <a:p>
            <a:fld id="{C74CDD08-FBA2-4EDF-8E1E-C931D29CAE1C}" type="datetime1">
              <a:rPr lang="es-ES" noProof="0" smtClean="0"/>
              <a:pPr/>
              <a:t>22/07/2021</a:t>
            </a:fld>
            <a:endParaRPr lang="es-ES" noProof="0" dirty="0"/>
          </a:p>
        </p:txBody>
      </p:sp>
      <p:sp>
        <p:nvSpPr>
          <p:cNvPr id="5" name="Marcador de número de diapositiva 4"/>
          <p:cNvSpPr>
            <a:spLocks noGrp="1"/>
          </p:cNvSpPr>
          <p:nvPr>
            <p:ph type="sldNum" sz="quarter" idx="12"/>
          </p:nvPr>
        </p:nvSpPr>
        <p:spPr/>
        <p:txBody>
          <a:bodyPr rtlCol="0"/>
          <a:lstStyle/>
          <a:p>
            <a:pPr rtl="0"/>
            <a:fld id="{AAEAE4A8-A6E5-453E-B946-FB774B73F48C}" type="slidenum">
              <a:rPr lang="es-ES" noProof="0" smtClean="0"/>
              <a:t>‹Nº›</a:t>
            </a:fld>
            <a:endParaRPr lang="es-ES" noProof="0" dirty="0"/>
          </a:p>
        </p:txBody>
      </p:sp>
    </p:spTree>
    <p:extLst>
      <p:ext uri="{BB962C8B-B14F-4D97-AF65-F5344CB8AC3E}">
        <p14:creationId xmlns:p14="http://schemas.microsoft.com/office/powerpoint/2010/main" val="137030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Marcador de pie de página 2"/>
          <p:cNvSpPr>
            <a:spLocks noGrp="1"/>
          </p:cNvSpPr>
          <p:nvPr>
            <p:ph type="ftr" sz="quarter" idx="11"/>
          </p:nvPr>
        </p:nvSpPr>
        <p:spPr/>
        <p:txBody>
          <a:bodyPr rtlCol="0"/>
          <a:lstStyle/>
          <a:p>
            <a:pPr rtl="0"/>
            <a:r>
              <a:rPr lang="es-ES" noProof="0" dirty="0"/>
              <a:t>Agregar un pie de página</a:t>
            </a:r>
          </a:p>
        </p:txBody>
      </p:sp>
      <p:sp>
        <p:nvSpPr>
          <p:cNvPr id="2" name="Marcador de fecha 1"/>
          <p:cNvSpPr>
            <a:spLocks noGrp="1"/>
          </p:cNvSpPr>
          <p:nvPr>
            <p:ph type="dt" sz="half" idx="10"/>
          </p:nvPr>
        </p:nvSpPr>
        <p:spPr/>
        <p:txBody>
          <a:bodyPr rtlCol="0"/>
          <a:lstStyle>
            <a:lvl1pPr>
              <a:defRPr/>
            </a:lvl1pPr>
          </a:lstStyle>
          <a:p>
            <a:fld id="{92EEC9CC-5F6E-41D6-9BA1-1B03DDFF2A74}" type="datetime1">
              <a:rPr lang="es-ES" noProof="0" smtClean="0"/>
              <a:pPr/>
              <a:t>22/07/2021</a:t>
            </a:fld>
            <a:endParaRPr lang="es-ES" noProof="0" dirty="0"/>
          </a:p>
        </p:txBody>
      </p:sp>
      <p:sp>
        <p:nvSpPr>
          <p:cNvPr id="4" name="Marcador de número de diapositiva 3"/>
          <p:cNvSpPr>
            <a:spLocks noGrp="1"/>
          </p:cNvSpPr>
          <p:nvPr>
            <p:ph type="sldNum" sz="quarter" idx="12"/>
          </p:nvPr>
        </p:nvSpPr>
        <p:spPr/>
        <p:txBody>
          <a:bodyPr rtlCol="0"/>
          <a:lstStyle/>
          <a:p>
            <a:pPr rtl="0"/>
            <a:fld id="{AAEAE4A8-A6E5-453E-B946-FB774B73F48C}" type="slidenum">
              <a:rPr lang="es-ES" noProof="0" smtClean="0"/>
              <a:t>‹Nº›</a:t>
            </a:fld>
            <a:endParaRPr lang="es-ES" noProof="0" dirty="0"/>
          </a:p>
        </p:txBody>
      </p:sp>
    </p:spTree>
    <p:extLst>
      <p:ext uri="{BB962C8B-B14F-4D97-AF65-F5344CB8AC3E}">
        <p14:creationId xmlns:p14="http://schemas.microsoft.com/office/powerpoint/2010/main" val="308826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1065213" y="533400"/>
            <a:ext cx="4114800" cy="1524000"/>
          </a:xfrm>
        </p:spPr>
        <p:txBody>
          <a:bodyPr rtlCol="0" anchor="b">
            <a:normAutofit/>
          </a:bodyPr>
          <a:lstStyle>
            <a:lvl1pPr algn="l" rtl="0">
              <a:defRPr sz="3600" b="1"/>
            </a:lvl1pPr>
          </a:lstStyle>
          <a:p>
            <a:pPr rtl="0"/>
            <a:r>
              <a:rPr lang="es-ES" noProof="0"/>
              <a:t>Haga clic para modificar el estilo de título del patrón</a:t>
            </a:r>
            <a:endParaRPr lang="es-ES" noProof="0" dirty="0"/>
          </a:p>
        </p:txBody>
      </p:sp>
      <p:sp>
        <p:nvSpPr>
          <p:cNvPr id="3" name="Marcador de contenido 2"/>
          <p:cNvSpPr>
            <a:spLocks noGrp="1"/>
          </p:cNvSpPr>
          <p:nvPr>
            <p:ph idx="1"/>
          </p:nvPr>
        </p:nvSpPr>
        <p:spPr>
          <a:xfrm>
            <a:off x="5865813" y="533400"/>
            <a:ext cx="5867400" cy="54864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texto 3"/>
          <p:cNvSpPr>
            <a:spLocks noGrp="1"/>
          </p:cNvSpPr>
          <p:nvPr>
            <p:ph type="body" sz="half" idx="2"/>
          </p:nvPr>
        </p:nvSpPr>
        <p:spPr>
          <a:xfrm>
            <a:off x="1065213" y="2209800"/>
            <a:ext cx="4114800" cy="3810000"/>
          </a:xfrm>
        </p:spPr>
        <p:txBody>
          <a:bodyPr rtlCol="0">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el estilo de texto del patrón</a:t>
            </a:r>
          </a:p>
        </p:txBody>
      </p:sp>
      <p:sp>
        <p:nvSpPr>
          <p:cNvPr id="6" name="Marcador de pie de página 5"/>
          <p:cNvSpPr>
            <a:spLocks noGrp="1"/>
          </p:cNvSpPr>
          <p:nvPr>
            <p:ph type="ftr" sz="quarter" idx="11"/>
          </p:nvPr>
        </p:nvSpPr>
        <p:spPr/>
        <p:txBody>
          <a:bodyPr rtlCol="0"/>
          <a:lstStyle/>
          <a:p>
            <a:pPr rtl="0"/>
            <a:r>
              <a:rPr lang="es-ES" noProof="0" dirty="0"/>
              <a:t>Agregar un pie de página</a:t>
            </a:r>
          </a:p>
        </p:txBody>
      </p:sp>
      <p:sp>
        <p:nvSpPr>
          <p:cNvPr id="5" name="Marcador de fecha 4"/>
          <p:cNvSpPr>
            <a:spLocks noGrp="1"/>
          </p:cNvSpPr>
          <p:nvPr>
            <p:ph type="dt" sz="half" idx="10"/>
          </p:nvPr>
        </p:nvSpPr>
        <p:spPr/>
        <p:txBody>
          <a:bodyPr rtlCol="0"/>
          <a:lstStyle>
            <a:lvl1pPr>
              <a:defRPr/>
            </a:lvl1pPr>
          </a:lstStyle>
          <a:p>
            <a:fld id="{793776FF-CBB8-47A4-90DF-2EBF2E3DC8FF}" type="datetime1">
              <a:rPr lang="es-ES" noProof="0" smtClean="0"/>
              <a:pPr/>
              <a:t>22/07/2021</a:t>
            </a:fld>
            <a:endParaRPr lang="es-ES" noProof="0" dirty="0"/>
          </a:p>
        </p:txBody>
      </p:sp>
      <p:sp>
        <p:nvSpPr>
          <p:cNvPr id="7" name="Marcador de número de diapositiva 6"/>
          <p:cNvSpPr>
            <a:spLocks noGrp="1"/>
          </p:cNvSpPr>
          <p:nvPr>
            <p:ph type="sldNum" sz="quarter" idx="12"/>
          </p:nvPr>
        </p:nvSpPr>
        <p:spPr/>
        <p:txBody>
          <a:bodyPr rtlCol="0"/>
          <a:lstStyle/>
          <a:p>
            <a:pPr rtl="0"/>
            <a:fld id="{AAEAE4A8-A6E5-453E-B946-FB774B73F48C}" type="slidenum">
              <a:rPr lang="es-ES" noProof="0" smtClean="0"/>
              <a:t>‹Nº›</a:t>
            </a:fld>
            <a:endParaRPr lang="es-ES" noProof="0" dirty="0"/>
          </a:p>
        </p:txBody>
      </p:sp>
    </p:spTree>
    <p:extLst>
      <p:ext uri="{BB962C8B-B14F-4D97-AF65-F5344CB8AC3E}">
        <p14:creationId xmlns:p14="http://schemas.microsoft.com/office/powerpoint/2010/main" val="10008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1065213" y="533400"/>
            <a:ext cx="4114800" cy="1524000"/>
          </a:xfrm>
        </p:spPr>
        <p:txBody>
          <a:bodyPr rtlCol="0" anchor="b">
            <a:noAutofit/>
          </a:bodyPr>
          <a:lstStyle>
            <a:lvl1pPr algn="l">
              <a:defRPr sz="3600" b="1"/>
            </a:lvl1pPr>
          </a:lstStyle>
          <a:p>
            <a:pPr rtl="0"/>
            <a:r>
              <a:rPr lang="es-ES" noProof="0"/>
              <a:t>Haga clic para modificar el estilo de título del patrón</a:t>
            </a:r>
            <a:endParaRPr lang="es-ES" noProof="0" dirty="0"/>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5865812" y="533400"/>
            <a:ext cx="5780173" cy="5791200"/>
          </a:xfrm>
          <a:ln w="50800">
            <a:solidFill>
              <a:schemeClr val="tx1">
                <a:lumMod val="65000"/>
                <a:lumOff val="35000"/>
              </a:schemeClr>
            </a:solidFill>
            <a:miter lim="800000"/>
          </a:ln>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endParaRPr lang="es-ES" noProof="0" dirty="0"/>
          </a:p>
        </p:txBody>
      </p:sp>
      <p:sp>
        <p:nvSpPr>
          <p:cNvPr id="4" name="Marcador de posición de texto 3"/>
          <p:cNvSpPr>
            <a:spLocks noGrp="1"/>
          </p:cNvSpPr>
          <p:nvPr>
            <p:ph type="body" sz="half" idx="2"/>
          </p:nvPr>
        </p:nvSpPr>
        <p:spPr>
          <a:xfrm>
            <a:off x="1065213" y="2209800"/>
            <a:ext cx="4114800" cy="3810000"/>
          </a:xfrm>
        </p:spPr>
        <p:txBody>
          <a:bodyPr rtlCol="0">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el estilo de texto del patrón</a:t>
            </a:r>
          </a:p>
        </p:txBody>
      </p:sp>
    </p:spTree>
    <p:extLst>
      <p:ext uri="{BB962C8B-B14F-4D97-AF65-F5344CB8AC3E}">
        <p14:creationId xmlns:p14="http://schemas.microsoft.com/office/powerpoint/2010/main" val="57285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Marcador de posición de título 1"/>
          <p:cNvSpPr>
            <a:spLocks noGrp="1"/>
          </p:cNvSpPr>
          <p:nvPr>
            <p:ph type="title"/>
          </p:nvPr>
        </p:nvSpPr>
        <p:spPr bwMode="auto">
          <a:xfrm>
            <a:off x="1065212" y="533400"/>
            <a:ext cx="8686801" cy="1066800"/>
          </a:xfrm>
          <a:prstGeom prst="rect">
            <a:avLst/>
          </a:prstGeom>
        </p:spPr>
        <p:txBody>
          <a:bodyPr vert="horz" lIns="91440" tIns="45720" rIns="91440" bIns="45720" rtlCol="0" anchor="b">
            <a:normAutofit/>
          </a:bodyPr>
          <a:lstStyle/>
          <a:p>
            <a:pPr rtl="0"/>
            <a:r>
              <a:rPr lang="es-ES" noProof="0" dirty="0"/>
              <a:t>Haga clic para modificar el estilo de título del patrón</a:t>
            </a:r>
          </a:p>
        </p:txBody>
      </p:sp>
      <p:sp>
        <p:nvSpPr>
          <p:cNvPr id="3" name="Marcador de texto 2"/>
          <p:cNvSpPr>
            <a:spLocks noGrp="1"/>
          </p:cNvSpPr>
          <p:nvPr>
            <p:ph type="body" idx="1"/>
          </p:nvPr>
        </p:nvSpPr>
        <p:spPr>
          <a:xfrm>
            <a:off x="1065212" y="1828800"/>
            <a:ext cx="8686801" cy="4191000"/>
          </a:xfrm>
          <a:prstGeom prst="rect">
            <a:avLst/>
          </a:prstGeom>
        </p:spPr>
        <p:txBody>
          <a:bodyPr vert="horz" lIns="91440" tIns="45720" rIns="91440" bIns="45720" rtlCol="0">
            <a:normAutofit/>
          </a:body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ie de página 4"/>
          <p:cNvSpPr>
            <a:spLocks noGrp="1"/>
          </p:cNvSpPr>
          <p:nvPr>
            <p:ph type="ftr" sz="quarter" idx="3"/>
          </p:nvPr>
        </p:nvSpPr>
        <p:spPr>
          <a:xfrm>
            <a:off x="1065213" y="6155267"/>
            <a:ext cx="5653087" cy="273049"/>
          </a:xfrm>
          <a:prstGeom prst="rect">
            <a:avLst/>
          </a:prstGeom>
        </p:spPr>
        <p:txBody>
          <a:bodyPr vert="horz" lIns="91440" tIns="45720" rIns="91440" bIns="45720" rtlCol="0" anchor="ctr"/>
          <a:lstStyle>
            <a:lvl1pPr algn="l">
              <a:defRPr sz="1100">
                <a:solidFill>
                  <a:schemeClr val="tx1"/>
                </a:solidFill>
              </a:defRPr>
            </a:lvl1pPr>
          </a:lstStyle>
          <a:p>
            <a:pPr rtl="0"/>
            <a:r>
              <a:rPr lang="es-ES" noProof="0" dirty="0"/>
              <a:t>Agregar un pie de página</a:t>
            </a:r>
          </a:p>
        </p:txBody>
      </p:sp>
      <p:sp>
        <p:nvSpPr>
          <p:cNvPr id="4" name="Marcador de fecha 3"/>
          <p:cNvSpPr>
            <a:spLocks noGrp="1"/>
          </p:cNvSpPr>
          <p:nvPr>
            <p:ph type="dt" sz="half" idx="2"/>
          </p:nvPr>
        </p:nvSpPr>
        <p:spPr>
          <a:xfrm>
            <a:off x="6932612" y="6155267"/>
            <a:ext cx="1371600" cy="273049"/>
          </a:xfrm>
          <a:prstGeom prst="rect">
            <a:avLst/>
          </a:prstGeom>
        </p:spPr>
        <p:txBody>
          <a:bodyPr vert="horz" lIns="91440" tIns="45720" rIns="91440" bIns="45720" rtlCol="0" anchor="ctr"/>
          <a:lstStyle>
            <a:lvl1pPr algn="r">
              <a:defRPr sz="1100">
                <a:solidFill>
                  <a:schemeClr val="tx1"/>
                </a:solidFill>
              </a:defRPr>
            </a:lvl1pPr>
          </a:lstStyle>
          <a:p>
            <a:fld id="{9FD2ED8E-5314-4CC6-97E3-FFA8A74630E9}" type="datetime1">
              <a:rPr lang="es-ES" noProof="0" smtClean="0"/>
              <a:pPr/>
              <a:t>22/07/2021</a:t>
            </a:fld>
            <a:endParaRPr lang="es-ES" noProof="0" dirty="0"/>
          </a:p>
        </p:txBody>
      </p:sp>
      <p:sp>
        <p:nvSpPr>
          <p:cNvPr id="6" name="Marcador de número de diapositiva 5"/>
          <p:cNvSpPr>
            <a:spLocks noGrp="1"/>
          </p:cNvSpPr>
          <p:nvPr>
            <p:ph type="sldNum" sz="quarter" idx="4"/>
          </p:nvPr>
        </p:nvSpPr>
        <p:spPr>
          <a:xfrm>
            <a:off x="8532812" y="6155267"/>
            <a:ext cx="1219201" cy="273049"/>
          </a:xfrm>
          <a:prstGeom prst="rect">
            <a:avLst/>
          </a:prstGeom>
        </p:spPr>
        <p:txBody>
          <a:bodyPr vert="horz" lIns="91440" tIns="45720" rIns="91440" bIns="45720" rtlCol="0" anchor="ctr"/>
          <a:lstStyle>
            <a:lvl1pPr algn="r">
              <a:defRPr sz="1100">
                <a:solidFill>
                  <a:schemeClr val="tx1"/>
                </a:solidFill>
              </a:defRPr>
            </a:lvl1pPr>
          </a:lstStyle>
          <a:p>
            <a:pPr rtl="0"/>
            <a:fld id="{AAEAE4A8-A6E5-453E-B946-FB774B73F48C}" type="slidenum">
              <a:rPr lang="es-ES" noProof="0" smtClean="0"/>
              <a:pPr rtl="0"/>
              <a:t>‹Nº›</a:t>
            </a:fld>
            <a:endParaRPr lang="es-ES" noProof="0" dirty="0"/>
          </a:p>
        </p:txBody>
      </p:sp>
    </p:spTree>
    <p:extLst>
      <p:ext uri="{BB962C8B-B14F-4D97-AF65-F5344CB8AC3E}">
        <p14:creationId xmlns:p14="http://schemas.microsoft.com/office/powerpoint/2010/main" val="13276704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3.png"/><Relationship Id="rId7" Type="http://schemas.openxmlformats.org/officeDocument/2006/relationships/diagramQuickStyle" Target="../diagrams/quickStyle2.xm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25.png"/><Relationship Id="rId4" Type="http://schemas.openxmlformats.org/officeDocument/2006/relationships/image" Target="../media/image24.jpeg"/><Relationship Id="rId9" Type="http://schemas.microsoft.com/office/2007/relationships/diagramDrawing" Target="../diagrams/drawing2.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3.png"/><Relationship Id="rId7" Type="http://schemas.openxmlformats.org/officeDocument/2006/relationships/diagramQuickStyle" Target="../diagrams/quickStyle3.xm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26.png"/><Relationship Id="rId4" Type="http://schemas.openxmlformats.org/officeDocument/2006/relationships/image" Target="../media/image24.jpeg"/><Relationship Id="rId9" Type="http://schemas.microsoft.com/office/2007/relationships/diagramDrawing" Target="../diagrams/drawing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333772" y="980728"/>
            <a:ext cx="8856984" cy="3882753"/>
          </a:xfrm>
        </p:spPr>
        <p:txBody>
          <a:bodyPr rtlCol="0" anchor="ctr">
            <a:normAutofit/>
          </a:bodyPr>
          <a:lstStyle/>
          <a:p>
            <a:pPr rtl="0"/>
            <a:r>
              <a:rPr lang="es-ES" dirty="0"/>
              <a:t>CERTIFICACIÓN Y COMERCIALIZACIÓN DE MEDICAMENTOS EN PANAMÁ</a:t>
            </a:r>
          </a:p>
        </p:txBody>
      </p:sp>
    </p:spTree>
    <p:extLst>
      <p:ext uri="{BB962C8B-B14F-4D97-AF65-F5344CB8AC3E}">
        <p14:creationId xmlns:p14="http://schemas.microsoft.com/office/powerpoint/2010/main" val="365812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Marcador de posición de imagen 8"/>
          <p:cNvGraphicFramePr>
            <a:graphicFrameLocks noGrp="1"/>
          </p:cNvGraphicFramePr>
          <p:nvPr>
            <p:ph type="pic" idx="1"/>
          </p:nvPr>
        </p:nvGraphicFramePr>
        <p:xfrm>
          <a:off x="1067921" y="1286150"/>
          <a:ext cx="10571803" cy="50339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a:graphicFrameLocks/>
          </p:cNvGraphicFramePr>
          <p:nvPr>
            <p:extLst>
              <p:ext uri="{D42A27DB-BD31-4B8C-83A1-F6EECF244321}">
                <p14:modId xmlns:p14="http://schemas.microsoft.com/office/powerpoint/2010/main" val="1361164161"/>
              </p:ext>
            </p:extLst>
          </p:nvPr>
        </p:nvGraphicFramePr>
        <p:xfrm>
          <a:off x="405780" y="537925"/>
          <a:ext cx="10345416" cy="5644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2219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83376" y="212444"/>
            <a:ext cx="8343484" cy="891330"/>
          </a:xfrm>
        </p:spPr>
        <p:style>
          <a:lnRef idx="1">
            <a:schemeClr val="accent5"/>
          </a:lnRef>
          <a:fillRef idx="2">
            <a:schemeClr val="accent5"/>
          </a:fillRef>
          <a:effectRef idx="1">
            <a:schemeClr val="accent5"/>
          </a:effectRef>
          <a:fontRef idx="minor">
            <a:schemeClr val="dk1"/>
          </a:fontRef>
        </p:style>
        <p:txBody>
          <a:bodyPr>
            <a:noAutofit/>
          </a:bodyPr>
          <a:lstStyle/>
          <a:p>
            <a:pPr>
              <a:defRPr sz="1600" b="1" i="0" u="none" strike="noStrike" kern="1200" baseline="0">
                <a:solidFill>
                  <a:prstClr val="black">
                    <a:lumMod val="65000"/>
                    <a:lumOff val="35000"/>
                  </a:prstClr>
                </a:solidFill>
                <a:latin typeface="+mn-lt"/>
                <a:ea typeface="+mn-ea"/>
                <a:cs typeface="+mn-cs"/>
              </a:defRPr>
            </a:pPr>
            <a:r>
              <a:rPr lang="en-US" sz="2400" dirty="0">
                <a:solidFill>
                  <a:schemeClr val="tx1"/>
                </a:solidFill>
              </a:rPr>
              <a:t>REGISTROS SANITARIOS DE MEDICAMENTOS EMITIDOS (</a:t>
            </a:r>
            <a:r>
              <a:rPr lang="en-US" sz="2400" dirty="0" err="1">
                <a:solidFill>
                  <a:schemeClr val="tx1"/>
                </a:solidFill>
              </a:rPr>
              <a:t>Período</a:t>
            </a:r>
            <a:r>
              <a:rPr lang="en-US" sz="2400" dirty="0">
                <a:solidFill>
                  <a:schemeClr val="tx1"/>
                </a:solidFill>
              </a:rPr>
              <a:t>  2016 - 2021)</a:t>
            </a:r>
            <a:endParaRPr lang="es-ES" sz="2400" dirty="0">
              <a:solidFill>
                <a:schemeClr val="tx1"/>
              </a:solidFill>
            </a:endParaRPr>
          </a:p>
        </p:txBody>
      </p:sp>
      <p:sp>
        <p:nvSpPr>
          <p:cNvPr id="3" name="CuadroTexto 2"/>
          <p:cNvSpPr txBox="1"/>
          <p:nvPr/>
        </p:nvSpPr>
        <p:spPr>
          <a:xfrm>
            <a:off x="3502124" y="5754742"/>
            <a:ext cx="6264696" cy="338554"/>
          </a:xfrm>
          <a:prstGeom prst="rect">
            <a:avLst/>
          </a:prstGeom>
          <a:noFill/>
        </p:spPr>
        <p:txBody>
          <a:bodyPr wrap="square" rtlCol="0">
            <a:spAutoFit/>
          </a:bodyPr>
          <a:lstStyle/>
          <a:p>
            <a:pPr algn="ctr"/>
            <a:r>
              <a:rPr lang="es-MX" sz="1600" dirty="0"/>
              <a:t>Datos obtenidos del Sistema de Registro Sanitario 22-07-2021</a:t>
            </a:r>
            <a:endParaRPr lang="es-PA" sz="1600" dirty="0"/>
          </a:p>
        </p:txBody>
      </p:sp>
      <p:graphicFrame>
        <p:nvGraphicFramePr>
          <p:cNvPr id="9" name="Gráfico 8">
            <a:extLst>
              <a:ext uri="{FF2B5EF4-FFF2-40B4-BE49-F238E27FC236}">
                <a16:creationId xmlns:a16="http://schemas.microsoft.com/office/drawing/2014/main" id="{7D99347F-DAE6-43E4-8AF2-65D15B2B772B}"/>
              </a:ext>
            </a:extLst>
          </p:cNvPr>
          <p:cNvGraphicFramePr>
            <a:graphicFrameLocks/>
          </p:cNvGraphicFramePr>
          <p:nvPr>
            <p:extLst>
              <p:ext uri="{D42A27DB-BD31-4B8C-83A1-F6EECF244321}">
                <p14:modId xmlns:p14="http://schemas.microsoft.com/office/powerpoint/2010/main" val="4159877199"/>
              </p:ext>
            </p:extLst>
          </p:nvPr>
        </p:nvGraphicFramePr>
        <p:xfrm>
          <a:off x="1413892" y="1340769"/>
          <a:ext cx="7848872" cy="44139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8093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9046740" y="1412776"/>
            <a:ext cx="2448272"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MX" b="1" dirty="0"/>
              <a:t>Mora Recibida:  5000 Solicitudes 2014-2016</a:t>
            </a:r>
            <a:endParaRPr lang="es-PA" b="1" dirty="0"/>
          </a:p>
        </p:txBody>
      </p:sp>
      <p:sp>
        <p:nvSpPr>
          <p:cNvPr id="9" name="Título 1"/>
          <p:cNvSpPr txBox="1">
            <a:spLocks/>
          </p:cNvSpPr>
          <p:nvPr/>
        </p:nvSpPr>
        <p:spPr>
          <a:xfrm>
            <a:off x="2168209" y="260648"/>
            <a:ext cx="7670619" cy="792088"/>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defRPr sz="2000" b="1" i="0" u="none" strike="noStrike" kern="1200" cap="all" spc="50" baseline="0">
                <a:solidFill>
                  <a:prstClr val="black">
                    <a:lumMod val="65000"/>
                    <a:lumOff val="35000"/>
                  </a:prstClr>
                </a:solidFill>
                <a:latin typeface="+mn-lt"/>
                <a:ea typeface="+mn-ea"/>
                <a:cs typeface="+mn-cs"/>
              </a:defRPr>
            </a:pPr>
            <a:r>
              <a:rPr lang="es-MX" sz="2200" dirty="0">
                <a:solidFill>
                  <a:schemeClr val="tx1"/>
                </a:solidFill>
                <a:latin typeface="Arial" panose="020B0604020202020204" pitchFamily="34" charset="0"/>
                <a:cs typeface="Arial" panose="020B0604020202020204" pitchFamily="34" charset="0"/>
              </a:rPr>
              <a:t>Solicitudes de Modificaciones al registro sanitario </a:t>
            </a:r>
            <a:r>
              <a:rPr lang="es-MX" sz="2400" dirty="0">
                <a:solidFill>
                  <a:schemeClr val="tx1"/>
                </a:solidFill>
                <a:latin typeface="Arial" panose="020B0604020202020204" pitchFamily="34" charset="0"/>
                <a:cs typeface="Arial" panose="020B0604020202020204" pitchFamily="34" charset="0"/>
              </a:rPr>
              <a:t>2016-2021</a:t>
            </a:r>
            <a:endParaRPr lang="es-ES" sz="2400" b="1" cap="all" spc="50" dirty="0">
              <a:solidFill>
                <a:schemeClr val="tx1"/>
              </a:solidFill>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D689DB2A-BE18-4B7E-90F0-B159B257FE2C}"/>
              </a:ext>
            </a:extLst>
          </p:cNvPr>
          <p:cNvPicPr>
            <a:picLocks noChangeAspect="1"/>
          </p:cNvPicPr>
          <p:nvPr/>
        </p:nvPicPr>
        <p:blipFill>
          <a:blip r:embed="rId2"/>
          <a:stretch>
            <a:fillRect/>
          </a:stretch>
        </p:blipFill>
        <p:spPr>
          <a:xfrm>
            <a:off x="2566020" y="6380925"/>
            <a:ext cx="6267231" cy="432854"/>
          </a:xfrm>
          <a:prstGeom prst="rect">
            <a:avLst/>
          </a:prstGeom>
        </p:spPr>
      </p:pic>
      <p:graphicFrame>
        <p:nvGraphicFramePr>
          <p:cNvPr id="13" name="Gráfico 12">
            <a:extLst>
              <a:ext uri="{FF2B5EF4-FFF2-40B4-BE49-F238E27FC236}">
                <a16:creationId xmlns:a16="http://schemas.microsoft.com/office/drawing/2014/main" id="{00B78BBF-A6B6-4696-AB21-84416F681498}"/>
              </a:ext>
            </a:extLst>
          </p:cNvPr>
          <p:cNvGraphicFramePr>
            <a:graphicFrameLocks/>
          </p:cNvGraphicFramePr>
          <p:nvPr>
            <p:extLst>
              <p:ext uri="{D42A27DB-BD31-4B8C-83A1-F6EECF244321}">
                <p14:modId xmlns:p14="http://schemas.microsoft.com/office/powerpoint/2010/main" val="3257512805"/>
              </p:ext>
            </p:extLst>
          </p:nvPr>
        </p:nvGraphicFramePr>
        <p:xfrm>
          <a:off x="909836" y="1762743"/>
          <a:ext cx="8784976" cy="44719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1335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A" dirty="0"/>
              <a:t>Requisitos adicionales en licitaciones</a:t>
            </a:r>
          </a:p>
        </p:txBody>
      </p:sp>
      <p:sp>
        <p:nvSpPr>
          <p:cNvPr id="3" name="Marcador de contenido 2"/>
          <p:cNvSpPr>
            <a:spLocks noGrp="1"/>
          </p:cNvSpPr>
          <p:nvPr>
            <p:ph idx="1"/>
          </p:nvPr>
        </p:nvSpPr>
        <p:spPr/>
        <p:txBody>
          <a:bodyPr>
            <a:normAutofit/>
          </a:bodyPr>
          <a:lstStyle/>
          <a:p>
            <a:r>
              <a:rPr lang="es-PA" sz="2800" dirty="0"/>
              <a:t>Certificación de indicaciones.</a:t>
            </a:r>
          </a:p>
          <a:p>
            <a:r>
              <a:rPr lang="es-PA" sz="2800" dirty="0"/>
              <a:t>Certificación de EMA o FDA.</a:t>
            </a:r>
          </a:p>
          <a:p>
            <a:r>
              <a:rPr lang="es-PA" sz="2800" dirty="0"/>
              <a:t>Método de destrucción apostillado o autorizado por la DNFD.</a:t>
            </a:r>
          </a:p>
          <a:p>
            <a:pPr marL="45720" indent="0">
              <a:buNone/>
            </a:pPr>
            <a:endParaRPr lang="es-PA" sz="2800" dirty="0"/>
          </a:p>
        </p:txBody>
      </p:sp>
    </p:spTree>
    <p:extLst>
      <p:ext uri="{BB962C8B-B14F-4D97-AF65-F5344CB8AC3E}">
        <p14:creationId xmlns:p14="http://schemas.microsoft.com/office/powerpoint/2010/main" val="278509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A"/>
              <a:t>Planificación </a:t>
            </a:r>
            <a:r>
              <a:rPr lang="es-PA" dirty="0"/>
              <a:t>de las existencias</a:t>
            </a:r>
          </a:p>
        </p:txBody>
      </p:sp>
      <p:sp>
        <p:nvSpPr>
          <p:cNvPr id="3" name="Marcador de contenido 2"/>
          <p:cNvSpPr>
            <a:spLocks noGrp="1"/>
          </p:cNvSpPr>
          <p:nvPr>
            <p:ph idx="1"/>
          </p:nvPr>
        </p:nvSpPr>
        <p:spPr/>
        <p:txBody>
          <a:bodyPr>
            <a:normAutofit/>
          </a:bodyPr>
          <a:lstStyle/>
          <a:p>
            <a:r>
              <a:rPr lang="es-PA" sz="2800" dirty="0"/>
              <a:t>Agotamiento de inventario, luego de aprobado una modificación post-registro.</a:t>
            </a:r>
          </a:p>
          <a:p>
            <a:r>
              <a:rPr lang="es-PA" sz="2800" dirty="0"/>
              <a:t>Producto con empaques en otro idioma.</a:t>
            </a:r>
          </a:p>
          <a:p>
            <a:r>
              <a:rPr lang="es-PA" sz="2800" dirty="0"/>
              <a:t>Productos con diluyentes diferentes.</a:t>
            </a:r>
          </a:p>
          <a:p>
            <a:pPr marL="45720" indent="0">
              <a:buNone/>
            </a:pPr>
            <a:endParaRPr lang="es-PA" sz="2800" dirty="0"/>
          </a:p>
        </p:txBody>
      </p:sp>
    </p:spTree>
    <p:extLst>
      <p:ext uri="{BB962C8B-B14F-4D97-AF65-F5344CB8AC3E}">
        <p14:creationId xmlns:p14="http://schemas.microsoft.com/office/powerpoint/2010/main" val="104727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es-PA" dirty="0"/>
              <a:t>Ingresos extemporáneos de las renovaciones</a:t>
            </a:r>
          </a:p>
        </p:txBody>
      </p:sp>
      <p:sp>
        <p:nvSpPr>
          <p:cNvPr id="3" name="Marcador de contenido 2"/>
          <p:cNvSpPr>
            <a:spLocks noGrp="1"/>
          </p:cNvSpPr>
          <p:nvPr>
            <p:ph idx="1"/>
          </p:nvPr>
        </p:nvSpPr>
        <p:spPr/>
        <p:txBody>
          <a:bodyPr>
            <a:normAutofit/>
          </a:bodyPr>
          <a:lstStyle/>
          <a:p>
            <a:r>
              <a:rPr lang="es-PA" sz="2400" dirty="0"/>
              <a:t>Ley N° 1 de 10 de enero de 2001, en su artículo 41 señala:</a:t>
            </a:r>
          </a:p>
          <a:p>
            <a:pPr marL="45720" indent="0">
              <a:buNone/>
            </a:pPr>
            <a:r>
              <a:rPr lang="es-PA" sz="2400" dirty="0"/>
              <a:t>(Vigencia del Registro para Medicamentos).</a:t>
            </a:r>
          </a:p>
          <a:p>
            <a:pPr marL="45720" indent="0" algn="just">
              <a:buNone/>
            </a:pPr>
            <a:r>
              <a:rPr lang="es-PA" sz="2400" dirty="0"/>
              <a:t>El Registro Sanitario se otorga con una vigencia de cinco años y podrá ser renovable al final de cada período, previa solicitud. Durante el período de renovación, el producto podrá importarse, comercializarse y venderse libremente, siempre que se haya presentado la solicitud de renovación con los requisitos correspondientes conforme al artículo 25 de esta Ley, tres meses antes del vencimiento del registro, como mínimo</a:t>
            </a:r>
            <a:r>
              <a:rPr lang="es-PA" dirty="0"/>
              <a:t>.</a:t>
            </a:r>
          </a:p>
        </p:txBody>
      </p:sp>
    </p:spTree>
    <p:extLst>
      <p:ext uri="{BB962C8B-B14F-4D97-AF65-F5344CB8AC3E}">
        <p14:creationId xmlns:p14="http://schemas.microsoft.com/office/powerpoint/2010/main" val="336137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A" dirty="0"/>
              <a:t>Intermediarios negligentes</a:t>
            </a:r>
          </a:p>
        </p:txBody>
      </p:sp>
      <p:sp>
        <p:nvSpPr>
          <p:cNvPr id="3" name="Marcador de contenido 2"/>
          <p:cNvSpPr>
            <a:spLocks noGrp="1"/>
          </p:cNvSpPr>
          <p:nvPr>
            <p:ph idx="1"/>
          </p:nvPr>
        </p:nvSpPr>
        <p:spPr/>
        <p:txBody>
          <a:bodyPr>
            <a:normAutofit/>
          </a:bodyPr>
          <a:lstStyle/>
          <a:p>
            <a:r>
              <a:rPr lang="es-PA" sz="2800" dirty="0"/>
              <a:t>Solicitar dinero por las citas en la DNFD.</a:t>
            </a:r>
          </a:p>
          <a:p>
            <a:r>
              <a:rPr lang="es-PA" sz="2800" dirty="0"/>
              <a:t>Cobrar hasta 175.00 por copias autenticadas.</a:t>
            </a:r>
          </a:p>
          <a:p>
            <a:r>
              <a:rPr lang="es-PA" sz="2800" dirty="0"/>
              <a:t>No informar a los proveedores sobre los trámites.</a:t>
            </a:r>
          </a:p>
          <a:p>
            <a:r>
              <a:rPr lang="es-PA" sz="2800" dirty="0"/>
              <a:t>Falsificación de documentos.</a:t>
            </a:r>
          </a:p>
          <a:p>
            <a:r>
              <a:rPr lang="es-PA" sz="2800" dirty="0"/>
              <a:t>Falsificación de firmas.</a:t>
            </a:r>
          </a:p>
        </p:txBody>
      </p:sp>
    </p:spTree>
    <p:extLst>
      <p:ext uri="{BB962C8B-B14F-4D97-AF65-F5344CB8AC3E}">
        <p14:creationId xmlns:p14="http://schemas.microsoft.com/office/powerpoint/2010/main" val="9772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A" dirty="0"/>
              <a:t>Industria farmacéutica</a:t>
            </a:r>
          </a:p>
        </p:txBody>
      </p:sp>
      <p:sp>
        <p:nvSpPr>
          <p:cNvPr id="3" name="Marcador de contenido 2"/>
          <p:cNvSpPr>
            <a:spLocks noGrp="1"/>
          </p:cNvSpPr>
          <p:nvPr>
            <p:ph idx="1"/>
          </p:nvPr>
        </p:nvSpPr>
        <p:spPr/>
        <p:txBody>
          <a:bodyPr>
            <a:normAutofit/>
          </a:bodyPr>
          <a:lstStyle/>
          <a:p>
            <a:r>
              <a:rPr lang="es-ES" sz="2800" dirty="0"/>
              <a:t>Cancelación de Registro.</a:t>
            </a:r>
          </a:p>
          <a:p>
            <a:r>
              <a:rPr lang="es-ES" sz="2800" dirty="0"/>
              <a:t>Problemas de Buenas Prácticas de Manufactura.</a:t>
            </a:r>
          </a:p>
          <a:p>
            <a:r>
              <a:rPr lang="es-ES" sz="2800" dirty="0"/>
              <a:t>Problemas con Materia Prima.</a:t>
            </a:r>
          </a:p>
          <a:p>
            <a:r>
              <a:rPr lang="es-ES" sz="2800" dirty="0"/>
              <a:t>Poca oferta.</a:t>
            </a:r>
          </a:p>
          <a:p>
            <a:r>
              <a:rPr lang="es-ES" sz="2800" dirty="0"/>
              <a:t>Impugnaciones.</a:t>
            </a:r>
          </a:p>
          <a:p>
            <a:pPr marL="45720" indent="0">
              <a:buNone/>
            </a:pPr>
            <a:endParaRPr lang="es-PA" sz="2800" dirty="0"/>
          </a:p>
        </p:txBody>
      </p:sp>
    </p:spTree>
    <p:extLst>
      <p:ext uri="{BB962C8B-B14F-4D97-AF65-F5344CB8AC3E}">
        <p14:creationId xmlns:p14="http://schemas.microsoft.com/office/powerpoint/2010/main" val="290198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idx="1"/>
          </p:nvPr>
        </p:nvSpPr>
        <p:spPr>
          <a:xfrm>
            <a:off x="1840507" y="1480260"/>
            <a:ext cx="4040188" cy="724604"/>
          </a:xfrm>
        </p:spPr>
        <p:txBody>
          <a:bodyPr/>
          <a:lstStyle/>
          <a:p>
            <a:pPr algn="l"/>
            <a:r>
              <a:rPr lang="es-PA" b="1" dirty="0"/>
              <a:t>EJEMPLO</a:t>
            </a:r>
          </a:p>
        </p:txBody>
      </p:sp>
      <p:pic>
        <p:nvPicPr>
          <p:cNvPr id="9" name="Marcador de contenido 8"/>
          <p:cNvPicPr>
            <a:picLocks noGrp="1" noChangeAspect="1"/>
          </p:cNvPicPr>
          <p:nvPr>
            <p:ph sz="quarter" idx="14"/>
          </p:nvPr>
        </p:nvPicPr>
        <p:blipFill>
          <a:blip r:embed="rId2"/>
          <a:stretch>
            <a:fillRect/>
          </a:stretch>
        </p:blipFill>
        <p:spPr>
          <a:xfrm>
            <a:off x="6217937" y="2276872"/>
            <a:ext cx="4041775" cy="3600400"/>
          </a:xfrm>
          <a:prstGeom prst="rect">
            <a:avLst/>
          </a:prstGeom>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6740" y="565860"/>
            <a:ext cx="7683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Marcador de contenido"/>
          <p:cNvSpPr>
            <a:spLocks noGrp="1"/>
          </p:cNvSpPr>
          <p:nvPr>
            <p:ph sz="quarter" idx="13"/>
          </p:nvPr>
        </p:nvSpPr>
        <p:spPr/>
        <p:txBody>
          <a:bodyPr>
            <a:normAutofit/>
          </a:bodyPr>
          <a:lstStyle/>
          <a:p>
            <a:pPr algn="ctr">
              <a:lnSpc>
                <a:spcPct val="300000"/>
              </a:lnSpc>
            </a:pPr>
            <a:r>
              <a:rPr lang="es-PA" b="1" dirty="0"/>
              <a:t>DIGOXINA</a:t>
            </a:r>
          </a:p>
          <a:p>
            <a:pPr marL="0" indent="0">
              <a:lnSpc>
                <a:spcPct val="300000"/>
              </a:lnSpc>
              <a:buNone/>
            </a:pPr>
            <a:r>
              <a:rPr lang="es-PA" b="1" dirty="0"/>
              <a:t>Escasez Principio Activo</a:t>
            </a:r>
          </a:p>
          <a:p>
            <a:pPr marL="0" indent="0">
              <a:lnSpc>
                <a:spcPct val="300000"/>
              </a:lnSpc>
              <a:buNone/>
            </a:pPr>
            <a:endParaRPr lang="es-PA" b="1" dirty="0"/>
          </a:p>
        </p:txBody>
      </p:sp>
    </p:spTree>
    <p:extLst>
      <p:ext uri="{BB962C8B-B14F-4D97-AF65-F5344CB8AC3E}">
        <p14:creationId xmlns:p14="http://schemas.microsoft.com/office/powerpoint/2010/main" val="1759202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Marcador de texto"/>
          <p:cNvSpPr>
            <a:spLocks noGrp="1"/>
          </p:cNvSpPr>
          <p:nvPr>
            <p:ph type="body" idx="1"/>
          </p:nvPr>
        </p:nvSpPr>
        <p:spPr/>
        <p:txBody>
          <a:bodyPr/>
          <a:lstStyle/>
          <a:p>
            <a:r>
              <a:rPr lang="es-PA" dirty="0"/>
              <a:t>EJEMPLO</a:t>
            </a:r>
          </a:p>
        </p:txBody>
      </p:sp>
      <p:sp>
        <p:nvSpPr>
          <p:cNvPr id="16" name="15 Marcador de texto"/>
          <p:cNvSpPr>
            <a:spLocks noGrp="1"/>
          </p:cNvSpPr>
          <p:nvPr>
            <p:ph type="body" sz="quarter" idx="3"/>
          </p:nvPr>
        </p:nvSpPr>
        <p:spPr/>
        <p:txBody>
          <a:bodyPr/>
          <a:lstStyle/>
          <a:p>
            <a:r>
              <a:rPr lang="es-PA" dirty="0"/>
              <a:t>ASS</a:t>
            </a:r>
          </a:p>
        </p:txBody>
      </p:sp>
      <p:pic>
        <p:nvPicPr>
          <p:cNvPr id="6" name="Marcador de contenido 5"/>
          <p:cNvPicPr>
            <a:picLocks noGrp="1" noChangeAspect="1"/>
          </p:cNvPicPr>
          <p:nvPr>
            <p:ph sz="quarter" idx="13"/>
          </p:nvPr>
        </p:nvPicPr>
        <p:blipFill>
          <a:blip r:embed="rId2"/>
          <a:stretch>
            <a:fillRect/>
          </a:stretch>
        </p:blipFill>
        <p:spPr>
          <a:xfrm>
            <a:off x="2043905" y="2212975"/>
            <a:ext cx="3913188" cy="3913188"/>
          </a:xfrm>
          <a:prstGeom prst="rect">
            <a:avLst/>
          </a:prstGeom>
        </p:spPr>
      </p:pic>
      <p:pic>
        <p:nvPicPr>
          <p:cNvPr id="11" name="Marcador de contenido 10"/>
          <p:cNvPicPr>
            <a:picLocks noGrp="1" noChangeAspect="1"/>
          </p:cNvPicPr>
          <p:nvPr>
            <p:ph sz="quarter" idx="14"/>
          </p:nvPr>
        </p:nvPicPr>
        <p:blipFill>
          <a:blip r:embed="rId3"/>
          <a:stretch>
            <a:fillRect/>
          </a:stretch>
        </p:blipFill>
        <p:spPr>
          <a:xfrm>
            <a:off x="6194426" y="2855993"/>
            <a:ext cx="4041775" cy="2627153"/>
          </a:xfrm>
          <a:prstGeom prst="ellipse">
            <a:avLst/>
          </a:prstGeom>
          <a:ln>
            <a:noFill/>
          </a:ln>
          <a:effectLst>
            <a:softEdge rad="112500"/>
          </a:effec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6740" y="565860"/>
            <a:ext cx="7683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2782045" y="5805265"/>
            <a:ext cx="6840760" cy="830997"/>
          </a:xfrm>
          <a:prstGeom prst="rect">
            <a:avLst/>
          </a:prstGeom>
          <a:noFill/>
        </p:spPr>
        <p:txBody>
          <a:bodyPr wrap="square" rtlCol="0">
            <a:spAutoFit/>
          </a:bodyPr>
          <a:lstStyle/>
          <a:p>
            <a:r>
              <a:rPr lang="es-PA" sz="2400" b="1" dirty="0">
                <a:latin typeface="Century Schoolbook" panose="02040604050505020304" pitchFamily="18" charset="0"/>
              </a:rPr>
              <a:t>Remodelaciones en la planta de fabricación </a:t>
            </a:r>
          </a:p>
        </p:txBody>
      </p:sp>
    </p:spTree>
    <p:extLst>
      <p:ext uri="{BB962C8B-B14F-4D97-AF65-F5344CB8AC3E}">
        <p14:creationId xmlns:p14="http://schemas.microsoft.com/office/powerpoint/2010/main" val="3082691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a:t>Temas a desarrollar</a:t>
            </a:r>
          </a:p>
        </p:txBody>
      </p:sp>
      <p:sp>
        <p:nvSpPr>
          <p:cNvPr id="3" name="Marcador de contenido 2"/>
          <p:cNvSpPr>
            <a:spLocks noGrp="1"/>
          </p:cNvSpPr>
          <p:nvPr>
            <p:ph idx="1"/>
          </p:nvPr>
        </p:nvSpPr>
        <p:spPr/>
        <p:txBody>
          <a:bodyPr rtlCol="0"/>
          <a:lstStyle/>
          <a:p>
            <a:pPr rtl="0"/>
            <a:r>
              <a:rPr lang="es-ES" sz="2800" dirty="0"/>
              <a:t>Registro Sanitario</a:t>
            </a:r>
          </a:p>
          <a:p>
            <a:pPr rtl="0"/>
            <a:r>
              <a:rPr lang="es-ES" sz="2800" dirty="0"/>
              <a:t>Aspectos a tomar en cuenta</a:t>
            </a:r>
          </a:p>
          <a:p>
            <a:pPr rtl="0"/>
            <a:r>
              <a:rPr lang="es-ES" sz="2800" dirty="0"/>
              <a:t>Opciones disponibles</a:t>
            </a:r>
          </a:p>
          <a:p>
            <a:pPr rtl="0"/>
            <a:r>
              <a:rPr lang="es-ES" sz="2800" dirty="0"/>
              <a:t>Recomendaciones</a:t>
            </a:r>
            <a:r>
              <a:rPr lang="es-ES" dirty="0"/>
              <a:t>.</a:t>
            </a:r>
          </a:p>
          <a:p>
            <a:pPr rtl="0"/>
            <a:endParaRPr lang="es-ES" dirty="0"/>
          </a:p>
        </p:txBody>
      </p:sp>
    </p:spTree>
    <p:extLst>
      <p:ext uri="{BB962C8B-B14F-4D97-AF65-F5344CB8AC3E}">
        <p14:creationId xmlns:p14="http://schemas.microsoft.com/office/powerpoint/2010/main" val="16373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sz="quarter" idx="14"/>
          </p:nvPr>
        </p:nvSpPr>
        <p:spPr/>
        <p:txBody>
          <a:bodyPr/>
          <a:lstStyle/>
          <a:p>
            <a:pPr marL="0" indent="0">
              <a:buNone/>
            </a:pPr>
            <a:endParaRPr lang="es-PA" dirty="0"/>
          </a:p>
          <a:p>
            <a:pPr marL="0" indent="0">
              <a:buNone/>
            </a:pPr>
            <a:endParaRPr lang="es-PA" dirty="0"/>
          </a:p>
          <a:p>
            <a:pPr marL="0" indent="0">
              <a:buNone/>
            </a:pPr>
            <a:endParaRPr lang="es-PA" dirty="0"/>
          </a:p>
          <a:p>
            <a:pPr marL="0" indent="0">
              <a:buNone/>
            </a:pPr>
            <a:endParaRPr lang="es-PA" dirty="0"/>
          </a:p>
          <a:p>
            <a:pPr marL="0" indent="0" algn="ctr">
              <a:buNone/>
            </a:pPr>
            <a:r>
              <a:rPr lang="es-PA" dirty="0"/>
              <a:t>Sin Inventario a Nivel Regional </a:t>
            </a:r>
          </a:p>
        </p:txBody>
      </p:sp>
      <p:pic>
        <p:nvPicPr>
          <p:cNvPr id="5122"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046954" y="2212975"/>
            <a:ext cx="3907093" cy="391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6740" y="565860"/>
            <a:ext cx="7683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Marcador de texto 5"/>
          <p:cNvSpPr>
            <a:spLocks noGrp="1"/>
          </p:cNvSpPr>
          <p:nvPr>
            <p:ph type="body" sz="quarter" idx="3"/>
          </p:nvPr>
        </p:nvSpPr>
        <p:spPr/>
        <p:txBody>
          <a:bodyPr/>
          <a:lstStyle/>
          <a:p>
            <a:r>
              <a:rPr lang="es-PA" b="1" dirty="0"/>
              <a:t>CITARABINA </a:t>
            </a:r>
          </a:p>
        </p:txBody>
      </p:sp>
      <p:sp>
        <p:nvSpPr>
          <p:cNvPr id="12" name="Marcador de texto 5"/>
          <p:cNvSpPr>
            <a:spLocks noGrp="1"/>
          </p:cNvSpPr>
          <p:nvPr>
            <p:ph type="body" idx="1"/>
          </p:nvPr>
        </p:nvSpPr>
        <p:spPr/>
        <p:txBody>
          <a:bodyPr/>
          <a:lstStyle/>
          <a:p>
            <a:r>
              <a:rPr lang="es-PA" b="1" dirty="0"/>
              <a:t>EJEMPLO</a:t>
            </a:r>
          </a:p>
        </p:txBody>
      </p:sp>
    </p:spTree>
    <p:extLst>
      <p:ext uri="{BB962C8B-B14F-4D97-AF65-F5344CB8AC3E}">
        <p14:creationId xmlns:p14="http://schemas.microsoft.com/office/powerpoint/2010/main" val="3179582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5927" y="446255"/>
            <a:ext cx="9739340" cy="890722"/>
          </a:xfrm>
        </p:spPr>
        <p:txBody>
          <a:bodyPr>
            <a:normAutofit/>
          </a:bodyPr>
          <a:lstStyle/>
          <a:p>
            <a:br>
              <a:rPr lang="es-PA" dirty="0"/>
            </a:br>
            <a:endParaRPr lang="es-PA" dirty="0"/>
          </a:p>
        </p:txBody>
      </p:sp>
      <p:sp>
        <p:nvSpPr>
          <p:cNvPr id="3" name="Marcador de contenido 2"/>
          <p:cNvSpPr>
            <a:spLocks noGrp="1"/>
          </p:cNvSpPr>
          <p:nvPr>
            <p:ph idx="1"/>
          </p:nvPr>
        </p:nvSpPr>
        <p:spPr>
          <a:xfrm>
            <a:off x="549796" y="1775351"/>
            <a:ext cx="3771504" cy="4733792"/>
          </a:xfrm>
        </p:spPr>
        <p:txBody>
          <a:bodyPr>
            <a:normAutofit/>
          </a:bodyPr>
          <a:lstStyle/>
          <a:p>
            <a:pPr marL="0" indent="0">
              <a:buNone/>
            </a:pPr>
            <a:r>
              <a:rPr lang="es-PA" dirty="0"/>
              <a:t>DECRETO EJECUTIVO </a:t>
            </a:r>
            <a:r>
              <a:rPr lang="es-PA" sz="2199" dirty="0"/>
              <a:t>No. 95</a:t>
            </a:r>
            <a:br>
              <a:rPr lang="es-PA" sz="2199" dirty="0"/>
            </a:br>
            <a:r>
              <a:rPr lang="es-PA" sz="2199" dirty="0"/>
              <a:t>(de 14 de mayo de 2019)</a:t>
            </a:r>
          </a:p>
          <a:p>
            <a:r>
              <a:rPr lang="es-PA" dirty="0"/>
              <a:t>Deroga Decretos Ejecutivos y resoluciones reglamentarias de Medicamentos y Otros Productos para la Salud Humana.</a:t>
            </a:r>
          </a:p>
          <a:p>
            <a:endParaRPr lang="es-PA" dirty="0"/>
          </a:p>
        </p:txBody>
      </p:sp>
      <p:sp>
        <p:nvSpPr>
          <p:cNvPr id="4" name="Marcador de contenido 3"/>
          <p:cNvSpPr>
            <a:spLocks noGrp="1"/>
          </p:cNvSpPr>
          <p:nvPr>
            <p:ph idx="12"/>
          </p:nvPr>
        </p:nvSpPr>
        <p:spPr>
          <a:xfrm>
            <a:off x="5014292" y="1650480"/>
            <a:ext cx="6474142" cy="4983534"/>
          </a:xfrm>
        </p:spPr>
        <p:txBody>
          <a:bodyPr/>
          <a:lstStyle/>
          <a:p>
            <a:pPr marL="0" indent="0" algn="just" defTabSz="457063">
              <a:lnSpc>
                <a:spcPct val="100000"/>
              </a:lnSpc>
              <a:spcBef>
                <a:spcPts val="0"/>
              </a:spcBef>
              <a:buNone/>
            </a:pPr>
            <a:r>
              <a:rPr lang="es-ES" sz="1400" dirty="0">
                <a:solidFill>
                  <a:prstClr val="black"/>
                </a:solidFill>
                <a:latin typeface="Arial" panose="020B0604020202020204" pitchFamily="34" charset="0"/>
                <a:ea typeface="Times New Roman" panose="02020603050405020304" pitchFamily="18" charset="0"/>
                <a:cs typeface="Arial" panose="020B0604020202020204" pitchFamily="34" charset="0"/>
              </a:rPr>
              <a:t>Decreto Ejecutivo Nº </a:t>
            </a:r>
            <a:r>
              <a:rPr lang="es-ES" sz="1400" b="1" dirty="0">
                <a:solidFill>
                  <a:prstClr val="black"/>
                </a:solidFill>
                <a:latin typeface="Arial" panose="020B0604020202020204" pitchFamily="34" charset="0"/>
                <a:ea typeface="Times New Roman" panose="02020603050405020304" pitchFamily="18" charset="0"/>
                <a:cs typeface="Arial" panose="020B0604020202020204" pitchFamily="34" charset="0"/>
              </a:rPr>
              <a:t>97</a:t>
            </a:r>
            <a:r>
              <a:rPr lang="es-ES" sz="1400" dirty="0">
                <a:solidFill>
                  <a:prstClr val="black"/>
                </a:solidFill>
                <a:latin typeface="Arial" panose="020B0604020202020204" pitchFamily="34" charset="0"/>
                <a:ea typeface="Times New Roman" panose="02020603050405020304" pitchFamily="18" charset="0"/>
                <a:cs typeface="Arial" panose="020B0604020202020204" pitchFamily="34" charset="0"/>
              </a:rPr>
              <a:t> de 8 de abril de 1997</a:t>
            </a:r>
          </a:p>
          <a:p>
            <a:pPr marL="0" indent="0" algn="just" defTabSz="457063">
              <a:lnSpc>
                <a:spcPct val="100000"/>
              </a:lnSpc>
              <a:spcBef>
                <a:spcPts val="0"/>
              </a:spcBef>
              <a:buNone/>
            </a:pPr>
            <a:r>
              <a:rPr lang="es-ES" sz="1400" dirty="0">
                <a:solidFill>
                  <a:prstClr val="black"/>
                </a:solidFill>
                <a:latin typeface="Arial" panose="020B0604020202020204" pitchFamily="34" charset="0"/>
                <a:ea typeface="Times New Roman" panose="02020603050405020304" pitchFamily="18" charset="0"/>
                <a:cs typeface="Arial" panose="020B0604020202020204" pitchFamily="34" charset="0"/>
              </a:rPr>
              <a:t>Decreto Ejecutivo N° </a:t>
            </a:r>
            <a:r>
              <a:rPr lang="es-ES" sz="1400" b="1" dirty="0">
                <a:solidFill>
                  <a:prstClr val="black"/>
                </a:solidFill>
                <a:latin typeface="Arial" panose="020B0604020202020204" pitchFamily="34" charset="0"/>
                <a:ea typeface="Times New Roman" panose="02020603050405020304" pitchFamily="18" charset="0"/>
                <a:cs typeface="Arial" panose="020B0604020202020204" pitchFamily="34" charset="0"/>
              </a:rPr>
              <a:t>178</a:t>
            </a:r>
            <a:r>
              <a:rPr lang="es-ES" sz="1400" dirty="0">
                <a:solidFill>
                  <a:prstClr val="black"/>
                </a:solidFill>
                <a:latin typeface="Arial" panose="020B0604020202020204" pitchFamily="34" charset="0"/>
                <a:ea typeface="Times New Roman" panose="02020603050405020304" pitchFamily="18" charset="0"/>
                <a:cs typeface="Arial" panose="020B0604020202020204" pitchFamily="34" charset="0"/>
              </a:rPr>
              <a:t> del 12 de julio de 2001</a:t>
            </a:r>
          </a:p>
          <a:p>
            <a:pPr marL="0" indent="0" algn="just" defTabSz="457063">
              <a:lnSpc>
                <a:spcPct val="100000"/>
              </a:lnSpc>
              <a:spcBef>
                <a:spcPts val="0"/>
              </a:spcBef>
              <a:buNone/>
            </a:pPr>
            <a:r>
              <a:rPr lang="es-ES" sz="1400" dirty="0">
                <a:solidFill>
                  <a:prstClr val="black"/>
                </a:solidFill>
                <a:latin typeface="Arial" panose="020B0604020202020204" pitchFamily="34" charset="0"/>
                <a:ea typeface="Times New Roman" panose="02020603050405020304" pitchFamily="18" charset="0"/>
                <a:cs typeface="Arial" panose="020B0604020202020204" pitchFamily="34" charset="0"/>
              </a:rPr>
              <a:t>Decreto Ejecutivo N° </a:t>
            </a:r>
            <a:r>
              <a:rPr lang="es-ES" sz="1400" b="1" dirty="0">
                <a:solidFill>
                  <a:prstClr val="black"/>
                </a:solidFill>
                <a:latin typeface="Arial" panose="020B0604020202020204" pitchFamily="34" charset="0"/>
                <a:ea typeface="Times New Roman" panose="02020603050405020304" pitchFamily="18" charset="0"/>
                <a:cs typeface="Arial" panose="020B0604020202020204" pitchFamily="34" charset="0"/>
              </a:rPr>
              <a:t>319</a:t>
            </a:r>
            <a:r>
              <a:rPr lang="es-ES" sz="1400" dirty="0">
                <a:solidFill>
                  <a:prstClr val="black"/>
                </a:solidFill>
                <a:latin typeface="Arial" panose="020B0604020202020204" pitchFamily="34" charset="0"/>
                <a:ea typeface="Times New Roman" panose="02020603050405020304" pitchFamily="18" charset="0"/>
                <a:cs typeface="Arial" panose="020B0604020202020204" pitchFamily="34" charset="0"/>
              </a:rPr>
              <a:t> del 28 de septiembre de 2001</a:t>
            </a:r>
          </a:p>
          <a:p>
            <a:pPr marL="0" indent="0" algn="just" defTabSz="457063">
              <a:lnSpc>
                <a:spcPct val="100000"/>
              </a:lnSpc>
              <a:spcBef>
                <a:spcPts val="0"/>
              </a:spcBef>
              <a:buNone/>
            </a:pPr>
            <a:r>
              <a:rPr lang="es-ES" sz="1400" dirty="0">
                <a:solidFill>
                  <a:prstClr val="black"/>
                </a:solidFill>
                <a:latin typeface="Arial" panose="020B0604020202020204" pitchFamily="34" charset="0"/>
                <a:ea typeface="Times New Roman" panose="02020603050405020304" pitchFamily="18" charset="0"/>
                <a:cs typeface="Arial" panose="020B0604020202020204" pitchFamily="34" charset="0"/>
              </a:rPr>
              <a:t>Decreto Ejecutivo N° </a:t>
            </a:r>
            <a:r>
              <a:rPr lang="es-ES" sz="1400" b="1" dirty="0">
                <a:solidFill>
                  <a:prstClr val="black"/>
                </a:solidFill>
                <a:latin typeface="Arial" panose="020B0604020202020204" pitchFamily="34" charset="0"/>
                <a:ea typeface="Times New Roman" panose="02020603050405020304" pitchFamily="18" charset="0"/>
                <a:cs typeface="Arial" panose="020B0604020202020204" pitchFamily="34" charset="0"/>
              </a:rPr>
              <a:t>105</a:t>
            </a:r>
            <a:r>
              <a:rPr lang="es-ES" sz="1400" dirty="0">
                <a:solidFill>
                  <a:prstClr val="black"/>
                </a:solidFill>
                <a:latin typeface="Arial" panose="020B0604020202020204" pitchFamily="34" charset="0"/>
                <a:ea typeface="Times New Roman" panose="02020603050405020304" pitchFamily="18" charset="0"/>
                <a:cs typeface="Arial" panose="020B0604020202020204" pitchFamily="34" charset="0"/>
              </a:rPr>
              <a:t> de 15 de abril de 2003</a:t>
            </a:r>
          </a:p>
          <a:p>
            <a:pPr marL="0" indent="0" algn="just" defTabSz="457063">
              <a:lnSpc>
                <a:spcPct val="100000"/>
              </a:lnSpc>
              <a:spcBef>
                <a:spcPts val="0"/>
              </a:spcBef>
              <a:buNone/>
            </a:pPr>
            <a:r>
              <a:rPr lang="es-ES" sz="1400" dirty="0">
                <a:solidFill>
                  <a:prstClr val="black"/>
                </a:solidFill>
                <a:latin typeface="Arial" panose="020B0604020202020204" pitchFamily="34" charset="0"/>
                <a:ea typeface="Times New Roman" panose="02020603050405020304" pitchFamily="18" charset="0"/>
                <a:cs typeface="Arial" panose="020B0604020202020204" pitchFamily="34" charset="0"/>
              </a:rPr>
              <a:t>Decreto Ejecutivo N° </a:t>
            </a:r>
            <a:r>
              <a:rPr lang="es-ES" sz="1400" b="1" dirty="0">
                <a:solidFill>
                  <a:prstClr val="black"/>
                </a:solidFill>
                <a:latin typeface="Arial" panose="020B0604020202020204" pitchFamily="34" charset="0"/>
                <a:ea typeface="Times New Roman" panose="02020603050405020304" pitchFamily="18" charset="0"/>
                <a:cs typeface="Arial" panose="020B0604020202020204" pitchFamily="34" charset="0"/>
              </a:rPr>
              <a:t>303</a:t>
            </a:r>
            <a:r>
              <a:rPr lang="es-ES" sz="1400" dirty="0">
                <a:solidFill>
                  <a:prstClr val="black"/>
                </a:solidFill>
                <a:latin typeface="Arial" panose="020B0604020202020204" pitchFamily="34" charset="0"/>
                <a:ea typeface="Times New Roman" panose="02020603050405020304" pitchFamily="18" charset="0"/>
                <a:cs typeface="Arial" panose="020B0604020202020204" pitchFamily="34" charset="0"/>
              </a:rPr>
              <a:t> de 11 de diciembre de 2003</a:t>
            </a:r>
          </a:p>
          <a:p>
            <a:pPr marL="0" indent="0" algn="just" defTabSz="457063">
              <a:lnSpc>
                <a:spcPct val="100000"/>
              </a:lnSpc>
              <a:spcBef>
                <a:spcPts val="0"/>
              </a:spcBef>
              <a:buNone/>
            </a:pPr>
            <a:r>
              <a:rPr lang="es-ES" sz="1400" dirty="0">
                <a:solidFill>
                  <a:prstClr val="black"/>
                </a:solidFill>
                <a:latin typeface="Arial" panose="020B0604020202020204" pitchFamily="34" charset="0"/>
                <a:ea typeface="Times New Roman" panose="02020603050405020304" pitchFamily="18" charset="0"/>
                <a:cs typeface="Arial" panose="020B0604020202020204" pitchFamily="34" charset="0"/>
              </a:rPr>
              <a:t>Decreto Ejecutivo N° </a:t>
            </a:r>
            <a:r>
              <a:rPr lang="es-ES" sz="1400" b="1" dirty="0">
                <a:solidFill>
                  <a:prstClr val="black"/>
                </a:solidFill>
                <a:latin typeface="Arial" panose="020B0604020202020204" pitchFamily="34" charset="0"/>
                <a:ea typeface="Times New Roman" panose="02020603050405020304" pitchFamily="18" charset="0"/>
                <a:cs typeface="Arial" panose="020B0604020202020204" pitchFamily="34" charset="0"/>
              </a:rPr>
              <a:t>290</a:t>
            </a:r>
            <a:r>
              <a:rPr lang="es-ES" sz="1400" dirty="0">
                <a:solidFill>
                  <a:prstClr val="black"/>
                </a:solidFill>
                <a:latin typeface="Arial" panose="020B0604020202020204" pitchFamily="34" charset="0"/>
                <a:ea typeface="Times New Roman" panose="02020603050405020304" pitchFamily="18" charset="0"/>
                <a:cs typeface="Arial" panose="020B0604020202020204" pitchFamily="34" charset="0"/>
              </a:rPr>
              <a:t> de 12 de agosto de 2004</a:t>
            </a:r>
          </a:p>
          <a:p>
            <a:pPr marL="0" indent="0" algn="just" defTabSz="457063">
              <a:lnSpc>
                <a:spcPct val="100000"/>
              </a:lnSpc>
              <a:spcBef>
                <a:spcPts val="0"/>
              </a:spcBef>
              <a:buNone/>
            </a:pPr>
            <a:r>
              <a:rPr lang="es-ES" sz="1400" dirty="0">
                <a:solidFill>
                  <a:prstClr val="black"/>
                </a:solidFill>
                <a:latin typeface="Arial" panose="020B0604020202020204" pitchFamily="34" charset="0"/>
                <a:ea typeface="Times New Roman" panose="02020603050405020304" pitchFamily="18" charset="0"/>
                <a:cs typeface="Arial" panose="020B0604020202020204" pitchFamily="34" charset="0"/>
              </a:rPr>
              <a:t>Decreto Ejecutivo N° </a:t>
            </a:r>
            <a:r>
              <a:rPr lang="es-ES" sz="1400" b="1" dirty="0">
                <a:solidFill>
                  <a:prstClr val="black"/>
                </a:solidFill>
                <a:latin typeface="Arial" panose="020B0604020202020204" pitchFamily="34" charset="0"/>
                <a:ea typeface="Times New Roman" panose="02020603050405020304" pitchFamily="18" charset="0"/>
                <a:cs typeface="Arial" panose="020B0604020202020204" pitchFamily="34" charset="0"/>
              </a:rPr>
              <a:t>6</a:t>
            </a:r>
            <a:r>
              <a:rPr lang="es-ES" sz="1400" dirty="0">
                <a:solidFill>
                  <a:prstClr val="black"/>
                </a:solidFill>
                <a:latin typeface="Arial" panose="020B0604020202020204" pitchFamily="34" charset="0"/>
                <a:ea typeface="Times New Roman" panose="02020603050405020304" pitchFamily="18" charset="0"/>
                <a:cs typeface="Arial" panose="020B0604020202020204" pitchFamily="34" charset="0"/>
              </a:rPr>
              <a:t> de 21 de febrero de 2005</a:t>
            </a:r>
          </a:p>
          <a:p>
            <a:pPr marL="0" indent="0" algn="just" defTabSz="457063">
              <a:lnSpc>
                <a:spcPct val="100000"/>
              </a:lnSpc>
              <a:spcBef>
                <a:spcPts val="0"/>
              </a:spcBef>
              <a:buNone/>
            </a:pPr>
            <a:r>
              <a:rPr lang="es-ES" sz="1400" dirty="0">
                <a:solidFill>
                  <a:prstClr val="black"/>
                </a:solidFill>
                <a:latin typeface="Arial" panose="020B0604020202020204" pitchFamily="34" charset="0"/>
                <a:ea typeface="Times New Roman" panose="02020603050405020304" pitchFamily="18" charset="0"/>
                <a:cs typeface="Arial" panose="020B0604020202020204" pitchFamily="34" charset="0"/>
              </a:rPr>
              <a:t>Decreto Ejecutivo N° </a:t>
            </a:r>
            <a:r>
              <a:rPr lang="es-ES" sz="1400" b="1" dirty="0">
                <a:solidFill>
                  <a:prstClr val="black"/>
                </a:solidFill>
                <a:latin typeface="Arial" panose="020B0604020202020204" pitchFamily="34" charset="0"/>
                <a:ea typeface="Times New Roman" panose="02020603050405020304" pitchFamily="18" charset="0"/>
                <a:cs typeface="Arial" panose="020B0604020202020204" pitchFamily="34" charset="0"/>
              </a:rPr>
              <a:t>386</a:t>
            </a:r>
            <a:r>
              <a:rPr lang="es-ES" sz="1400" dirty="0">
                <a:solidFill>
                  <a:prstClr val="black"/>
                </a:solidFill>
                <a:latin typeface="Arial" panose="020B0604020202020204" pitchFamily="34" charset="0"/>
                <a:ea typeface="Times New Roman" panose="02020603050405020304" pitchFamily="18" charset="0"/>
                <a:cs typeface="Arial" panose="020B0604020202020204" pitchFamily="34" charset="0"/>
              </a:rPr>
              <a:t> del 30 de Noviembre de 2006</a:t>
            </a:r>
          </a:p>
          <a:p>
            <a:pPr marL="0" indent="0" algn="just" defTabSz="457063">
              <a:lnSpc>
                <a:spcPct val="100000"/>
              </a:lnSpc>
              <a:spcBef>
                <a:spcPts val="0"/>
              </a:spcBef>
              <a:buNone/>
            </a:pPr>
            <a:r>
              <a:rPr lang="es-ES" sz="1400" dirty="0">
                <a:solidFill>
                  <a:prstClr val="black"/>
                </a:solidFill>
                <a:latin typeface="Arial" panose="020B0604020202020204" pitchFamily="34" charset="0"/>
                <a:ea typeface="Times New Roman" panose="02020603050405020304" pitchFamily="18" charset="0"/>
                <a:cs typeface="Arial" panose="020B0604020202020204" pitchFamily="34" charset="0"/>
              </a:rPr>
              <a:t>Decreto</a:t>
            </a:r>
            <a:r>
              <a:rPr lang="es-ES" sz="1400" dirty="0">
                <a:solidFill>
                  <a:prstClr val="black"/>
                </a:solidFill>
                <a:latin typeface="Arial" panose="020B0604020202020204" pitchFamily="34" charset="0"/>
                <a:ea typeface="MS Mincho" panose="02020609040205080304" pitchFamily="49" charset="-128"/>
                <a:cs typeface="Arial" panose="020B0604020202020204" pitchFamily="34" charset="0"/>
              </a:rPr>
              <a:t> </a:t>
            </a:r>
            <a:r>
              <a:rPr lang="es-ES" sz="1400" dirty="0">
                <a:solidFill>
                  <a:prstClr val="black"/>
                </a:solidFill>
                <a:latin typeface="Arial" panose="020B0604020202020204" pitchFamily="34" charset="0"/>
                <a:ea typeface="Times New Roman" panose="02020603050405020304" pitchFamily="18" charset="0"/>
                <a:cs typeface="Arial" panose="020B0604020202020204" pitchFamily="34" charset="0"/>
              </a:rPr>
              <a:t>Ejecutivo N° </a:t>
            </a:r>
            <a:r>
              <a:rPr lang="es-ES" sz="1400" b="1" dirty="0">
                <a:solidFill>
                  <a:prstClr val="black"/>
                </a:solidFill>
                <a:latin typeface="Arial" panose="020B0604020202020204" pitchFamily="34" charset="0"/>
                <a:ea typeface="Times New Roman" panose="02020603050405020304" pitchFamily="18" charset="0"/>
                <a:cs typeface="Arial" panose="020B0604020202020204" pitchFamily="34" charset="0"/>
              </a:rPr>
              <a:t>340</a:t>
            </a:r>
            <a:r>
              <a:rPr lang="es-ES" sz="1400" dirty="0">
                <a:solidFill>
                  <a:prstClr val="black"/>
                </a:solidFill>
                <a:latin typeface="Arial" panose="020B0604020202020204" pitchFamily="34" charset="0"/>
                <a:ea typeface="Times New Roman" panose="02020603050405020304" pitchFamily="18" charset="0"/>
                <a:cs typeface="Arial" panose="020B0604020202020204" pitchFamily="34" charset="0"/>
              </a:rPr>
              <a:t> del 27 de agosto de 2007</a:t>
            </a:r>
          </a:p>
          <a:p>
            <a:pPr marL="0" indent="0" algn="just" defTabSz="457063">
              <a:lnSpc>
                <a:spcPct val="100000"/>
              </a:lnSpc>
              <a:spcBef>
                <a:spcPts val="0"/>
              </a:spcBef>
              <a:buNone/>
            </a:pPr>
            <a:r>
              <a:rPr lang="es-ES" sz="1400" dirty="0">
                <a:solidFill>
                  <a:prstClr val="black"/>
                </a:solidFill>
                <a:latin typeface="Arial" panose="020B0604020202020204" pitchFamily="34" charset="0"/>
                <a:ea typeface="Times New Roman" panose="02020603050405020304" pitchFamily="18" charset="0"/>
                <a:cs typeface="Arial" panose="020B0604020202020204" pitchFamily="34" charset="0"/>
              </a:rPr>
              <a:t>Decreto Ejecutivo N°469 del 8 de noviembre de 2007</a:t>
            </a:r>
          </a:p>
          <a:p>
            <a:pPr marL="0" indent="0" algn="just" defTabSz="457063">
              <a:lnSpc>
                <a:spcPct val="100000"/>
              </a:lnSpc>
              <a:spcBef>
                <a:spcPts val="0"/>
              </a:spcBef>
              <a:buNone/>
            </a:pPr>
            <a:r>
              <a:rPr lang="es-ES" sz="1400" dirty="0">
                <a:solidFill>
                  <a:prstClr val="black"/>
                </a:solidFill>
                <a:latin typeface="Arial" panose="020B0604020202020204" pitchFamily="34" charset="0"/>
                <a:ea typeface="Times New Roman" panose="02020603050405020304" pitchFamily="18" charset="0"/>
                <a:cs typeface="Arial" panose="020B0604020202020204" pitchFamily="34" charset="0"/>
              </a:rPr>
              <a:t>Decreto Ejecutivo N° </a:t>
            </a:r>
            <a:r>
              <a:rPr lang="es-ES" sz="1400" b="1" dirty="0">
                <a:solidFill>
                  <a:prstClr val="black"/>
                </a:solidFill>
                <a:latin typeface="Arial" panose="020B0604020202020204" pitchFamily="34" charset="0"/>
                <a:ea typeface="Times New Roman" panose="02020603050405020304" pitchFamily="18" charset="0"/>
                <a:cs typeface="Arial" panose="020B0604020202020204" pitchFamily="34" charset="0"/>
              </a:rPr>
              <a:t>32</a:t>
            </a:r>
            <a:r>
              <a:rPr lang="es-ES" sz="1400" dirty="0">
                <a:solidFill>
                  <a:prstClr val="black"/>
                </a:solidFill>
                <a:latin typeface="Arial" panose="020B0604020202020204" pitchFamily="34" charset="0"/>
                <a:ea typeface="Times New Roman" panose="02020603050405020304" pitchFamily="18" charset="0"/>
                <a:cs typeface="Arial" panose="020B0604020202020204" pitchFamily="34" charset="0"/>
              </a:rPr>
              <a:t> de 11 de febrero de 2008</a:t>
            </a:r>
          </a:p>
          <a:p>
            <a:pPr marL="0" indent="0" algn="just" defTabSz="457063">
              <a:lnSpc>
                <a:spcPct val="100000"/>
              </a:lnSpc>
              <a:spcBef>
                <a:spcPts val="0"/>
              </a:spcBef>
              <a:buNone/>
            </a:pPr>
            <a:r>
              <a:rPr lang="es-ES" sz="1400" dirty="0">
                <a:solidFill>
                  <a:prstClr val="black"/>
                </a:solidFill>
                <a:latin typeface="Arial" panose="020B0604020202020204" pitchFamily="34" charset="0"/>
                <a:ea typeface="Times New Roman" panose="02020603050405020304" pitchFamily="18" charset="0"/>
                <a:cs typeface="Arial" panose="020B0604020202020204" pitchFamily="34" charset="0"/>
              </a:rPr>
              <a:t>Decreto Ejecutivo N° </a:t>
            </a:r>
            <a:r>
              <a:rPr lang="es-ES" sz="1400" b="1" dirty="0">
                <a:solidFill>
                  <a:prstClr val="black"/>
                </a:solidFill>
                <a:latin typeface="Arial" panose="020B0604020202020204" pitchFamily="34" charset="0"/>
                <a:ea typeface="Times New Roman" panose="02020603050405020304" pitchFamily="18" charset="0"/>
                <a:cs typeface="Arial" panose="020B0604020202020204" pitchFamily="34" charset="0"/>
              </a:rPr>
              <a:t>321</a:t>
            </a:r>
            <a:r>
              <a:rPr lang="es-ES" sz="1400" dirty="0">
                <a:solidFill>
                  <a:prstClr val="black"/>
                </a:solidFill>
                <a:latin typeface="Arial" panose="020B0604020202020204" pitchFamily="34" charset="0"/>
                <a:ea typeface="Times New Roman" panose="02020603050405020304" pitchFamily="18" charset="0"/>
                <a:cs typeface="Arial" panose="020B0604020202020204" pitchFamily="34" charset="0"/>
              </a:rPr>
              <a:t> del 17 de junio del 2009</a:t>
            </a:r>
          </a:p>
          <a:p>
            <a:pPr marL="0" indent="0" algn="just" defTabSz="457063">
              <a:lnSpc>
                <a:spcPct val="100000"/>
              </a:lnSpc>
              <a:spcBef>
                <a:spcPts val="0"/>
              </a:spcBef>
              <a:buNone/>
            </a:pPr>
            <a:r>
              <a:rPr lang="es-ES" sz="1400" dirty="0">
                <a:solidFill>
                  <a:prstClr val="black"/>
                </a:solidFill>
                <a:latin typeface="Arial" panose="020B0604020202020204" pitchFamily="34" charset="0"/>
                <a:ea typeface="Times New Roman" panose="02020603050405020304" pitchFamily="18" charset="0"/>
                <a:cs typeface="Arial" panose="020B0604020202020204" pitchFamily="34" charset="0"/>
              </a:rPr>
              <a:t>Decreto Ejecutivo N° </a:t>
            </a:r>
            <a:r>
              <a:rPr lang="es-ES" sz="1400" b="1" dirty="0">
                <a:solidFill>
                  <a:prstClr val="black"/>
                </a:solidFill>
                <a:latin typeface="Arial" panose="020B0604020202020204" pitchFamily="34" charset="0"/>
                <a:ea typeface="Times New Roman" panose="02020603050405020304" pitchFamily="18" charset="0"/>
                <a:cs typeface="Arial" panose="020B0604020202020204" pitchFamily="34" charset="0"/>
              </a:rPr>
              <a:t>197</a:t>
            </a:r>
            <a:r>
              <a:rPr lang="es-ES" sz="1400" dirty="0">
                <a:solidFill>
                  <a:prstClr val="black"/>
                </a:solidFill>
                <a:latin typeface="Arial" panose="020B0604020202020204" pitchFamily="34" charset="0"/>
                <a:ea typeface="Times New Roman" panose="02020603050405020304" pitchFamily="18" charset="0"/>
                <a:cs typeface="Arial" panose="020B0604020202020204" pitchFamily="34" charset="0"/>
              </a:rPr>
              <a:t> de 14 de abril de 2009</a:t>
            </a:r>
          </a:p>
          <a:p>
            <a:pPr marL="0" indent="0" algn="just" defTabSz="457063">
              <a:lnSpc>
                <a:spcPct val="100000"/>
              </a:lnSpc>
              <a:spcBef>
                <a:spcPts val="0"/>
              </a:spcBef>
              <a:buNone/>
            </a:pPr>
            <a:r>
              <a:rPr lang="es-ES" sz="1400" dirty="0">
                <a:solidFill>
                  <a:prstClr val="black"/>
                </a:solidFill>
                <a:latin typeface="Arial" panose="020B0604020202020204" pitchFamily="34" charset="0"/>
                <a:ea typeface="Times New Roman" panose="02020603050405020304" pitchFamily="18" charset="0"/>
                <a:cs typeface="Arial" panose="020B0604020202020204" pitchFamily="34" charset="0"/>
              </a:rPr>
              <a:t>Decreto Ejecutivo N° </a:t>
            </a:r>
            <a:r>
              <a:rPr lang="es-ES" sz="1400" b="1" dirty="0">
                <a:solidFill>
                  <a:prstClr val="black"/>
                </a:solidFill>
                <a:latin typeface="Arial" panose="020B0604020202020204" pitchFamily="34" charset="0"/>
                <a:ea typeface="Times New Roman" panose="02020603050405020304" pitchFamily="18" charset="0"/>
                <a:cs typeface="Arial" panose="020B0604020202020204" pitchFamily="34" charset="0"/>
              </a:rPr>
              <a:t>147</a:t>
            </a:r>
            <a:r>
              <a:rPr lang="es-ES" sz="1400" dirty="0">
                <a:solidFill>
                  <a:prstClr val="black"/>
                </a:solidFill>
                <a:latin typeface="Arial" panose="020B0604020202020204" pitchFamily="34" charset="0"/>
                <a:ea typeface="Times New Roman" panose="02020603050405020304" pitchFamily="18" charset="0"/>
                <a:cs typeface="Arial" panose="020B0604020202020204" pitchFamily="34" charset="0"/>
              </a:rPr>
              <a:t> de 26 de febrero de 2010</a:t>
            </a:r>
          </a:p>
          <a:p>
            <a:pPr marL="0" indent="0" algn="just" defTabSz="457063">
              <a:lnSpc>
                <a:spcPct val="100000"/>
              </a:lnSpc>
              <a:spcBef>
                <a:spcPts val="0"/>
              </a:spcBef>
              <a:buNone/>
            </a:pPr>
            <a:r>
              <a:rPr lang="es-ES" sz="1400" dirty="0">
                <a:solidFill>
                  <a:prstClr val="black"/>
                </a:solidFill>
                <a:latin typeface="Arial" panose="020B0604020202020204" pitchFamily="34" charset="0"/>
                <a:ea typeface="Times New Roman" panose="02020603050405020304" pitchFamily="18" charset="0"/>
                <a:cs typeface="Arial" panose="020B0604020202020204" pitchFamily="34" charset="0"/>
              </a:rPr>
              <a:t>Decreto Ejecutivo N° </a:t>
            </a:r>
            <a:r>
              <a:rPr lang="es-ES" sz="1400" b="1" dirty="0">
                <a:solidFill>
                  <a:prstClr val="black"/>
                </a:solidFill>
                <a:latin typeface="Arial" panose="020B0604020202020204" pitchFamily="34" charset="0"/>
                <a:ea typeface="Times New Roman" panose="02020603050405020304" pitchFamily="18" charset="0"/>
                <a:cs typeface="Arial" panose="020B0604020202020204" pitchFamily="34" charset="0"/>
              </a:rPr>
              <a:t>363</a:t>
            </a:r>
            <a:r>
              <a:rPr lang="es-ES" sz="1400" dirty="0">
                <a:solidFill>
                  <a:prstClr val="black"/>
                </a:solidFill>
                <a:latin typeface="Arial" panose="020B0604020202020204" pitchFamily="34" charset="0"/>
                <a:ea typeface="Times New Roman" panose="02020603050405020304" pitchFamily="18" charset="0"/>
                <a:cs typeface="Arial" panose="020B0604020202020204" pitchFamily="34" charset="0"/>
              </a:rPr>
              <a:t> de 18 de agosto de 2016</a:t>
            </a:r>
          </a:p>
          <a:p>
            <a:pPr marL="0" indent="0" algn="just" defTabSz="457063">
              <a:lnSpc>
                <a:spcPct val="100000"/>
              </a:lnSpc>
              <a:spcBef>
                <a:spcPts val="0"/>
              </a:spcBef>
              <a:buNone/>
            </a:pPr>
            <a:r>
              <a:rPr lang="es-ES" sz="1400" dirty="0">
                <a:solidFill>
                  <a:prstClr val="black"/>
                </a:solidFill>
                <a:latin typeface="Arial" panose="020B0604020202020204" pitchFamily="34" charset="0"/>
                <a:ea typeface="Times New Roman" panose="02020603050405020304" pitchFamily="18" charset="0"/>
                <a:cs typeface="Arial" panose="020B0604020202020204" pitchFamily="34" charset="0"/>
              </a:rPr>
              <a:t>Decreto Ejecutivo N° </a:t>
            </a:r>
            <a:r>
              <a:rPr lang="es-ES" sz="1400" b="1" dirty="0">
                <a:solidFill>
                  <a:prstClr val="black"/>
                </a:solidFill>
                <a:latin typeface="Arial" panose="020B0604020202020204" pitchFamily="34" charset="0"/>
                <a:ea typeface="Times New Roman" panose="02020603050405020304" pitchFamily="18" charset="0"/>
                <a:cs typeface="Arial" panose="020B0604020202020204" pitchFamily="34" charset="0"/>
              </a:rPr>
              <a:t>331</a:t>
            </a:r>
            <a:r>
              <a:rPr lang="es-ES" sz="1400" dirty="0">
                <a:solidFill>
                  <a:prstClr val="black"/>
                </a:solidFill>
                <a:latin typeface="Arial" panose="020B0604020202020204" pitchFamily="34" charset="0"/>
                <a:ea typeface="Times New Roman" panose="02020603050405020304" pitchFamily="18" charset="0"/>
                <a:cs typeface="Arial" panose="020B0604020202020204" pitchFamily="34" charset="0"/>
              </a:rPr>
              <a:t> de 08 de noviembre de 2017</a:t>
            </a:r>
          </a:p>
          <a:p>
            <a:pPr marL="0" indent="0" algn="just" defTabSz="457063">
              <a:lnSpc>
                <a:spcPct val="100000"/>
              </a:lnSpc>
              <a:spcBef>
                <a:spcPts val="0"/>
              </a:spcBef>
              <a:buNone/>
            </a:pPr>
            <a:r>
              <a:rPr lang="es-ES" sz="1400" dirty="0">
                <a:solidFill>
                  <a:prstClr val="black"/>
                </a:solidFill>
                <a:latin typeface="Arial" panose="020B0604020202020204" pitchFamily="34" charset="0"/>
                <a:ea typeface="Times New Roman" panose="02020603050405020304" pitchFamily="18" charset="0"/>
                <a:cs typeface="Arial" panose="020B0604020202020204" pitchFamily="34" charset="0"/>
              </a:rPr>
              <a:t>Decreto Ejecutivo N° </a:t>
            </a:r>
            <a:r>
              <a:rPr lang="es-ES" sz="1400" b="1" dirty="0">
                <a:solidFill>
                  <a:prstClr val="black"/>
                </a:solidFill>
                <a:latin typeface="Arial" panose="020B0604020202020204" pitchFamily="34" charset="0"/>
                <a:ea typeface="Times New Roman" panose="02020603050405020304" pitchFamily="18" charset="0"/>
                <a:cs typeface="Arial" panose="020B0604020202020204" pitchFamily="34" charset="0"/>
              </a:rPr>
              <a:t>307</a:t>
            </a:r>
            <a:r>
              <a:rPr lang="es-ES" sz="1400" dirty="0">
                <a:solidFill>
                  <a:prstClr val="black"/>
                </a:solidFill>
                <a:latin typeface="Arial" panose="020B0604020202020204" pitchFamily="34" charset="0"/>
                <a:ea typeface="Times New Roman" panose="02020603050405020304" pitchFamily="18" charset="0"/>
                <a:cs typeface="Arial" panose="020B0604020202020204" pitchFamily="34" charset="0"/>
              </a:rPr>
              <a:t> del 6 de julio de 2018. </a:t>
            </a:r>
          </a:p>
          <a:p>
            <a:pPr marL="0" indent="0" algn="just" defTabSz="457063">
              <a:lnSpc>
                <a:spcPct val="100000"/>
              </a:lnSpc>
              <a:spcBef>
                <a:spcPts val="0"/>
              </a:spcBef>
              <a:buNone/>
            </a:pPr>
            <a:r>
              <a:rPr lang="es-ES" sz="1400" dirty="0">
                <a:solidFill>
                  <a:prstClr val="black"/>
                </a:solidFill>
                <a:latin typeface="Arial" panose="020B0604020202020204" pitchFamily="34" charset="0"/>
                <a:ea typeface="Times New Roman" panose="02020603050405020304" pitchFamily="18" charset="0"/>
                <a:cs typeface="Arial" panose="020B0604020202020204" pitchFamily="34" charset="0"/>
              </a:rPr>
              <a:t>Resolución N° </a:t>
            </a:r>
            <a:r>
              <a:rPr lang="es-ES" sz="1400" b="1" dirty="0">
                <a:solidFill>
                  <a:prstClr val="black"/>
                </a:solidFill>
                <a:latin typeface="Arial" panose="020B0604020202020204" pitchFamily="34" charset="0"/>
                <a:ea typeface="Times New Roman" panose="02020603050405020304" pitchFamily="18" charset="0"/>
                <a:cs typeface="Arial" panose="020B0604020202020204" pitchFamily="34" charset="0"/>
              </a:rPr>
              <a:t>609</a:t>
            </a:r>
            <a:r>
              <a:rPr lang="es-ES" sz="1400" dirty="0">
                <a:solidFill>
                  <a:prstClr val="black"/>
                </a:solidFill>
                <a:latin typeface="Arial" panose="020B0604020202020204" pitchFamily="34" charset="0"/>
                <a:ea typeface="Times New Roman" panose="02020603050405020304" pitchFamily="18" charset="0"/>
                <a:cs typeface="Arial" panose="020B0604020202020204" pitchFamily="34" charset="0"/>
              </a:rPr>
              <a:t> de 15 de septiembre de 2017 </a:t>
            </a:r>
          </a:p>
          <a:p>
            <a:pPr marL="0" indent="0" algn="just" defTabSz="457063">
              <a:lnSpc>
                <a:spcPct val="100000"/>
              </a:lnSpc>
              <a:spcBef>
                <a:spcPts val="0"/>
              </a:spcBef>
              <a:buNone/>
            </a:pPr>
            <a:r>
              <a:rPr lang="es-ES" sz="1400" dirty="0">
                <a:solidFill>
                  <a:prstClr val="black"/>
                </a:solidFill>
                <a:latin typeface="Arial" panose="020B0604020202020204" pitchFamily="34" charset="0"/>
                <a:ea typeface="Times New Roman" panose="02020603050405020304" pitchFamily="18" charset="0"/>
                <a:cs typeface="Arial" panose="020B0604020202020204" pitchFamily="34" charset="0"/>
              </a:rPr>
              <a:t>Resolución N° </a:t>
            </a:r>
            <a:r>
              <a:rPr lang="es-ES" sz="1400" b="1" dirty="0">
                <a:solidFill>
                  <a:prstClr val="black"/>
                </a:solidFill>
                <a:latin typeface="Arial" panose="020B0604020202020204" pitchFamily="34" charset="0"/>
                <a:ea typeface="Times New Roman" panose="02020603050405020304" pitchFamily="18" charset="0"/>
                <a:cs typeface="Arial" panose="020B0604020202020204" pitchFamily="34" charset="0"/>
              </a:rPr>
              <a:t>119</a:t>
            </a:r>
            <a:r>
              <a:rPr lang="es-ES" sz="1400" dirty="0">
                <a:solidFill>
                  <a:prstClr val="black"/>
                </a:solidFill>
                <a:latin typeface="Arial" panose="020B0604020202020204" pitchFamily="34" charset="0"/>
                <a:ea typeface="Times New Roman" panose="02020603050405020304" pitchFamily="18" charset="0"/>
                <a:cs typeface="Arial" panose="020B0604020202020204" pitchFamily="34" charset="0"/>
              </a:rPr>
              <a:t> de 20 de febrero de 2014</a:t>
            </a:r>
          </a:p>
          <a:p>
            <a:pPr marL="0" indent="0" algn="just" defTabSz="457063">
              <a:lnSpc>
                <a:spcPct val="100000"/>
              </a:lnSpc>
              <a:spcBef>
                <a:spcPts val="0"/>
              </a:spcBef>
              <a:buNone/>
            </a:pPr>
            <a:r>
              <a:rPr lang="es-ES" sz="1400" dirty="0">
                <a:solidFill>
                  <a:prstClr val="black"/>
                </a:solidFill>
                <a:latin typeface="Arial" panose="020B0604020202020204" pitchFamily="34" charset="0"/>
                <a:ea typeface="Times New Roman" panose="02020603050405020304" pitchFamily="18" charset="0"/>
                <a:cs typeface="Arial" panose="020B0604020202020204" pitchFamily="34" charset="0"/>
              </a:rPr>
              <a:t>Resolución Ministerial Nº </a:t>
            </a:r>
            <a:r>
              <a:rPr lang="es-ES" sz="1400" b="1" dirty="0">
                <a:solidFill>
                  <a:prstClr val="black"/>
                </a:solidFill>
                <a:latin typeface="Arial" panose="020B0604020202020204" pitchFamily="34" charset="0"/>
                <a:ea typeface="Times New Roman" panose="02020603050405020304" pitchFamily="18" charset="0"/>
                <a:cs typeface="Arial" panose="020B0604020202020204" pitchFamily="34" charset="0"/>
              </a:rPr>
              <a:t>119</a:t>
            </a:r>
            <a:r>
              <a:rPr lang="es-ES" sz="1400" dirty="0">
                <a:solidFill>
                  <a:prstClr val="black"/>
                </a:solidFill>
                <a:latin typeface="Arial" panose="020B0604020202020204" pitchFamily="34" charset="0"/>
                <a:ea typeface="Times New Roman" panose="02020603050405020304" pitchFamily="18" charset="0"/>
                <a:cs typeface="Arial" panose="020B0604020202020204" pitchFamily="34" charset="0"/>
              </a:rPr>
              <a:t> del 15 de septiembre de 2015</a:t>
            </a:r>
          </a:p>
          <a:p>
            <a:pPr marL="0" indent="0" algn="just" defTabSz="457063">
              <a:lnSpc>
                <a:spcPct val="100000"/>
              </a:lnSpc>
              <a:spcBef>
                <a:spcPts val="0"/>
              </a:spcBef>
              <a:buNone/>
            </a:pPr>
            <a:r>
              <a:rPr lang="es-ES" sz="1400" dirty="0">
                <a:solidFill>
                  <a:prstClr val="black"/>
                </a:solidFill>
                <a:latin typeface="Arial" panose="020B0604020202020204" pitchFamily="34" charset="0"/>
                <a:ea typeface="Times New Roman" panose="02020603050405020304" pitchFamily="18" charset="0"/>
                <a:cs typeface="Arial" panose="020B0604020202020204" pitchFamily="34" charset="0"/>
              </a:rPr>
              <a:t>Subroga el Decreto Ejecutivo N°40 del 15 de febrero de 2019</a:t>
            </a:r>
          </a:p>
          <a:p>
            <a:endParaRPr lang="es-PA" dirty="0"/>
          </a:p>
        </p:txBody>
      </p:sp>
      <p:sp>
        <p:nvSpPr>
          <p:cNvPr id="6" name="Título 1">
            <a:extLst>
              <a:ext uri="{FF2B5EF4-FFF2-40B4-BE49-F238E27FC236}">
                <a16:creationId xmlns:a16="http://schemas.microsoft.com/office/drawing/2014/main" id="{B9CBE294-42C2-4B22-A630-2EAE69E68E05}"/>
              </a:ext>
            </a:extLst>
          </p:cNvPr>
          <p:cNvSpPr txBox="1">
            <a:spLocks/>
          </p:cNvSpPr>
          <p:nvPr/>
        </p:nvSpPr>
        <p:spPr bwMode="auto">
          <a:xfrm>
            <a:off x="1053852" y="426929"/>
            <a:ext cx="8686801" cy="10668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3199" b="1" i="0" kern="1200">
                <a:ln>
                  <a:noFill/>
                </a:ln>
                <a:solidFill>
                  <a:schemeClr val="bg2">
                    <a:lumMod val="25000"/>
                  </a:schemeClr>
                </a:solidFill>
                <a:effectLst>
                  <a:outerShdw blurRad="50800" dist="38100" dir="5400000" algn="t" rotWithShape="0">
                    <a:prstClr val="black">
                      <a:alpha val="40000"/>
                    </a:prstClr>
                  </a:outerShdw>
                </a:effectLst>
                <a:latin typeface="Arial" charset="0"/>
                <a:ea typeface="Arial" charset="0"/>
                <a:cs typeface="Arial" charset="0"/>
              </a:defRPr>
            </a:lvl1pPr>
          </a:lstStyle>
          <a:p>
            <a:r>
              <a:rPr lang="es-ES" dirty="0"/>
              <a:t>Opciones disponibles</a:t>
            </a:r>
          </a:p>
        </p:txBody>
      </p:sp>
    </p:spTree>
    <p:extLst>
      <p:ext uri="{BB962C8B-B14F-4D97-AF65-F5344CB8AC3E}">
        <p14:creationId xmlns:p14="http://schemas.microsoft.com/office/powerpoint/2010/main" val="211464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a:t>Opciones disponibles</a:t>
            </a:r>
          </a:p>
        </p:txBody>
      </p:sp>
      <p:sp>
        <p:nvSpPr>
          <p:cNvPr id="3" name="Marcador de contenido 2"/>
          <p:cNvSpPr>
            <a:spLocks noGrp="1"/>
          </p:cNvSpPr>
          <p:nvPr>
            <p:ph idx="1"/>
          </p:nvPr>
        </p:nvSpPr>
        <p:spPr/>
        <p:txBody>
          <a:bodyPr rtlCol="0">
            <a:normAutofit lnSpcReduction="10000"/>
          </a:bodyPr>
          <a:lstStyle/>
          <a:p>
            <a:pPr algn="just"/>
            <a:r>
              <a:rPr lang="es-MX" sz="2800" dirty="0"/>
              <a:t>Actualización de la Reglamentación de la Ley N°1 de 10 enero de 2001, sobre Medicamentos y Otros Productos para la Salud Humana.</a:t>
            </a:r>
          </a:p>
          <a:p>
            <a:pPr lvl="1" algn="just"/>
            <a:r>
              <a:rPr lang="es-MX" sz="2600" dirty="0"/>
              <a:t>Eliminación de copias autenticadas.</a:t>
            </a:r>
          </a:p>
          <a:p>
            <a:pPr lvl="1" algn="just"/>
            <a:r>
              <a:rPr lang="es-MX" sz="2600" dirty="0"/>
              <a:t>Se elimina las Categorías C para CI.</a:t>
            </a:r>
          </a:p>
          <a:p>
            <a:pPr lvl="1" algn="just"/>
            <a:r>
              <a:rPr lang="es-MX" sz="2600" dirty="0"/>
              <a:t>21 moléculas de margen terapéutico estrecho requieren demostrar equivalencia terapéutica desde el registro sanitario.</a:t>
            </a:r>
          </a:p>
          <a:p>
            <a:pPr lvl="1" algn="just"/>
            <a:r>
              <a:rPr lang="es-MX" sz="2600" dirty="0"/>
              <a:t>Opciones para los análisis de calidad previo al registro.</a:t>
            </a:r>
          </a:p>
          <a:p>
            <a:pPr lvl="1" algn="just"/>
            <a:endParaRPr lang="es-PA" sz="2600" dirty="0"/>
          </a:p>
        </p:txBody>
      </p:sp>
    </p:spTree>
    <p:extLst>
      <p:ext uri="{BB962C8B-B14F-4D97-AF65-F5344CB8AC3E}">
        <p14:creationId xmlns:p14="http://schemas.microsoft.com/office/powerpoint/2010/main" val="3577633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a:t>Opciones disponibles</a:t>
            </a:r>
          </a:p>
        </p:txBody>
      </p:sp>
      <p:sp>
        <p:nvSpPr>
          <p:cNvPr id="3" name="Marcador de contenido 2"/>
          <p:cNvSpPr>
            <a:spLocks noGrp="1"/>
          </p:cNvSpPr>
          <p:nvPr>
            <p:ph idx="1"/>
          </p:nvPr>
        </p:nvSpPr>
        <p:spPr/>
        <p:txBody>
          <a:bodyPr rtlCol="0">
            <a:normAutofit/>
          </a:bodyPr>
          <a:lstStyle/>
          <a:p>
            <a:pPr algn="just"/>
            <a:r>
              <a:rPr lang="es-MX" sz="2800" dirty="0"/>
              <a:t>Proceso de Acreditación como Autoridad Reguladora reconocida por la OMS - OPS.</a:t>
            </a:r>
            <a:endParaRPr lang="es-PA" sz="2800" dirty="0"/>
          </a:p>
          <a:p>
            <a:pPr algn="just"/>
            <a:r>
              <a:rPr lang="es-MX" sz="2800" dirty="0"/>
              <a:t>Manuales de Procedimientos de Regulación Farmacéutica.</a:t>
            </a:r>
            <a:endParaRPr lang="es-PA" sz="2800" dirty="0"/>
          </a:p>
          <a:p>
            <a:pPr algn="just"/>
            <a:r>
              <a:rPr lang="es-MX" sz="2800" dirty="0"/>
              <a:t>Digitalización de Expedientes de Registros Sanitarios de Medicamentos y Otros Productos para la Salud Humana.</a:t>
            </a:r>
            <a:endParaRPr lang="es-PA" sz="2800" dirty="0"/>
          </a:p>
        </p:txBody>
      </p:sp>
      <p:sp>
        <p:nvSpPr>
          <p:cNvPr id="4" name="CuadroTexto 3"/>
          <p:cNvSpPr txBox="1"/>
          <p:nvPr/>
        </p:nvSpPr>
        <p:spPr>
          <a:xfrm>
            <a:off x="2638028" y="6087906"/>
            <a:ext cx="5832648" cy="369332"/>
          </a:xfrm>
          <a:prstGeom prst="rect">
            <a:avLst/>
          </a:prstGeom>
          <a:noFill/>
          <a:ln>
            <a:solidFill>
              <a:schemeClr val="bg2"/>
            </a:solidFill>
          </a:ln>
        </p:spPr>
        <p:txBody>
          <a:bodyPr wrap="square" rtlCol="0" anchor="ctr" anchorCtr="1">
            <a:spAutoFit/>
          </a:bodyPr>
          <a:lstStyle/>
          <a:p>
            <a:r>
              <a:rPr lang="es-PA" b="1" dirty="0"/>
              <a:t>Fuente</a:t>
            </a:r>
            <a:r>
              <a:rPr lang="es-PA" dirty="0"/>
              <a:t>: Conferencia de prensa 13 de febrero de 2019.</a:t>
            </a:r>
          </a:p>
        </p:txBody>
      </p:sp>
    </p:spTree>
    <p:extLst>
      <p:ext uri="{BB962C8B-B14F-4D97-AF65-F5344CB8AC3E}">
        <p14:creationId xmlns:p14="http://schemas.microsoft.com/office/powerpoint/2010/main" val="117342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Chart 22"/>
          <p:cNvGraphicFramePr/>
          <p:nvPr/>
        </p:nvGraphicFramePr>
        <p:xfrm>
          <a:off x="4039735" y="2294166"/>
          <a:ext cx="4109356" cy="3050721"/>
        </p:xfrm>
        <a:graphic>
          <a:graphicData uri="http://schemas.openxmlformats.org/drawingml/2006/chart">
            <c:chart xmlns:c="http://schemas.openxmlformats.org/drawingml/2006/chart" xmlns:r="http://schemas.openxmlformats.org/officeDocument/2006/relationships" r:id="rId3"/>
          </a:graphicData>
        </a:graphic>
      </p:graphicFrame>
      <p:grpSp>
        <p:nvGrpSpPr>
          <p:cNvPr id="40" name="Group 27"/>
          <p:cNvGrpSpPr/>
          <p:nvPr/>
        </p:nvGrpSpPr>
        <p:grpSpPr>
          <a:xfrm flipV="1">
            <a:off x="4760914" y="1945731"/>
            <a:ext cx="3243941" cy="1186544"/>
            <a:chOff x="-367263" y="2162629"/>
            <a:chExt cx="3908749" cy="1219201"/>
          </a:xfrm>
          <a:solidFill>
            <a:srgbClr val="92D050"/>
          </a:solidFill>
        </p:grpSpPr>
        <p:sp>
          <p:nvSpPr>
            <p:cNvPr id="41" name="Rectangle 25"/>
            <p:cNvSpPr/>
            <p:nvPr/>
          </p:nvSpPr>
          <p:spPr>
            <a:xfrm>
              <a:off x="-367263" y="2162630"/>
              <a:ext cx="2965322" cy="1219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Right Triangle 26"/>
            <p:cNvSpPr/>
            <p:nvPr/>
          </p:nvSpPr>
          <p:spPr>
            <a:xfrm>
              <a:off x="2598057" y="2162629"/>
              <a:ext cx="943429" cy="12192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3" name="Group 28"/>
          <p:cNvGrpSpPr/>
          <p:nvPr/>
        </p:nvGrpSpPr>
        <p:grpSpPr>
          <a:xfrm>
            <a:off x="504566" y="3243461"/>
            <a:ext cx="3889828" cy="1714534"/>
            <a:chOff x="-367263" y="2162629"/>
            <a:chExt cx="3908749" cy="1219200"/>
          </a:xfrm>
          <a:solidFill>
            <a:srgbClr val="C00000"/>
          </a:solidFill>
        </p:grpSpPr>
        <p:sp>
          <p:nvSpPr>
            <p:cNvPr id="44" name="Rectangle 29"/>
            <p:cNvSpPr/>
            <p:nvPr/>
          </p:nvSpPr>
          <p:spPr>
            <a:xfrm>
              <a:off x="-367263" y="2162629"/>
              <a:ext cx="2965322" cy="1219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Right Triangle 30"/>
            <p:cNvSpPr/>
            <p:nvPr/>
          </p:nvSpPr>
          <p:spPr>
            <a:xfrm>
              <a:off x="2598057" y="2162629"/>
              <a:ext cx="943429" cy="12192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6" name="Group 31"/>
          <p:cNvGrpSpPr/>
          <p:nvPr/>
        </p:nvGrpSpPr>
        <p:grpSpPr>
          <a:xfrm flipH="1">
            <a:off x="7966620" y="3256040"/>
            <a:ext cx="3327955" cy="1757136"/>
            <a:chOff x="-367263" y="2162629"/>
            <a:chExt cx="3908749" cy="1219200"/>
          </a:xfrm>
          <a:solidFill>
            <a:srgbClr val="00B050"/>
          </a:solidFill>
        </p:grpSpPr>
        <p:sp>
          <p:nvSpPr>
            <p:cNvPr id="47" name="Rectangle 32"/>
            <p:cNvSpPr/>
            <p:nvPr/>
          </p:nvSpPr>
          <p:spPr>
            <a:xfrm>
              <a:off x="-367263" y="2162629"/>
              <a:ext cx="2965322" cy="1219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Right Triangle 33"/>
            <p:cNvSpPr/>
            <p:nvPr/>
          </p:nvSpPr>
          <p:spPr>
            <a:xfrm>
              <a:off x="2598057" y="2162629"/>
              <a:ext cx="943429" cy="1219200"/>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2" name="Oval 37"/>
          <p:cNvSpPr/>
          <p:nvPr/>
        </p:nvSpPr>
        <p:spPr>
          <a:xfrm>
            <a:off x="4870276" y="2156250"/>
            <a:ext cx="696686" cy="6966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Oval 38"/>
          <p:cNvSpPr/>
          <p:nvPr/>
        </p:nvSpPr>
        <p:spPr>
          <a:xfrm>
            <a:off x="981844" y="3914372"/>
            <a:ext cx="687335" cy="738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Oval 40"/>
          <p:cNvSpPr/>
          <p:nvPr/>
        </p:nvSpPr>
        <p:spPr>
          <a:xfrm>
            <a:off x="10294270" y="3956450"/>
            <a:ext cx="696686" cy="6966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 name="TextBox 41"/>
          <p:cNvSpPr txBox="1"/>
          <p:nvPr/>
        </p:nvSpPr>
        <p:spPr>
          <a:xfrm>
            <a:off x="5264340" y="2141476"/>
            <a:ext cx="2392172" cy="707886"/>
          </a:xfrm>
          <a:prstGeom prst="rect">
            <a:avLst/>
          </a:prstGeom>
          <a:noFill/>
        </p:spPr>
        <p:txBody>
          <a:bodyPr wrap="square" rtlCol="0">
            <a:spAutoFit/>
          </a:bodyPr>
          <a:lstStyle/>
          <a:p>
            <a:pPr algn="ctr"/>
            <a:r>
              <a:rPr lang="en-US" sz="2000" dirty="0">
                <a:solidFill>
                  <a:schemeClr val="bg1"/>
                </a:solidFill>
                <a:latin typeface="Arial" panose="020B0604020202020204" pitchFamily="34" charset="0"/>
                <a:cs typeface="Arial" panose="020B0604020202020204" pitchFamily="34" charset="0"/>
              </a:rPr>
              <a:t>Página WEB</a:t>
            </a:r>
          </a:p>
          <a:p>
            <a:pPr algn="ctr"/>
            <a:r>
              <a:rPr lang="en-US" sz="2000" dirty="0">
                <a:solidFill>
                  <a:schemeClr val="bg1"/>
                </a:solidFill>
                <a:latin typeface="Arial" panose="020B0604020202020204" pitchFamily="34" charset="0"/>
                <a:cs typeface="Arial" panose="020B0604020202020204" pitchFamily="34" charset="0"/>
              </a:rPr>
              <a:t>minsa.gob.pa</a:t>
            </a:r>
          </a:p>
        </p:txBody>
      </p:sp>
      <p:sp>
        <p:nvSpPr>
          <p:cNvPr id="57" name="TextBox 42"/>
          <p:cNvSpPr txBox="1"/>
          <p:nvPr/>
        </p:nvSpPr>
        <p:spPr>
          <a:xfrm>
            <a:off x="1701924" y="3934797"/>
            <a:ext cx="2107888" cy="646331"/>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Sistema de </a:t>
            </a:r>
            <a:r>
              <a:rPr lang="en-US" dirty="0" err="1">
                <a:solidFill>
                  <a:schemeClr val="bg1"/>
                </a:solidFill>
                <a:latin typeface="Arial" panose="020B0604020202020204" pitchFamily="34" charset="0"/>
                <a:cs typeface="Arial" panose="020B0604020202020204" pitchFamily="34" charset="0"/>
              </a:rPr>
              <a:t>Registro</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Sanitario</a:t>
            </a:r>
            <a:endParaRPr lang="en-US" dirty="0">
              <a:solidFill>
                <a:schemeClr val="bg1"/>
              </a:solidFill>
              <a:latin typeface="Arial" panose="020B0604020202020204" pitchFamily="34" charset="0"/>
              <a:cs typeface="Arial" panose="020B0604020202020204" pitchFamily="34" charset="0"/>
            </a:endParaRPr>
          </a:p>
        </p:txBody>
      </p:sp>
      <p:sp>
        <p:nvSpPr>
          <p:cNvPr id="58" name="TextBox 43"/>
          <p:cNvSpPr txBox="1"/>
          <p:nvPr/>
        </p:nvSpPr>
        <p:spPr>
          <a:xfrm>
            <a:off x="8400375" y="4139788"/>
            <a:ext cx="1870501" cy="369332"/>
          </a:xfrm>
          <a:prstGeom prst="rect">
            <a:avLst/>
          </a:prstGeom>
          <a:noFill/>
        </p:spPr>
        <p:txBody>
          <a:bodyPr wrap="square" rtlCol="0">
            <a:spAutoFit/>
          </a:bodyPr>
          <a:lstStyle/>
          <a:p>
            <a:pPr algn="r"/>
            <a:r>
              <a:rPr lang="en-US" dirty="0">
                <a:solidFill>
                  <a:schemeClr val="bg1"/>
                </a:solidFill>
                <a:latin typeface="Arial" panose="020B0604020202020204" pitchFamily="34" charset="0"/>
                <a:cs typeface="Arial" panose="020B0604020202020204" pitchFamily="34" charset="0"/>
              </a:rPr>
              <a:t>Process Maker</a:t>
            </a:r>
          </a:p>
        </p:txBody>
      </p:sp>
      <p:pic>
        <p:nvPicPr>
          <p:cNvPr id="72" name="Imagen 71"/>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15103" b="16291"/>
          <a:stretch/>
        </p:blipFill>
        <p:spPr>
          <a:xfrm>
            <a:off x="10198868" y="3949562"/>
            <a:ext cx="815613" cy="559559"/>
          </a:xfrm>
          <a:prstGeom prst="rect">
            <a:avLst/>
          </a:prstGeom>
        </p:spPr>
      </p:pic>
      <p:pic>
        <p:nvPicPr>
          <p:cNvPr id="74" name="Imagen 73"/>
          <p:cNvPicPr>
            <a:picLocks noChangeAspect="1"/>
          </p:cNvPicPr>
          <p:nvPr/>
        </p:nvPicPr>
        <p:blipFill>
          <a:blip r:embed="rId5" cstate="print">
            <a:clrChange>
              <a:clrFrom>
                <a:srgbClr val="F2F2F2"/>
              </a:clrFrom>
              <a:clrTo>
                <a:srgbClr val="F2F2F2">
                  <a:alpha val="0"/>
                </a:srgbClr>
              </a:clrTo>
            </a:clrChange>
            <a:extLst>
              <a:ext uri="{28A0092B-C50C-407E-A947-70E740481C1C}">
                <a14:useLocalDpi xmlns:a14="http://schemas.microsoft.com/office/drawing/2010/main" val="0"/>
              </a:ext>
            </a:extLst>
          </a:blip>
          <a:stretch>
            <a:fillRect/>
          </a:stretch>
        </p:blipFill>
        <p:spPr>
          <a:xfrm>
            <a:off x="1125860" y="4100728"/>
            <a:ext cx="418110" cy="393149"/>
          </a:xfrm>
          <a:prstGeom prst="rect">
            <a:avLst/>
          </a:prstGeom>
        </p:spPr>
      </p:pic>
      <p:sp>
        <p:nvSpPr>
          <p:cNvPr id="75" name="Freeform 127">
            <a:extLst>
              <a:ext uri="{FF2B5EF4-FFF2-40B4-BE49-F238E27FC236}">
                <a16:creationId xmlns:a16="http://schemas.microsoft.com/office/drawing/2014/main" id="{D9D370F5-DAB2-4387-B86E-127EE7668D3B}"/>
              </a:ext>
            </a:extLst>
          </p:cNvPr>
          <p:cNvSpPr>
            <a:spLocks noChangeAspect="1"/>
          </p:cNvSpPr>
          <p:nvPr/>
        </p:nvSpPr>
        <p:spPr bwMode="black">
          <a:xfrm>
            <a:off x="4358306" y="3188748"/>
            <a:ext cx="3644980" cy="2284524"/>
          </a:xfrm>
          <a:custGeom>
            <a:avLst/>
            <a:gdLst>
              <a:gd name="connsiteX0" fmla="*/ 427036 w 1971675"/>
              <a:gd name="connsiteY0" fmla="*/ 1374775 h 1409700"/>
              <a:gd name="connsiteX1" fmla="*/ 1544636 w 1971675"/>
              <a:gd name="connsiteY1" fmla="*/ 1374775 h 1409700"/>
              <a:gd name="connsiteX2" fmla="*/ 1544636 w 1971675"/>
              <a:gd name="connsiteY2" fmla="*/ 1409700 h 1409700"/>
              <a:gd name="connsiteX3" fmla="*/ 427036 w 1971675"/>
              <a:gd name="connsiteY3" fmla="*/ 1409700 h 1409700"/>
              <a:gd name="connsiteX4" fmla="*/ 104775 w 1971675"/>
              <a:gd name="connsiteY4" fmla="*/ 104775 h 1409700"/>
              <a:gd name="connsiteX5" fmla="*/ 104775 w 1971675"/>
              <a:gd name="connsiteY5" fmla="*/ 1028700 h 1409700"/>
              <a:gd name="connsiteX6" fmla="*/ 761999 w 1971675"/>
              <a:gd name="connsiteY6" fmla="*/ 1028700 h 1409700"/>
              <a:gd name="connsiteX7" fmla="*/ 1198562 w 1971675"/>
              <a:gd name="connsiteY7" fmla="*/ 1028700 h 1409700"/>
              <a:gd name="connsiteX8" fmla="*/ 1879600 w 1971675"/>
              <a:gd name="connsiteY8" fmla="*/ 1028700 h 1409700"/>
              <a:gd name="connsiteX9" fmla="*/ 1879600 w 1971675"/>
              <a:gd name="connsiteY9" fmla="*/ 104775 h 1409700"/>
              <a:gd name="connsiteX10" fmla="*/ 985837 w 1971675"/>
              <a:gd name="connsiteY10" fmla="*/ 23812 h 1409700"/>
              <a:gd name="connsiteX11" fmla="*/ 957262 w 1971675"/>
              <a:gd name="connsiteY11" fmla="*/ 46831 h 1409700"/>
              <a:gd name="connsiteX12" fmla="*/ 985837 w 1971675"/>
              <a:gd name="connsiteY12" fmla="*/ 69850 h 1409700"/>
              <a:gd name="connsiteX13" fmla="*/ 1014412 w 1971675"/>
              <a:gd name="connsiteY13" fmla="*/ 46831 h 1409700"/>
              <a:gd name="connsiteX14" fmla="*/ 985837 w 1971675"/>
              <a:gd name="connsiteY14" fmla="*/ 23812 h 1409700"/>
              <a:gd name="connsiteX15" fmla="*/ 103772 w 1971675"/>
              <a:gd name="connsiteY15" fmla="*/ 0 h 1409700"/>
              <a:gd name="connsiteX16" fmla="*/ 1856372 w 1971675"/>
              <a:gd name="connsiteY16" fmla="*/ 0 h 1409700"/>
              <a:gd name="connsiteX17" fmla="*/ 1971675 w 1971675"/>
              <a:gd name="connsiteY17" fmla="*/ 103909 h 1409700"/>
              <a:gd name="connsiteX18" fmla="*/ 1971675 w 1971675"/>
              <a:gd name="connsiteY18" fmla="*/ 1027546 h 1409700"/>
              <a:gd name="connsiteX19" fmla="*/ 1856372 w 1971675"/>
              <a:gd name="connsiteY19" fmla="*/ 1143000 h 1409700"/>
              <a:gd name="connsiteX20" fmla="*/ 1277877 w 1971675"/>
              <a:gd name="connsiteY20" fmla="*/ 1143000 h 1409700"/>
              <a:gd name="connsiteX21" fmla="*/ 1198562 w 1971675"/>
              <a:gd name="connsiteY21" fmla="*/ 1143000 h 1409700"/>
              <a:gd name="connsiteX22" fmla="*/ 1198562 w 1971675"/>
              <a:gd name="connsiteY22" fmla="*/ 1212850 h 1409700"/>
              <a:gd name="connsiteX23" fmla="*/ 1198562 w 1971675"/>
              <a:gd name="connsiteY23" fmla="*/ 1258887 h 1409700"/>
              <a:gd name="connsiteX24" fmla="*/ 1452561 w 1971675"/>
              <a:gd name="connsiteY24" fmla="*/ 1258887 h 1409700"/>
              <a:gd name="connsiteX25" fmla="*/ 1544636 w 1971675"/>
              <a:gd name="connsiteY25" fmla="*/ 1374774 h 1409700"/>
              <a:gd name="connsiteX26" fmla="*/ 427036 w 1971675"/>
              <a:gd name="connsiteY26" fmla="*/ 1374774 h 1409700"/>
              <a:gd name="connsiteX27" fmla="*/ 519111 w 1971675"/>
              <a:gd name="connsiteY27" fmla="*/ 1258887 h 1409700"/>
              <a:gd name="connsiteX28" fmla="*/ 761999 w 1971675"/>
              <a:gd name="connsiteY28" fmla="*/ 1258887 h 1409700"/>
              <a:gd name="connsiteX29" fmla="*/ 761999 w 1971675"/>
              <a:gd name="connsiteY29" fmla="*/ 1212850 h 1409700"/>
              <a:gd name="connsiteX30" fmla="*/ 761999 w 1971675"/>
              <a:gd name="connsiteY30" fmla="*/ 1143000 h 1409700"/>
              <a:gd name="connsiteX31" fmla="*/ 673281 w 1971675"/>
              <a:gd name="connsiteY31" fmla="*/ 1143000 h 1409700"/>
              <a:gd name="connsiteX32" fmla="*/ 103772 w 1971675"/>
              <a:gd name="connsiteY32" fmla="*/ 1143000 h 1409700"/>
              <a:gd name="connsiteX33" fmla="*/ 0 w 1971675"/>
              <a:gd name="connsiteY33" fmla="*/ 1027546 h 1409700"/>
              <a:gd name="connsiteX34" fmla="*/ 0 w 1971675"/>
              <a:gd name="connsiteY34" fmla="*/ 103909 h 1409700"/>
              <a:gd name="connsiteX35" fmla="*/ 103772 w 1971675"/>
              <a:gd name="connsiteY35" fmla="*/ 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71675" h="1409700">
                <a:moveTo>
                  <a:pt x="427036" y="1374775"/>
                </a:moveTo>
                <a:lnTo>
                  <a:pt x="1544636" y="1374775"/>
                </a:lnTo>
                <a:lnTo>
                  <a:pt x="1544636" y="1409700"/>
                </a:lnTo>
                <a:lnTo>
                  <a:pt x="427036" y="1409700"/>
                </a:lnTo>
                <a:close/>
                <a:moveTo>
                  <a:pt x="104775" y="104775"/>
                </a:moveTo>
                <a:lnTo>
                  <a:pt x="104775" y="1028700"/>
                </a:lnTo>
                <a:lnTo>
                  <a:pt x="761999" y="1028700"/>
                </a:lnTo>
                <a:lnTo>
                  <a:pt x="1198562" y="1028700"/>
                </a:lnTo>
                <a:lnTo>
                  <a:pt x="1879600" y="1028700"/>
                </a:lnTo>
                <a:lnTo>
                  <a:pt x="1879600" y="104775"/>
                </a:lnTo>
                <a:close/>
                <a:moveTo>
                  <a:pt x="985837" y="23812"/>
                </a:moveTo>
                <a:cubicBezTo>
                  <a:pt x="970055" y="23812"/>
                  <a:pt x="957262" y="34118"/>
                  <a:pt x="957262" y="46831"/>
                </a:cubicBezTo>
                <a:cubicBezTo>
                  <a:pt x="957262" y="59544"/>
                  <a:pt x="970055" y="69850"/>
                  <a:pt x="985837" y="69850"/>
                </a:cubicBezTo>
                <a:cubicBezTo>
                  <a:pt x="1001619" y="69850"/>
                  <a:pt x="1014412" y="59544"/>
                  <a:pt x="1014412" y="46831"/>
                </a:cubicBezTo>
                <a:cubicBezTo>
                  <a:pt x="1014412" y="34118"/>
                  <a:pt x="1001619" y="23812"/>
                  <a:pt x="985837" y="23812"/>
                </a:cubicBezTo>
                <a:close/>
                <a:moveTo>
                  <a:pt x="103772" y="0"/>
                </a:moveTo>
                <a:cubicBezTo>
                  <a:pt x="1856372" y="0"/>
                  <a:pt x="1856372" y="0"/>
                  <a:pt x="1856372" y="0"/>
                </a:cubicBezTo>
                <a:cubicBezTo>
                  <a:pt x="1925554" y="0"/>
                  <a:pt x="1971675" y="46182"/>
                  <a:pt x="1971675" y="103909"/>
                </a:cubicBezTo>
                <a:lnTo>
                  <a:pt x="1971675" y="1027546"/>
                </a:lnTo>
                <a:cubicBezTo>
                  <a:pt x="1971675" y="1085273"/>
                  <a:pt x="1925554" y="1143000"/>
                  <a:pt x="1856372" y="1143000"/>
                </a:cubicBezTo>
                <a:cubicBezTo>
                  <a:pt x="1637297" y="1143000"/>
                  <a:pt x="1445606" y="1143000"/>
                  <a:pt x="1277877" y="1143000"/>
                </a:cubicBezTo>
                <a:lnTo>
                  <a:pt x="1198562" y="1143000"/>
                </a:lnTo>
                <a:lnTo>
                  <a:pt x="1198562" y="1212850"/>
                </a:lnTo>
                <a:lnTo>
                  <a:pt x="1198562" y="1258887"/>
                </a:lnTo>
                <a:lnTo>
                  <a:pt x="1452561" y="1258887"/>
                </a:lnTo>
                <a:lnTo>
                  <a:pt x="1544636" y="1374774"/>
                </a:lnTo>
                <a:lnTo>
                  <a:pt x="427036" y="1374774"/>
                </a:lnTo>
                <a:lnTo>
                  <a:pt x="519111" y="1258887"/>
                </a:lnTo>
                <a:lnTo>
                  <a:pt x="761999" y="1258887"/>
                </a:lnTo>
                <a:lnTo>
                  <a:pt x="761999" y="1212850"/>
                </a:lnTo>
                <a:lnTo>
                  <a:pt x="761999" y="1143000"/>
                </a:lnTo>
                <a:lnTo>
                  <a:pt x="673281" y="1143000"/>
                </a:lnTo>
                <a:cubicBezTo>
                  <a:pt x="103772" y="1143000"/>
                  <a:pt x="103772" y="1143000"/>
                  <a:pt x="103772" y="1143000"/>
                </a:cubicBezTo>
                <a:cubicBezTo>
                  <a:pt x="46121" y="1143000"/>
                  <a:pt x="0" y="1085273"/>
                  <a:pt x="0" y="1027546"/>
                </a:cubicBezTo>
                <a:cubicBezTo>
                  <a:pt x="0" y="103909"/>
                  <a:pt x="0" y="103909"/>
                  <a:pt x="0" y="103909"/>
                </a:cubicBezTo>
                <a:cubicBezTo>
                  <a:pt x="0" y="46182"/>
                  <a:pt x="46121" y="0"/>
                  <a:pt x="103772" y="0"/>
                </a:cubicBezTo>
                <a:close/>
              </a:path>
            </a:pathLst>
          </a:custGeom>
          <a:solidFill>
            <a:schemeClr val="accent6">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78" name="Imagen 7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42672" y="2134020"/>
            <a:ext cx="546712" cy="579515"/>
          </a:xfrm>
          <a:prstGeom prst="rect">
            <a:avLst/>
          </a:prstGeom>
        </p:spPr>
      </p:pic>
      <p:sp>
        <p:nvSpPr>
          <p:cNvPr id="3" name="Rectángulo 2"/>
          <p:cNvSpPr/>
          <p:nvPr/>
        </p:nvSpPr>
        <p:spPr>
          <a:xfrm>
            <a:off x="4553679" y="3212976"/>
            <a:ext cx="3288383" cy="1708160"/>
          </a:xfrm>
          <a:prstGeom prst="rect">
            <a:avLst/>
          </a:prstGeom>
          <a:noFill/>
        </p:spPr>
        <p:txBody>
          <a:bodyPr wrap="square" lIns="91440" tIns="45720" rIns="91440" bIns="45720">
            <a:spAutoFit/>
          </a:bodyPr>
          <a:lstStyle/>
          <a:p>
            <a:pPr algn="ctr"/>
            <a:r>
              <a:rPr lang="es-ES_tradnl" sz="1600" b="1" dirty="0">
                <a:ln w="12700">
                  <a:no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BASE DE DATOS</a:t>
            </a:r>
          </a:p>
          <a:p>
            <a:pPr algn="ctr"/>
            <a:endParaRPr lang="es-ES_tradnl" sz="900" b="1" dirty="0">
              <a:ln w="12700">
                <a:no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a:p>
            <a:r>
              <a:rPr lang="es-ES_tradnl" sz="1600" b="1" dirty="0">
                <a:ln w="12700">
                  <a:noFill/>
                  <a:prstDash val="solid"/>
                </a:ln>
                <a:effectLst>
                  <a:outerShdw blurRad="41275" dist="20320" dir="1800000" algn="tl" rotWithShape="0">
                    <a:srgbClr val="000000">
                      <a:alpha val="40000"/>
                    </a:srgbClr>
                  </a:outerShdw>
                </a:effectLst>
              </a:rPr>
              <a:t>Seguimiento en línea:</a:t>
            </a:r>
          </a:p>
          <a:p>
            <a:pPr marL="285750" indent="-285750">
              <a:buClr>
                <a:schemeClr val="accent3">
                  <a:lumMod val="50000"/>
                </a:schemeClr>
              </a:buClr>
              <a:buSzPct val="110000"/>
              <a:buFont typeface="Wingdings" panose="05000000000000000000" pitchFamily="2" charset="2"/>
              <a:buChar char="ü"/>
            </a:pPr>
            <a:r>
              <a:rPr lang="es-ES_tradnl" sz="1600" b="1" dirty="0">
                <a:ln w="12700">
                  <a:noFill/>
                  <a:prstDash val="solid"/>
                </a:ln>
                <a:effectLst>
                  <a:outerShdw blurRad="41275" dist="20320" dir="1800000" algn="tl" rotWithShape="0">
                    <a:srgbClr val="000000">
                      <a:alpha val="40000"/>
                    </a:srgbClr>
                  </a:outerShdw>
                </a:effectLst>
              </a:rPr>
              <a:t>Formulario </a:t>
            </a:r>
            <a:r>
              <a:rPr lang="es-ES_tradnl" sz="1600" b="1" dirty="0" err="1">
                <a:ln w="12700">
                  <a:noFill/>
                  <a:prstDash val="solid"/>
                </a:ln>
                <a:effectLst>
                  <a:outerShdw blurRad="41275" dist="20320" dir="1800000" algn="tl" rotWithShape="0">
                    <a:srgbClr val="000000">
                      <a:alpha val="40000"/>
                    </a:srgbClr>
                  </a:outerShdw>
                </a:effectLst>
              </a:rPr>
              <a:t>on</a:t>
            </a:r>
            <a:r>
              <a:rPr lang="es-ES_tradnl" sz="1600" b="1" dirty="0">
                <a:ln w="12700">
                  <a:noFill/>
                  <a:prstDash val="solid"/>
                </a:ln>
                <a:effectLst>
                  <a:outerShdw blurRad="41275" dist="20320" dir="1800000" algn="tl" rotWithShape="0">
                    <a:srgbClr val="000000">
                      <a:alpha val="40000"/>
                    </a:srgbClr>
                  </a:outerShdw>
                </a:effectLst>
              </a:rPr>
              <a:t> Line de Ingreso de Solicitud de Registro Sanitario </a:t>
            </a:r>
          </a:p>
          <a:p>
            <a:pPr marL="285750" indent="-285750">
              <a:buClr>
                <a:schemeClr val="accent3">
                  <a:lumMod val="50000"/>
                </a:schemeClr>
              </a:buClr>
              <a:buSzPct val="110000"/>
              <a:buFont typeface="Wingdings" panose="05000000000000000000" pitchFamily="2" charset="2"/>
              <a:buChar char="ü"/>
            </a:pPr>
            <a:r>
              <a:rPr lang="es-ES_tradnl" sz="1600" b="1" dirty="0">
                <a:ln w="12700">
                  <a:noFill/>
                  <a:prstDash val="solid"/>
                </a:ln>
                <a:effectLst>
                  <a:outerShdw blurRad="41275" dist="20320" dir="1800000" algn="tl" rotWithShape="0">
                    <a:srgbClr val="000000">
                      <a:alpha val="40000"/>
                    </a:srgbClr>
                  </a:outerShdw>
                </a:effectLst>
              </a:rPr>
              <a:t>Trámite de Registro Sanitario </a:t>
            </a:r>
          </a:p>
        </p:txBody>
      </p:sp>
      <p:sp>
        <p:nvSpPr>
          <p:cNvPr id="2" name="CuadroTexto 1"/>
          <p:cNvSpPr txBox="1"/>
          <p:nvPr/>
        </p:nvSpPr>
        <p:spPr>
          <a:xfrm>
            <a:off x="1845940" y="278467"/>
            <a:ext cx="8640960" cy="1200329"/>
          </a:xfrm>
          <a:prstGeom prst="rect">
            <a:avLst/>
          </a:prstGeom>
          <a:noFill/>
        </p:spPr>
        <p:txBody>
          <a:bodyPr wrap="square" rtlCol="0">
            <a:spAutoFit/>
          </a:bodyPr>
          <a:lstStyle/>
          <a:p>
            <a:r>
              <a:rPr lang="es-ES" sz="2400" b="1" dirty="0"/>
              <a:t>DIRECCIÓN NACIONAL DE FARMACIA Y DROGAS    </a:t>
            </a:r>
          </a:p>
          <a:p>
            <a:r>
              <a:rPr lang="es-ES" sz="2400" b="1" dirty="0"/>
              <a:t>Departamento de Registro Sanitario de Medicamentos y</a:t>
            </a:r>
          </a:p>
          <a:p>
            <a:r>
              <a:rPr lang="es-ES" sz="2400" b="1" dirty="0"/>
              <a:t>Otros Productos Para la Salud Humana.</a:t>
            </a:r>
          </a:p>
        </p:txBody>
      </p:sp>
      <p:pic>
        <p:nvPicPr>
          <p:cNvPr id="26" name="Imagen 25"/>
          <p:cNvPicPr>
            <a:picLocks noChangeAspect="1"/>
          </p:cNvPicPr>
          <p:nvPr/>
        </p:nvPicPr>
        <p:blipFill>
          <a:blip r:embed="rId7"/>
          <a:stretch>
            <a:fillRect/>
          </a:stretch>
        </p:blipFill>
        <p:spPr>
          <a:xfrm>
            <a:off x="329049" y="278467"/>
            <a:ext cx="1305589" cy="1367760"/>
          </a:xfrm>
          <a:prstGeom prst="rect">
            <a:avLst/>
          </a:prstGeom>
        </p:spPr>
      </p:pic>
      <p:sp>
        <p:nvSpPr>
          <p:cNvPr id="4" name="Rectángulo 3"/>
          <p:cNvSpPr/>
          <p:nvPr/>
        </p:nvSpPr>
        <p:spPr>
          <a:xfrm>
            <a:off x="3232031" y="5635294"/>
            <a:ext cx="6120680" cy="369332"/>
          </a:xfrm>
          <a:prstGeom prst="rect">
            <a:avLst/>
          </a:prstGeom>
        </p:spPr>
        <p:txBody>
          <a:bodyPr wrap="square">
            <a:spAutoFit/>
          </a:bodyPr>
          <a:lstStyle/>
          <a:p>
            <a:pPr marL="285750" indent="-285750">
              <a:buFont typeface="Wingdings" panose="05000000000000000000" pitchFamily="2" charset="2"/>
              <a:buChar char="v"/>
            </a:pPr>
            <a:r>
              <a:rPr lang="es-ES_tradnl" dirty="0">
                <a:ln w="12700">
                  <a:no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El sistema se actualiza cada sesenta (60) segundos.</a:t>
            </a:r>
          </a:p>
        </p:txBody>
      </p:sp>
      <p:sp>
        <p:nvSpPr>
          <p:cNvPr id="27" name="CuadroTexto 26"/>
          <p:cNvSpPr txBox="1"/>
          <p:nvPr/>
        </p:nvSpPr>
        <p:spPr>
          <a:xfrm>
            <a:off x="2638028" y="6156012"/>
            <a:ext cx="5832648" cy="369332"/>
          </a:xfrm>
          <a:prstGeom prst="rect">
            <a:avLst/>
          </a:prstGeom>
          <a:noFill/>
          <a:ln>
            <a:solidFill>
              <a:schemeClr val="bg2"/>
            </a:solidFill>
          </a:ln>
        </p:spPr>
        <p:txBody>
          <a:bodyPr wrap="square" rtlCol="0" anchor="ctr" anchorCtr="1">
            <a:spAutoFit/>
          </a:bodyPr>
          <a:lstStyle/>
          <a:p>
            <a:r>
              <a:rPr lang="es-PA" b="1" dirty="0"/>
              <a:t>Fuente</a:t>
            </a:r>
            <a:r>
              <a:rPr lang="es-PA" dirty="0"/>
              <a:t>: Conferencia de prensa 13 de febrero de 2019.</a:t>
            </a:r>
          </a:p>
        </p:txBody>
      </p:sp>
    </p:spTree>
    <p:extLst>
      <p:ext uri="{BB962C8B-B14F-4D97-AF65-F5344CB8AC3E}">
        <p14:creationId xmlns:p14="http://schemas.microsoft.com/office/powerpoint/2010/main" val="249772129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a:extLst>
              <a:ext uri="{FF2B5EF4-FFF2-40B4-BE49-F238E27FC236}">
                <a16:creationId xmlns:a16="http://schemas.microsoft.com/office/drawing/2014/main" id="{D4E3B91A-A3EA-4D9C-BF26-B26A969C4D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412" y="5965825"/>
            <a:ext cx="91440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3">
            <a:extLst>
              <a:ext uri="{FF2B5EF4-FFF2-40B4-BE49-F238E27FC236}">
                <a16:creationId xmlns:a16="http://schemas.microsoft.com/office/drawing/2014/main" id="{1F95E58A-B417-406C-B9C7-2B4A16309C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5137" y="300039"/>
            <a:ext cx="276225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Imagen 3">
            <a:extLst>
              <a:ext uri="{FF2B5EF4-FFF2-40B4-BE49-F238E27FC236}">
                <a16:creationId xmlns:a16="http://schemas.microsoft.com/office/drawing/2014/main" id="{9C179FDC-657A-4009-A9ED-C4A2C265D2F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09737" y="166688"/>
            <a:ext cx="5537200" cy="9588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4" name="Título 3">
            <a:extLst>
              <a:ext uri="{FF2B5EF4-FFF2-40B4-BE49-F238E27FC236}">
                <a16:creationId xmlns:a16="http://schemas.microsoft.com/office/drawing/2014/main" id="{AD783C8F-6836-4A29-B40E-37731F11F521}"/>
              </a:ext>
            </a:extLst>
          </p:cNvPr>
          <p:cNvSpPr>
            <a:spLocks noGrp="1"/>
          </p:cNvSpPr>
          <p:nvPr>
            <p:ph type="title"/>
          </p:nvPr>
        </p:nvSpPr>
        <p:spPr>
          <a:xfrm>
            <a:off x="3387726" y="1223964"/>
            <a:ext cx="5432425" cy="700087"/>
          </a:xfrm>
        </p:spPr>
        <p:txBody>
          <a:bodyPr>
            <a:normAutofit fontScale="90000"/>
          </a:bodyPr>
          <a:lstStyle/>
          <a:p>
            <a:pPr>
              <a:defRPr/>
            </a:pPr>
            <a:r>
              <a:rPr lang="es-PA" sz="3800" dirty="0">
                <a:solidFill>
                  <a:schemeClr val="accent1">
                    <a:lumMod val="75000"/>
                  </a:schemeClr>
                </a:solidFill>
              </a:rPr>
              <a:t>http://www.minsa.gob.pa/</a:t>
            </a:r>
          </a:p>
        </p:txBody>
      </p:sp>
      <p:graphicFrame>
        <p:nvGraphicFramePr>
          <p:cNvPr id="9" name="Marcador de contenido 8">
            <a:extLst>
              <a:ext uri="{FF2B5EF4-FFF2-40B4-BE49-F238E27FC236}">
                <a16:creationId xmlns:a16="http://schemas.microsoft.com/office/drawing/2014/main" id="{BF48EA3E-F0A6-4550-BA7A-4B6050091837}"/>
              </a:ext>
            </a:extLst>
          </p:cNvPr>
          <p:cNvGraphicFramePr>
            <a:graphicFrameLocks noGrp="1"/>
          </p:cNvGraphicFramePr>
          <p:nvPr>
            <p:ph idx="1"/>
          </p:nvPr>
        </p:nvGraphicFramePr>
        <p:xfrm>
          <a:off x="2151062" y="1825625"/>
          <a:ext cx="78867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1447" name="Imagen 5">
            <a:extLst>
              <a:ext uri="{FF2B5EF4-FFF2-40B4-BE49-F238E27FC236}">
                <a16:creationId xmlns:a16="http://schemas.microsoft.com/office/drawing/2014/main" id="{686517B7-F08F-4EC9-9551-0115E7FDAE1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60587" y="1924051"/>
            <a:ext cx="7886700"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a:extLst>
              <a:ext uri="{FF2B5EF4-FFF2-40B4-BE49-F238E27FC236}">
                <a16:creationId xmlns:a16="http://schemas.microsoft.com/office/drawing/2014/main" id="{9C7286F2-D510-4856-ACCB-A88216BE9E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412" y="5965825"/>
            <a:ext cx="91440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3">
            <a:extLst>
              <a:ext uri="{FF2B5EF4-FFF2-40B4-BE49-F238E27FC236}">
                <a16:creationId xmlns:a16="http://schemas.microsoft.com/office/drawing/2014/main" id="{CB3D0695-7B71-49AE-B95F-9E8FBBFA06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5137" y="300039"/>
            <a:ext cx="276225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Imagen 3">
            <a:extLst>
              <a:ext uri="{FF2B5EF4-FFF2-40B4-BE49-F238E27FC236}">
                <a16:creationId xmlns:a16="http://schemas.microsoft.com/office/drawing/2014/main" id="{39C7DF2C-5209-4B0E-9DB5-16EDF9C75D5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09737" y="166688"/>
            <a:ext cx="5537200" cy="9588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9" name="Marcador de contenido 8">
            <a:extLst>
              <a:ext uri="{FF2B5EF4-FFF2-40B4-BE49-F238E27FC236}">
                <a16:creationId xmlns:a16="http://schemas.microsoft.com/office/drawing/2014/main" id="{C104A748-B661-4111-A7E7-8920C6C8A28C}"/>
              </a:ext>
            </a:extLst>
          </p:cNvPr>
          <p:cNvGraphicFramePr>
            <a:graphicFrameLocks noGrp="1"/>
          </p:cNvGraphicFramePr>
          <p:nvPr>
            <p:ph idx="1"/>
          </p:nvPr>
        </p:nvGraphicFramePr>
        <p:xfrm>
          <a:off x="2151062" y="2114550"/>
          <a:ext cx="7886700" cy="37258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Imagen 1">
            <a:extLst>
              <a:ext uri="{FF2B5EF4-FFF2-40B4-BE49-F238E27FC236}">
                <a16:creationId xmlns:a16="http://schemas.microsoft.com/office/drawing/2014/main" id="{305048FC-0336-48CC-A02B-A36190DFB381}"/>
              </a:ext>
            </a:extLst>
          </p:cNvPr>
          <p:cNvPicPr>
            <a:picLocks noChangeAspect="1"/>
          </p:cNvPicPr>
          <p:nvPr/>
        </p:nvPicPr>
        <p:blipFill rotWithShape="1">
          <a:blip r:embed="rId10"/>
          <a:srcRect l="15680" t="21730" r="17527" b="10587"/>
          <a:stretch/>
        </p:blipFill>
        <p:spPr>
          <a:xfrm>
            <a:off x="1927326" y="2319169"/>
            <a:ext cx="8334172" cy="3646656"/>
          </a:xfrm>
          <a:prstGeom prst="rect">
            <a:avLst/>
          </a:prstGeom>
          <a:ln w="88900" cap="sq" cmpd="thickThin">
            <a:solidFill>
              <a:srgbClr val="0066FF"/>
            </a:solidFill>
            <a:prstDash val="solid"/>
            <a:miter lim="800000"/>
          </a:ln>
          <a:effectLst>
            <a:innerShdw blurRad="76200">
              <a:srgbClr val="000000"/>
            </a:innerShdw>
          </a:effectLst>
        </p:spPr>
      </p:pic>
      <p:sp>
        <p:nvSpPr>
          <p:cNvPr id="3" name="Título 2">
            <a:extLst>
              <a:ext uri="{FF2B5EF4-FFF2-40B4-BE49-F238E27FC236}">
                <a16:creationId xmlns:a16="http://schemas.microsoft.com/office/drawing/2014/main" id="{64F668C8-6737-45DF-AFE8-CD38EE568427}"/>
              </a:ext>
            </a:extLst>
          </p:cNvPr>
          <p:cNvSpPr>
            <a:spLocks noGrp="1"/>
          </p:cNvSpPr>
          <p:nvPr>
            <p:ph type="title"/>
          </p:nvPr>
        </p:nvSpPr>
        <p:spPr>
          <a:xfrm>
            <a:off x="3379788" y="1250950"/>
            <a:ext cx="5618163" cy="749300"/>
          </a:xfrm>
        </p:spPr>
        <p:txBody>
          <a:bodyPr>
            <a:normAutofit fontScale="90000"/>
          </a:bodyPr>
          <a:lstStyle/>
          <a:p>
            <a:pPr algn="ctr">
              <a:defRPr/>
            </a:pPr>
            <a:r>
              <a:rPr lang="es-PA" sz="4000" dirty="0">
                <a:solidFill>
                  <a:schemeClr val="accent1">
                    <a:lumMod val="75000"/>
                  </a:schemeClr>
                </a:solidFill>
              </a:rPr>
              <a:t>http://www.minsa.gob.pa/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AF47D1-C764-4EF8-828E-0845DA4439F4}"/>
              </a:ext>
            </a:extLst>
          </p:cNvPr>
          <p:cNvSpPr>
            <a:spLocks noGrp="1"/>
          </p:cNvSpPr>
          <p:nvPr>
            <p:ph type="title"/>
          </p:nvPr>
        </p:nvSpPr>
        <p:spPr/>
        <p:txBody>
          <a:bodyPr/>
          <a:lstStyle/>
          <a:p>
            <a:r>
              <a:rPr lang="es-PA" dirty="0" err="1"/>
              <a:t>Covid</a:t>
            </a:r>
            <a:r>
              <a:rPr lang="es-PA" dirty="0"/>
              <a:t> -19</a:t>
            </a:r>
          </a:p>
        </p:txBody>
      </p:sp>
      <p:sp>
        <p:nvSpPr>
          <p:cNvPr id="3" name="Marcador de contenido 2">
            <a:extLst>
              <a:ext uri="{FF2B5EF4-FFF2-40B4-BE49-F238E27FC236}">
                <a16:creationId xmlns:a16="http://schemas.microsoft.com/office/drawing/2014/main" id="{0EEBD8C9-8B70-4F90-9538-1FB5A2B8EDEF}"/>
              </a:ext>
            </a:extLst>
          </p:cNvPr>
          <p:cNvSpPr>
            <a:spLocks noGrp="1"/>
          </p:cNvSpPr>
          <p:nvPr>
            <p:ph idx="1"/>
          </p:nvPr>
        </p:nvSpPr>
        <p:spPr/>
        <p:txBody>
          <a:bodyPr>
            <a:normAutofit/>
          </a:bodyPr>
          <a:lstStyle/>
          <a:p>
            <a:endParaRPr lang="es-PA" dirty="0"/>
          </a:p>
          <a:p>
            <a:r>
              <a:rPr lang="es-PA" dirty="0"/>
              <a:t>La Dirección Nacional de Farmacia y Drogas siguió prestando sus servicios.</a:t>
            </a:r>
          </a:p>
          <a:p>
            <a:r>
              <a:rPr lang="es-PA" dirty="0"/>
              <a:t>Resolución 243 de marzo 2020. </a:t>
            </a:r>
          </a:p>
          <a:p>
            <a:r>
              <a:rPr lang="es-PA" dirty="0"/>
              <a:t>Decreto Ejecutivo No. 855 Que suspende temporalmente la aplicación del artículo 8 del DE 36, a los medicamentos que ingresen al país por excepción al registro sanitario para el tratamiento de la COVID-19</a:t>
            </a:r>
          </a:p>
          <a:p>
            <a:r>
              <a:rPr lang="es-PA" dirty="0"/>
              <a:t>Decreto Ejecutivo  No 99 15 de febrero de 2021</a:t>
            </a:r>
          </a:p>
          <a:p>
            <a:r>
              <a:rPr lang="es-PA" dirty="0"/>
              <a:t>Resolución 037 de 17 de febrero de 2021</a:t>
            </a:r>
          </a:p>
        </p:txBody>
      </p:sp>
    </p:spTree>
    <p:extLst>
      <p:ext uri="{BB962C8B-B14F-4D97-AF65-F5344CB8AC3E}">
        <p14:creationId xmlns:p14="http://schemas.microsoft.com/office/powerpoint/2010/main" val="995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a:t>Recomendación</a:t>
            </a:r>
          </a:p>
        </p:txBody>
      </p:sp>
      <p:sp>
        <p:nvSpPr>
          <p:cNvPr id="3" name="Marcador de contenido 2"/>
          <p:cNvSpPr>
            <a:spLocks noGrp="1"/>
          </p:cNvSpPr>
          <p:nvPr>
            <p:ph idx="1"/>
          </p:nvPr>
        </p:nvSpPr>
        <p:spPr/>
        <p:txBody>
          <a:bodyPr rtlCol="0">
            <a:normAutofit/>
          </a:bodyPr>
          <a:lstStyle/>
          <a:p>
            <a:pPr algn="just" rtl="0"/>
            <a:r>
              <a:rPr lang="es-ES" sz="2800" dirty="0"/>
              <a:t>Fortalecimiento de la Autoridad de Reguladora Nacional.</a:t>
            </a:r>
          </a:p>
          <a:p>
            <a:pPr algn="just" rtl="0"/>
            <a:r>
              <a:rPr lang="es-ES" sz="2800" dirty="0"/>
              <a:t>Es necesario revisar las normas legales de los procesos de compras (38 pasos).</a:t>
            </a:r>
          </a:p>
          <a:p>
            <a:pPr algn="just" rtl="0"/>
            <a:r>
              <a:rPr lang="es-ES" sz="2800" dirty="0"/>
              <a:t>Compromiso de la Industria Farmacéutica en cumplir con la norma nacional, sin excepciones.</a:t>
            </a:r>
          </a:p>
          <a:p>
            <a:pPr algn="just" rtl="0"/>
            <a:r>
              <a:rPr lang="es-ES" sz="2800" dirty="0"/>
              <a:t>Actualización en la Regulación Farmacéutica.</a:t>
            </a:r>
          </a:p>
        </p:txBody>
      </p:sp>
    </p:spTree>
    <p:extLst>
      <p:ext uri="{BB962C8B-B14F-4D97-AF65-F5344CB8AC3E}">
        <p14:creationId xmlns:p14="http://schemas.microsoft.com/office/powerpoint/2010/main" val="4259246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3892" y="3068960"/>
            <a:ext cx="8686801" cy="1066800"/>
          </a:xfrm>
        </p:spPr>
        <p:txBody>
          <a:bodyPr>
            <a:normAutofit/>
          </a:bodyPr>
          <a:lstStyle/>
          <a:p>
            <a:r>
              <a:rPr lang="es-PA" sz="8000" dirty="0"/>
              <a:t>Gracias</a:t>
            </a:r>
          </a:p>
        </p:txBody>
      </p:sp>
    </p:spTree>
    <p:extLst>
      <p:ext uri="{BB962C8B-B14F-4D97-AF65-F5344CB8AC3E}">
        <p14:creationId xmlns:p14="http://schemas.microsoft.com/office/powerpoint/2010/main" val="3966171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a:t>Objetivos</a:t>
            </a:r>
          </a:p>
        </p:txBody>
      </p:sp>
      <p:sp>
        <p:nvSpPr>
          <p:cNvPr id="3" name="Marcador de contenido 2"/>
          <p:cNvSpPr>
            <a:spLocks noGrp="1"/>
          </p:cNvSpPr>
          <p:nvPr>
            <p:ph idx="1"/>
          </p:nvPr>
        </p:nvSpPr>
        <p:spPr/>
        <p:txBody>
          <a:bodyPr rtlCol="0"/>
          <a:lstStyle/>
          <a:p>
            <a:pPr algn="just"/>
            <a:r>
              <a:rPr lang="es-MX" altLang="es-PA" sz="2800" dirty="0"/>
              <a:t>Conocer la norma sanitaria que regula el registro sanitario de medicamentos.</a:t>
            </a:r>
          </a:p>
          <a:p>
            <a:pPr algn="just"/>
            <a:r>
              <a:rPr lang="es-MX" altLang="es-PA" sz="2800" dirty="0"/>
              <a:t>Identificar los principales procesos que impactan el abastecimiento de medicamentos en el país.</a:t>
            </a:r>
          </a:p>
          <a:p>
            <a:pPr algn="just"/>
            <a:r>
              <a:rPr lang="es-MX" altLang="es-PA" sz="2800" dirty="0"/>
              <a:t>Reconocer el impacto que tiene el registro sanitario frente al abastecimiento de medicamentos.</a:t>
            </a:r>
            <a:endParaRPr lang="es-ES" sz="2800" dirty="0"/>
          </a:p>
          <a:p>
            <a:pPr rtl="0"/>
            <a:endParaRPr lang="es-ES" dirty="0"/>
          </a:p>
        </p:txBody>
      </p:sp>
    </p:spTree>
    <p:extLst>
      <p:ext uri="{BB962C8B-B14F-4D97-AF65-F5344CB8AC3E}">
        <p14:creationId xmlns:p14="http://schemas.microsoft.com/office/powerpoint/2010/main" val="277289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3358108" y="6304641"/>
            <a:ext cx="5351264" cy="584775"/>
          </a:xfrm>
          <a:prstGeom prst="rect">
            <a:avLst/>
          </a:prstGeom>
          <a:noFill/>
        </p:spPr>
        <p:txBody>
          <a:bodyPr wrap="square" lIns="91440" tIns="45720" rIns="91440" bIns="45720">
            <a:spAutoFit/>
          </a:bodyPr>
          <a:lstStyle/>
          <a:p>
            <a:pPr algn="ctr"/>
            <a:r>
              <a:rPr lang="es-ES" sz="3200" b="1" dirty="0">
                <a:ln w="0"/>
                <a:effectLst>
                  <a:outerShdw blurRad="38100" dist="19050" dir="2700000" algn="tl" rotWithShape="0">
                    <a:schemeClr val="dk1">
                      <a:alpha val="40000"/>
                    </a:schemeClr>
                  </a:outerShdw>
                </a:effectLst>
              </a:rPr>
              <a:t>TRIADA REGULATORIA</a:t>
            </a:r>
          </a:p>
        </p:txBody>
      </p:sp>
      <p:sp>
        <p:nvSpPr>
          <p:cNvPr id="21" name="CuadroTexto 20"/>
          <p:cNvSpPr txBox="1"/>
          <p:nvPr/>
        </p:nvSpPr>
        <p:spPr>
          <a:xfrm>
            <a:off x="477788" y="332015"/>
            <a:ext cx="11089232" cy="1089529"/>
          </a:xfrm>
          <a:prstGeom prst="rect">
            <a:avLst/>
          </a:prstGeom>
          <a:noFill/>
        </p:spPr>
        <p:txBody>
          <a:bodyPr wrap="square" rtlCol="0">
            <a:spAutoFit/>
          </a:bodyPr>
          <a:lstStyle/>
          <a:p>
            <a:pPr algn="ctr">
              <a:lnSpc>
                <a:spcPct val="90000"/>
              </a:lnSpc>
            </a:pPr>
            <a:r>
              <a:rPr lang="es-PA" sz="3600" b="1" dirty="0">
                <a:solidFill>
                  <a:schemeClr val="accent1"/>
                </a:solidFill>
                <a:latin typeface="+mj-lt"/>
              </a:rPr>
              <a:t>Objetivo Principal:  </a:t>
            </a:r>
            <a:r>
              <a:rPr lang="es-PA" sz="3600" dirty="0">
                <a:solidFill>
                  <a:schemeClr val="accent1"/>
                </a:solidFill>
                <a:latin typeface="+mj-lt"/>
              </a:rPr>
              <a:t>“ Que productos seguros y eficaces lleguen al paciente”</a:t>
            </a:r>
          </a:p>
        </p:txBody>
      </p:sp>
      <p:sp>
        <p:nvSpPr>
          <p:cNvPr id="24" name="CuadroTexto 23"/>
          <p:cNvSpPr txBox="1"/>
          <p:nvPr/>
        </p:nvSpPr>
        <p:spPr>
          <a:xfrm>
            <a:off x="477788" y="1988840"/>
            <a:ext cx="3888432" cy="4081117"/>
          </a:xfrm>
          <a:prstGeom prst="rect">
            <a:avLst/>
          </a:prstGeom>
          <a:noFill/>
        </p:spPr>
        <p:txBody>
          <a:bodyPr wrap="square" rtlCol="0">
            <a:spAutoFit/>
          </a:bodyPr>
          <a:lstStyle/>
          <a:p>
            <a:pPr>
              <a:lnSpc>
                <a:spcPct val="90000"/>
              </a:lnSpc>
            </a:pPr>
            <a:r>
              <a:rPr lang="es-PA" sz="2400" b="1" dirty="0"/>
              <a:t>NO</a:t>
            </a:r>
            <a:r>
              <a:rPr lang="es-PA" sz="2400" dirty="0"/>
              <a:t>: </a:t>
            </a:r>
          </a:p>
          <a:p>
            <a:pPr>
              <a:lnSpc>
                <a:spcPct val="90000"/>
              </a:lnSpc>
            </a:pPr>
            <a:r>
              <a:rPr lang="es-PA" sz="2400" dirty="0"/>
              <a:t>Dificultar la labor de la empresa y/o cliente.     </a:t>
            </a:r>
          </a:p>
          <a:p>
            <a:pPr>
              <a:lnSpc>
                <a:spcPct val="90000"/>
              </a:lnSpc>
            </a:pPr>
            <a:endParaRPr lang="es-PA" sz="2400" dirty="0"/>
          </a:p>
          <a:p>
            <a:pPr>
              <a:lnSpc>
                <a:spcPct val="90000"/>
              </a:lnSpc>
            </a:pPr>
            <a:r>
              <a:rPr lang="es-PA" sz="2400" dirty="0"/>
              <a:t>Ser un área burocrática. </a:t>
            </a:r>
          </a:p>
          <a:p>
            <a:pPr>
              <a:lnSpc>
                <a:spcPct val="90000"/>
              </a:lnSpc>
            </a:pPr>
            <a:endParaRPr lang="es-PA" sz="2400" dirty="0"/>
          </a:p>
          <a:p>
            <a:pPr>
              <a:lnSpc>
                <a:spcPct val="90000"/>
              </a:lnSpc>
            </a:pPr>
            <a:r>
              <a:rPr lang="es-PA" sz="2400" dirty="0"/>
              <a:t>Decir “ </a:t>
            </a:r>
            <a:r>
              <a:rPr lang="es-PA" sz="2400" b="1" dirty="0"/>
              <a:t>NO SE PUEDE</a:t>
            </a:r>
            <a:r>
              <a:rPr lang="es-PA" sz="2400" dirty="0"/>
              <a:t>” Sin presentar una alternativa.</a:t>
            </a:r>
          </a:p>
          <a:p>
            <a:pPr>
              <a:lnSpc>
                <a:spcPct val="90000"/>
              </a:lnSpc>
            </a:pPr>
            <a:r>
              <a:rPr lang="es-PA" sz="2400" dirty="0"/>
              <a:t>                              “</a:t>
            </a:r>
            <a:r>
              <a:rPr lang="es-PA" sz="2400" b="1" dirty="0"/>
              <a:t>PELEAR</a:t>
            </a:r>
            <a:r>
              <a:rPr lang="es-PA" sz="2400" dirty="0"/>
              <a:t>” Con la autoridad sanitaria </a:t>
            </a:r>
          </a:p>
        </p:txBody>
      </p:sp>
      <p:sp>
        <p:nvSpPr>
          <p:cNvPr id="26" name="CuadroTexto 25"/>
          <p:cNvSpPr txBox="1"/>
          <p:nvPr/>
        </p:nvSpPr>
        <p:spPr>
          <a:xfrm>
            <a:off x="8542684" y="2497190"/>
            <a:ext cx="3240361" cy="2751522"/>
          </a:xfrm>
          <a:prstGeom prst="rect">
            <a:avLst/>
          </a:prstGeom>
          <a:noFill/>
        </p:spPr>
        <p:txBody>
          <a:bodyPr wrap="square" rtlCol="0">
            <a:spAutoFit/>
          </a:bodyPr>
          <a:lstStyle/>
          <a:p>
            <a:pPr>
              <a:lnSpc>
                <a:spcPct val="90000"/>
              </a:lnSpc>
            </a:pPr>
            <a:r>
              <a:rPr lang="es-PA" sz="2400" b="1" dirty="0">
                <a:solidFill>
                  <a:srgbClr val="FF0000"/>
                </a:solidFill>
              </a:rPr>
              <a:t>SI</a:t>
            </a:r>
            <a:r>
              <a:rPr lang="es-PA" sz="2400" b="1" dirty="0"/>
              <a:t>: </a:t>
            </a:r>
          </a:p>
          <a:p>
            <a:pPr>
              <a:lnSpc>
                <a:spcPct val="90000"/>
              </a:lnSpc>
            </a:pPr>
            <a:r>
              <a:rPr lang="es-PA" sz="2400" dirty="0"/>
              <a:t>Apoyar el crecimiento del negocio de la empresa y/o cliente.       </a:t>
            </a:r>
          </a:p>
          <a:p>
            <a:pPr>
              <a:lnSpc>
                <a:spcPct val="90000"/>
              </a:lnSpc>
            </a:pPr>
            <a:endParaRPr lang="es-PA" sz="2400" dirty="0"/>
          </a:p>
          <a:p>
            <a:pPr>
              <a:lnSpc>
                <a:spcPct val="90000"/>
              </a:lnSpc>
            </a:pPr>
            <a:r>
              <a:rPr lang="es-PA" sz="2400" dirty="0"/>
              <a:t>Dar soluciones.           </a:t>
            </a:r>
          </a:p>
          <a:p>
            <a:pPr>
              <a:lnSpc>
                <a:spcPct val="90000"/>
              </a:lnSpc>
            </a:pPr>
            <a:endParaRPr lang="es-PA" sz="2400" dirty="0"/>
          </a:p>
          <a:p>
            <a:pPr>
              <a:lnSpc>
                <a:spcPct val="90000"/>
              </a:lnSpc>
            </a:pPr>
            <a:r>
              <a:rPr lang="es-PA" sz="2400" dirty="0"/>
              <a:t>Negociar y conciliar </a:t>
            </a:r>
          </a:p>
        </p:txBody>
      </p:sp>
      <p:pic>
        <p:nvPicPr>
          <p:cNvPr id="27" name="Imagen 26"/>
          <p:cNvPicPr>
            <a:picLocks noChangeAspect="1"/>
          </p:cNvPicPr>
          <p:nvPr/>
        </p:nvPicPr>
        <p:blipFill rotWithShape="1">
          <a:blip r:embed="rId2"/>
          <a:srcRect l="33760" t="41343" r="47423" b="22235"/>
          <a:stretch/>
        </p:blipFill>
        <p:spPr>
          <a:xfrm>
            <a:off x="1180755" y="1196752"/>
            <a:ext cx="1385265" cy="1224136"/>
          </a:xfrm>
          <a:prstGeom prst="rect">
            <a:avLst/>
          </a:prstGeom>
        </p:spPr>
      </p:pic>
      <p:pic>
        <p:nvPicPr>
          <p:cNvPr id="29" name="Imagen 28"/>
          <p:cNvPicPr>
            <a:picLocks noChangeAspect="1"/>
          </p:cNvPicPr>
          <p:nvPr/>
        </p:nvPicPr>
        <p:blipFill rotWithShape="1">
          <a:blip r:embed="rId3"/>
          <a:srcRect l="19008" t="44094" r="64389" b="23422"/>
          <a:stretch/>
        </p:blipFill>
        <p:spPr>
          <a:xfrm>
            <a:off x="9550796" y="1124744"/>
            <a:ext cx="1296143" cy="1054944"/>
          </a:xfrm>
          <a:prstGeom prst="rect">
            <a:avLst/>
          </a:prstGeom>
        </p:spPr>
      </p:pic>
      <p:graphicFrame>
        <p:nvGraphicFramePr>
          <p:cNvPr id="2" name="Diagrama 1"/>
          <p:cNvGraphicFramePr/>
          <p:nvPr>
            <p:extLst>
              <p:ext uri="{D42A27DB-BD31-4B8C-83A1-F6EECF244321}">
                <p14:modId xmlns:p14="http://schemas.microsoft.com/office/powerpoint/2010/main" val="4102231519"/>
              </p:ext>
            </p:extLst>
          </p:nvPr>
        </p:nvGraphicFramePr>
        <p:xfrm>
          <a:off x="2926060" y="1580131"/>
          <a:ext cx="6511213" cy="47291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90904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a:t>REGISTRO SANITARIO</a:t>
            </a:r>
          </a:p>
        </p:txBody>
      </p:sp>
      <p:sp>
        <p:nvSpPr>
          <p:cNvPr id="3" name="Marcador de contenido 2"/>
          <p:cNvSpPr>
            <a:spLocks noGrp="1"/>
          </p:cNvSpPr>
          <p:nvPr>
            <p:ph idx="1"/>
          </p:nvPr>
        </p:nvSpPr>
        <p:spPr/>
        <p:txBody>
          <a:bodyPr rtlCol="0">
            <a:normAutofit/>
          </a:bodyPr>
          <a:lstStyle/>
          <a:p>
            <a:pPr algn="just"/>
            <a:r>
              <a:rPr lang="es-PA" sz="2800" dirty="0"/>
              <a:t>Autorización expedida por la Autoridad de Salud para la </a:t>
            </a:r>
            <a:r>
              <a:rPr lang="es-PA" sz="2800" u="sng" dirty="0"/>
              <a:t>importación</a:t>
            </a:r>
            <a:r>
              <a:rPr lang="es-PA" sz="2800" dirty="0"/>
              <a:t> y </a:t>
            </a:r>
            <a:r>
              <a:rPr lang="es-PA" sz="2800" u="sng" dirty="0"/>
              <a:t>comercialización</a:t>
            </a:r>
            <a:r>
              <a:rPr lang="es-PA" sz="2800" dirty="0"/>
              <a:t> de un producto farmacéutico, previos los trámites correspondientes de evaluación.</a:t>
            </a:r>
          </a:p>
          <a:p>
            <a:pPr algn="just"/>
            <a:endParaRPr lang="es-PA" sz="2800" dirty="0"/>
          </a:p>
          <a:p>
            <a:pPr algn="just"/>
            <a:endParaRPr lang="es-PA" sz="2800" dirty="0"/>
          </a:p>
          <a:p>
            <a:pPr algn="just"/>
            <a:r>
              <a:rPr lang="es-PA" sz="2800" b="1" dirty="0">
                <a:solidFill>
                  <a:srgbClr val="92D050"/>
                </a:solidFill>
                <a:effectLst>
                  <a:outerShdw blurRad="38100" dist="38100" dir="2700000" algn="tl">
                    <a:srgbClr val="000000">
                      <a:alpha val="43137"/>
                    </a:srgbClr>
                  </a:outerShdw>
                </a:effectLst>
              </a:rPr>
              <a:t>Excepciones al Registro Sanitario </a:t>
            </a:r>
          </a:p>
        </p:txBody>
      </p:sp>
      <p:pic>
        <p:nvPicPr>
          <p:cNvPr id="4" name="Imagen 3"/>
          <p:cNvPicPr>
            <a:picLocks noChangeAspect="1"/>
          </p:cNvPicPr>
          <p:nvPr/>
        </p:nvPicPr>
        <p:blipFill>
          <a:blip r:embed="rId3"/>
          <a:stretch>
            <a:fillRect/>
          </a:stretch>
        </p:blipFill>
        <p:spPr>
          <a:xfrm>
            <a:off x="6891214" y="3068960"/>
            <a:ext cx="3235646" cy="2778163"/>
          </a:xfrm>
          <a:prstGeom prst="rect">
            <a:avLst/>
          </a:prstGeom>
        </p:spPr>
      </p:pic>
    </p:spTree>
    <p:extLst>
      <p:ext uri="{BB962C8B-B14F-4D97-AF65-F5344CB8AC3E}">
        <p14:creationId xmlns:p14="http://schemas.microsoft.com/office/powerpoint/2010/main" val="42151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7558" y="3421862"/>
            <a:ext cx="3023358" cy="2113005"/>
          </a:xfrm>
          <a:prstGeom prst="rect">
            <a:avLst/>
          </a:prstGeom>
          <a:noFill/>
        </p:spPr>
      </p:pic>
      <p:sp>
        <p:nvSpPr>
          <p:cNvPr id="20" name="Title 1"/>
          <p:cNvSpPr txBox="1">
            <a:spLocks/>
          </p:cNvSpPr>
          <p:nvPr/>
        </p:nvSpPr>
        <p:spPr>
          <a:xfrm>
            <a:off x="482171" y="494071"/>
            <a:ext cx="5036177" cy="69578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r>
              <a:rPr lang="es-PA" sz="3600" b="1" cap="none" dirty="0">
                <a:solidFill>
                  <a:schemeClr val="accent1"/>
                </a:solidFill>
              </a:rPr>
              <a:t>Actores Involucrados</a:t>
            </a:r>
            <a:r>
              <a:rPr lang="es-PA" sz="3600" i="1" dirty="0"/>
              <a:t> </a:t>
            </a:r>
            <a:endParaRPr lang="es-ES" sz="3600" dirty="0">
              <a:solidFill>
                <a:srgbClr val="545454">
                  <a:lumMod val="50000"/>
                </a:srgbClr>
              </a:solidFill>
              <a:latin typeface="Century Gothic"/>
            </a:endParaRPr>
          </a:p>
        </p:txBody>
      </p:sp>
      <p:pic>
        <p:nvPicPr>
          <p:cNvPr id="19" name="Imagen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287" y="1451515"/>
            <a:ext cx="1074432" cy="1412994"/>
          </a:xfrm>
          <a:prstGeom prst="rect">
            <a:avLst/>
          </a:prstGeom>
        </p:spPr>
      </p:pic>
      <p:cxnSp>
        <p:nvCxnSpPr>
          <p:cNvPr id="23" name="Conector angular 22"/>
          <p:cNvCxnSpPr>
            <a:stCxn id="1034" idx="2"/>
            <a:endCxn id="19" idx="3"/>
          </p:cNvCxnSpPr>
          <p:nvPr/>
        </p:nvCxnSpPr>
        <p:spPr>
          <a:xfrm rot="10800000">
            <a:off x="1768719" y="2158013"/>
            <a:ext cx="2389732" cy="238901"/>
          </a:xfrm>
          <a:prstGeom prst="bentConnector3">
            <a:avLst/>
          </a:prstGeom>
          <a:ln w="3810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34" name="Elipse 1033"/>
          <p:cNvSpPr/>
          <p:nvPr/>
        </p:nvSpPr>
        <p:spPr>
          <a:xfrm>
            <a:off x="4158451" y="1611607"/>
            <a:ext cx="3846902" cy="1570611"/>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PA" sz="4400" b="1" dirty="0">
                <a:ln>
                  <a:solidFill>
                    <a:srgbClr val="00B050"/>
                  </a:solidFill>
                </a:ln>
              </a:rPr>
              <a:t>Registro Sanitario</a:t>
            </a:r>
          </a:p>
        </p:txBody>
      </p:sp>
      <p:cxnSp>
        <p:nvCxnSpPr>
          <p:cNvPr id="1037" name="Conector angular 1036"/>
          <p:cNvCxnSpPr>
            <a:stCxn id="1034" idx="3"/>
            <a:endCxn id="51" idx="0"/>
          </p:cNvCxnSpPr>
          <p:nvPr/>
        </p:nvCxnSpPr>
        <p:spPr>
          <a:xfrm rot="5400000">
            <a:off x="2576753" y="1760669"/>
            <a:ext cx="953526" cy="3336602"/>
          </a:xfrm>
          <a:prstGeom prst="bentConnector3">
            <a:avLst>
              <a:gd name="adj1" fmla="val 50000"/>
            </a:avLst>
          </a:prstGeom>
          <a:ln w="3810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39" name="Conector angular 1038"/>
          <p:cNvCxnSpPr>
            <a:stCxn id="1034" idx="5"/>
            <a:endCxn id="49" idx="0"/>
          </p:cNvCxnSpPr>
          <p:nvPr/>
        </p:nvCxnSpPr>
        <p:spPr>
          <a:xfrm rot="5400000">
            <a:off x="6277430" y="3704602"/>
            <a:ext cx="1916953" cy="412163"/>
          </a:xfrm>
          <a:prstGeom prst="bentConnector3">
            <a:avLst>
              <a:gd name="adj1" fmla="val 50000"/>
            </a:avLst>
          </a:prstGeom>
          <a:ln w="3810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44" name="Conector angular 1043"/>
          <p:cNvCxnSpPr>
            <a:stCxn id="1034" idx="6"/>
            <a:endCxn id="16" idx="0"/>
          </p:cNvCxnSpPr>
          <p:nvPr/>
        </p:nvCxnSpPr>
        <p:spPr>
          <a:xfrm>
            <a:off x="8005353" y="2396913"/>
            <a:ext cx="1113884" cy="1024949"/>
          </a:xfrm>
          <a:prstGeom prst="bentConnector2">
            <a:avLst/>
          </a:prstGeom>
          <a:ln w="3810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57" name="Conector angular 1056"/>
          <p:cNvCxnSpPr>
            <a:stCxn id="1034" idx="0"/>
            <a:endCxn id="45" idx="1"/>
          </p:cNvCxnSpPr>
          <p:nvPr/>
        </p:nvCxnSpPr>
        <p:spPr>
          <a:xfrm rot="5400000" flipH="1" flipV="1">
            <a:off x="7232239" y="-92634"/>
            <a:ext cx="553904" cy="2854579"/>
          </a:xfrm>
          <a:prstGeom prst="bentConnector2">
            <a:avLst/>
          </a:prstGeom>
          <a:ln w="3810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49" name="Imagen 48"/>
          <p:cNvPicPr/>
          <p:nvPr/>
        </p:nvPicPr>
        <p:blipFill>
          <a:blip r:embed="rId4" cstate="print"/>
          <a:srcRect/>
          <a:stretch>
            <a:fillRect/>
          </a:stretch>
        </p:blipFill>
        <p:spPr bwMode="auto">
          <a:xfrm>
            <a:off x="6126694" y="4869160"/>
            <a:ext cx="1806259" cy="1719868"/>
          </a:xfrm>
          <a:prstGeom prst="rect">
            <a:avLst/>
          </a:prstGeom>
          <a:noFill/>
          <a:ln w="9525" algn="in">
            <a:noFill/>
            <a:miter lim="800000"/>
            <a:headEnd/>
            <a:tailEnd/>
          </a:ln>
          <a:effectLst/>
        </p:spPr>
      </p:pic>
      <p:pic>
        <p:nvPicPr>
          <p:cNvPr id="51" name="Imagen 50" descr="LogoIEA2003A"/>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132" y="3905733"/>
            <a:ext cx="1324166" cy="1629134"/>
          </a:xfrm>
          <a:prstGeom prst="rect">
            <a:avLst/>
          </a:prstGeom>
          <a:noFill/>
          <a:ln>
            <a:noFill/>
          </a:ln>
        </p:spPr>
      </p:pic>
      <p:pic>
        <p:nvPicPr>
          <p:cNvPr id="45" name="Picture 2" descr="Imagen relacionad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36481" y="270581"/>
            <a:ext cx="2052284" cy="1574243"/>
          </a:xfrm>
          <a:prstGeom prst="rect">
            <a:avLst/>
          </a:prstGeom>
          <a:noFill/>
          <a:extLst>
            <a:ext uri="{909E8E84-426E-40DD-AFC4-6F175D3DCCD1}">
              <a14:hiddenFill xmlns:a14="http://schemas.microsoft.com/office/drawing/2010/main">
                <a:solidFill>
                  <a:srgbClr val="FFFFFF"/>
                </a:solidFill>
              </a14:hiddenFill>
            </a:ext>
          </a:extLst>
        </p:spPr>
      </p:pic>
      <p:pic>
        <p:nvPicPr>
          <p:cNvPr id="55" name="Imagen 54"/>
          <p:cNvPicPr>
            <a:picLocks noChangeAspect="1"/>
          </p:cNvPicPr>
          <p:nvPr/>
        </p:nvPicPr>
        <p:blipFill>
          <a:blip r:embed="rId7"/>
          <a:stretch>
            <a:fillRect/>
          </a:stretch>
        </p:blipFill>
        <p:spPr>
          <a:xfrm>
            <a:off x="2963644" y="5128681"/>
            <a:ext cx="2191891" cy="1460347"/>
          </a:xfrm>
          <a:prstGeom prst="rect">
            <a:avLst/>
          </a:prstGeom>
        </p:spPr>
      </p:pic>
      <p:cxnSp>
        <p:nvCxnSpPr>
          <p:cNvPr id="65" name="Conector angular 64"/>
          <p:cNvCxnSpPr>
            <a:stCxn id="1034" idx="4"/>
            <a:endCxn id="55" idx="0"/>
          </p:cNvCxnSpPr>
          <p:nvPr/>
        </p:nvCxnSpPr>
        <p:spPr>
          <a:xfrm rot="5400000">
            <a:off x="4097515" y="3144293"/>
            <a:ext cx="1946463" cy="2022312"/>
          </a:xfrm>
          <a:prstGeom prst="bentConnector3">
            <a:avLst>
              <a:gd name="adj1" fmla="val 50000"/>
            </a:avLst>
          </a:prstGeom>
          <a:ln w="3810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61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5212" y="476672"/>
            <a:ext cx="8686801" cy="763488"/>
          </a:xfrm>
        </p:spPr>
        <p:txBody>
          <a:bodyPr rtlCol="0">
            <a:normAutofit/>
          </a:bodyPr>
          <a:lstStyle/>
          <a:p>
            <a:pPr rtl="0"/>
            <a:r>
              <a:rPr lang="es-ES" dirty="0"/>
              <a:t>¿Cómo se afecta el abastecimiento?</a:t>
            </a:r>
          </a:p>
        </p:txBody>
      </p:sp>
      <p:sp>
        <p:nvSpPr>
          <p:cNvPr id="3" name="Marcador de contenido 2"/>
          <p:cNvSpPr>
            <a:spLocks noGrp="1"/>
          </p:cNvSpPr>
          <p:nvPr>
            <p:ph idx="1"/>
          </p:nvPr>
        </p:nvSpPr>
        <p:spPr/>
        <p:txBody>
          <a:bodyPr rtlCol="0"/>
          <a:lstStyle/>
          <a:p>
            <a:pPr algn="just" rtl="0"/>
            <a:r>
              <a:rPr lang="es-ES" sz="2800" b="1" dirty="0">
                <a:solidFill>
                  <a:srgbClr val="00B050"/>
                </a:solidFill>
              </a:rPr>
              <a:t>Mora de Registro Sanitario.</a:t>
            </a:r>
          </a:p>
          <a:p>
            <a:pPr algn="just" rtl="0"/>
            <a:r>
              <a:rPr lang="es-ES" sz="2800" b="1" dirty="0">
                <a:solidFill>
                  <a:srgbClr val="00B050"/>
                </a:solidFill>
              </a:rPr>
              <a:t>Modificaciones Post-Registro.</a:t>
            </a:r>
          </a:p>
          <a:p>
            <a:pPr algn="just" rtl="0"/>
            <a:r>
              <a:rPr lang="es-ES" sz="2800" dirty="0">
                <a:solidFill>
                  <a:srgbClr val="00B0F0"/>
                </a:solidFill>
              </a:rPr>
              <a:t>Requisitos adicionales en licitaciones.</a:t>
            </a:r>
          </a:p>
          <a:p>
            <a:pPr algn="just" rtl="0"/>
            <a:r>
              <a:rPr lang="es-ES" sz="2800" dirty="0">
                <a:solidFill>
                  <a:srgbClr val="00B0F0"/>
                </a:solidFill>
              </a:rPr>
              <a:t>Mala planificación de las existencias.</a:t>
            </a:r>
          </a:p>
          <a:p>
            <a:pPr algn="just" rtl="0"/>
            <a:r>
              <a:rPr lang="es-ES" sz="2800" dirty="0">
                <a:solidFill>
                  <a:srgbClr val="FF0000"/>
                </a:solidFill>
              </a:rPr>
              <a:t>Ingreso extemporáneo de las renovaciones.</a:t>
            </a:r>
          </a:p>
          <a:p>
            <a:pPr algn="just" rtl="0"/>
            <a:r>
              <a:rPr lang="es-ES" sz="2800" dirty="0">
                <a:solidFill>
                  <a:srgbClr val="FF0000"/>
                </a:solidFill>
              </a:rPr>
              <a:t>Intermediarios negligentes.</a:t>
            </a:r>
          </a:p>
          <a:p>
            <a:pPr algn="just" rtl="0"/>
            <a:r>
              <a:rPr lang="es-ES" sz="2800" dirty="0">
                <a:solidFill>
                  <a:srgbClr val="FF0000"/>
                </a:solidFill>
              </a:rPr>
              <a:t>Industria Farmacéutica</a:t>
            </a:r>
          </a:p>
          <a:p>
            <a:pPr rtl="0"/>
            <a:endParaRPr lang="es-ES" dirty="0"/>
          </a:p>
        </p:txBody>
      </p:sp>
    </p:spTree>
    <p:extLst>
      <p:ext uri="{BB962C8B-B14F-4D97-AF65-F5344CB8AC3E}">
        <p14:creationId xmlns:p14="http://schemas.microsoft.com/office/powerpoint/2010/main" val="338813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A" dirty="0"/>
              <a:t>Mora de Registro Sanitario</a:t>
            </a:r>
          </a:p>
        </p:txBody>
      </p:sp>
      <p:sp>
        <p:nvSpPr>
          <p:cNvPr id="3" name="Marcador de contenido 2"/>
          <p:cNvSpPr>
            <a:spLocks noGrp="1"/>
          </p:cNvSpPr>
          <p:nvPr>
            <p:ph idx="1"/>
          </p:nvPr>
        </p:nvSpPr>
        <p:spPr>
          <a:xfrm>
            <a:off x="1065212" y="1828800"/>
            <a:ext cx="9277672" cy="1888232"/>
          </a:xfrm>
        </p:spPr>
        <p:txBody>
          <a:bodyPr>
            <a:noAutofit/>
          </a:bodyPr>
          <a:lstStyle/>
          <a:p>
            <a:pPr>
              <a:lnSpc>
                <a:spcPct val="170000"/>
              </a:lnSpc>
            </a:pPr>
            <a:r>
              <a:rPr lang="es-PA" sz="2800" dirty="0"/>
              <a:t>Solicitudes de Productos Nuevos: Febrero de 2015</a:t>
            </a:r>
          </a:p>
          <a:p>
            <a:pPr>
              <a:lnSpc>
                <a:spcPct val="170000"/>
              </a:lnSpc>
            </a:pPr>
            <a:r>
              <a:rPr lang="es-PA" sz="2800" dirty="0"/>
              <a:t>Solicitudes de Productos en Renovación: Mayo de 2015</a:t>
            </a:r>
          </a:p>
          <a:p>
            <a:pPr>
              <a:lnSpc>
                <a:spcPct val="170000"/>
              </a:lnSpc>
            </a:pPr>
            <a:r>
              <a:rPr lang="es-PA" sz="2800" dirty="0"/>
              <a:t>Modificaciones aproximadamente 5 mil solicitudes</a:t>
            </a:r>
          </a:p>
        </p:txBody>
      </p:sp>
    </p:spTree>
    <p:extLst>
      <p:ext uri="{BB962C8B-B14F-4D97-AF65-F5344CB8AC3E}">
        <p14:creationId xmlns:p14="http://schemas.microsoft.com/office/powerpoint/2010/main" val="50691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Marcador de posición de imagen 8"/>
          <p:cNvGraphicFramePr>
            <a:graphicFrameLocks noGrp="1"/>
          </p:cNvGraphicFramePr>
          <p:nvPr>
            <p:ph type="pic" idx="1"/>
            <p:extLst>
              <p:ext uri="{D42A27DB-BD31-4B8C-83A1-F6EECF244321}">
                <p14:modId xmlns:p14="http://schemas.microsoft.com/office/powerpoint/2010/main" val="2738565487"/>
              </p:ext>
            </p:extLst>
          </p:nvPr>
        </p:nvGraphicFramePr>
        <p:xfrm>
          <a:off x="261764" y="476672"/>
          <a:ext cx="10571803" cy="58434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54433229"/>
      </p:ext>
    </p:extLst>
  </p:cSld>
  <p:clrMapOvr>
    <a:masterClrMapping/>
  </p:clrMapOvr>
</p:sld>
</file>

<file path=ppt/theme/theme1.xml><?xml version="1.0" encoding="utf-8"?>
<a:theme xmlns:a="http://schemas.openxmlformats.org/drawingml/2006/main" name="Presentación de la estrategia de la empresa">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Office_14352752_TF03460663.potx" id="{0E75555A-7961-4300-A3F8-985FFE5AE3BF}" vid="{25404217-201F-4C94-B774-0539FEE7324B}"/>
    </a:ext>
  </a:extLst>
</a:theme>
</file>

<file path=ppt/theme/theme2.xml><?xml version="1.0" encoding="utf-8"?>
<a:theme xmlns:a="http://schemas.openxmlformats.org/drawingml/2006/main" name="Tema de Offic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ma de Offic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3E1689-1E09-4ADC-A5E7-6718BF79A8A6}">
  <ds:schemaRefs>
    <ds:schemaRef ds:uri="http://schemas.microsoft.com/sharepoint/v3/contenttype/forms"/>
  </ds:schemaRefs>
</ds:datastoreItem>
</file>

<file path=customXml/itemProps2.xml><?xml version="1.0" encoding="utf-8"?>
<ds:datastoreItem xmlns:ds="http://schemas.openxmlformats.org/officeDocument/2006/customXml" ds:itemID="{3FFF1070-8794-47AC-90B7-1F2E078096FF}">
  <ds:schemaRefs>
    <ds:schemaRef ds:uri="http://schemas.microsoft.com/office/2006/metadata/properties"/>
    <ds:schemaRef ds:uri="http://schemas.microsoft.com/office/infopath/2007/PartnerControls"/>
    <ds:schemaRef ds:uri="http://purl.org/dc/dcmitype/"/>
    <ds:schemaRef ds:uri="http://schemas.openxmlformats.org/package/2006/metadata/core-properties"/>
    <ds:schemaRef ds:uri="http://schemas.microsoft.com/office/2006/documentManagement/types"/>
    <ds:schemaRef ds:uri="http://www.w3.org/XML/1998/namespace"/>
    <ds:schemaRef ds:uri="a4f35948-e619-41b3-aa29-22878b09cfd2"/>
    <ds:schemaRef ds:uri="40262f94-9f35-4ac3-9a90-690165a166b7"/>
    <ds:schemaRef ds:uri="http://purl.org/dc/terms/"/>
    <ds:schemaRef ds:uri="http://purl.org/dc/elements/1.1/"/>
  </ds:schemaRefs>
</ds:datastoreItem>
</file>

<file path=customXml/itemProps3.xml><?xml version="1.0" encoding="utf-8"?>
<ds:datastoreItem xmlns:ds="http://schemas.openxmlformats.org/officeDocument/2006/customXml" ds:itemID="{7CB30B94-6D3B-4C91-947C-5EB8E8EFFE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Presentación de la estrategia de la empresa</Template>
  <TotalTime>820</TotalTime>
  <Words>1177</Words>
  <Application>Microsoft Office PowerPoint</Application>
  <PresentationFormat>Personalizado</PresentationFormat>
  <Paragraphs>183</Paragraphs>
  <Slides>29</Slides>
  <Notes>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29</vt:i4>
      </vt:variant>
    </vt:vector>
  </HeadingPairs>
  <TitlesOfParts>
    <vt:vector size="35" baseType="lpstr">
      <vt:lpstr>Arial</vt:lpstr>
      <vt:lpstr>Century Gothic</vt:lpstr>
      <vt:lpstr>Century Schoolbook</vt:lpstr>
      <vt:lpstr>Palatino Linotype</vt:lpstr>
      <vt:lpstr>Wingdings</vt:lpstr>
      <vt:lpstr>Presentación de la estrategia de la empresa</vt:lpstr>
      <vt:lpstr>CERTIFICACIÓN Y COMERCIALIZACIÓN DE MEDICAMENTOS EN PANAMÁ</vt:lpstr>
      <vt:lpstr>Temas a desarrollar</vt:lpstr>
      <vt:lpstr>Objetivos</vt:lpstr>
      <vt:lpstr>Presentación de PowerPoint</vt:lpstr>
      <vt:lpstr>REGISTRO SANITARIO</vt:lpstr>
      <vt:lpstr>Presentación de PowerPoint</vt:lpstr>
      <vt:lpstr>¿Cómo se afecta el abastecimiento?</vt:lpstr>
      <vt:lpstr>Mora de Registro Sanitario</vt:lpstr>
      <vt:lpstr>Presentación de PowerPoint</vt:lpstr>
      <vt:lpstr>Presentación de PowerPoint</vt:lpstr>
      <vt:lpstr>REGISTROS SANITARIOS DE MEDICAMENTOS EMITIDOS (Período  2016 - 2021)</vt:lpstr>
      <vt:lpstr>Presentación de PowerPoint</vt:lpstr>
      <vt:lpstr>Requisitos adicionales en licitaciones</vt:lpstr>
      <vt:lpstr>Planificación de las existencias</vt:lpstr>
      <vt:lpstr>Ingresos extemporáneos de las renovaciones</vt:lpstr>
      <vt:lpstr>Intermediarios negligentes</vt:lpstr>
      <vt:lpstr>Industria farmacéutica</vt:lpstr>
      <vt:lpstr>Presentación de PowerPoint</vt:lpstr>
      <vt:lpstr>Presentación de PowerPoint</vt:lpstr>
      <vt:lpstr>Presentación de PowerPoint</vt:lpstr>
      <vt:lpstr> </vt:lpstr>
      <vt:lpstr>Opciones disponibles</vt:lpstr>
      <vt:lpstr>Opciones disponibles</vt:lpstr>
      <vt:lpstr>Presentación de PowerPoint</vt:lpstr>
      <vt:lpstr>http://www.minsa.gob.pa/</vt:lpstr>
      <vt:lpstr>http://www.minsa.gob.pa/</vt:lpstr>
      <vt:lpstr>Covid -19</vt:lpstr>
      <vt:lpstr>Recomendación</vt:lpstr>
      <vt:lpstr>Gracias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REGISTRO SANITARIO Y ABASTECIMIENTO DE MEDICAMENTOS</dc:title>
  <dc:creator>Uriel Pérez</dc:creator>
  <cp:lastModifiedBy>Uriel Pérez</cp:lastModifiedBy>
  <cp:revision>37</cp:revision>
  <dcterms:created xsi:type="dcterms:W3CDTF">2019-03-24T15:28:55Z</dcterms:created>
  <dcterms:modified xsi:type="dcterms:W3CDTF">2021-07-22T15:08:14Z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74069400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