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280" r:id="rId3"/>
    <p:sldId id="281" r:id="rId4"/>
    <p:sldId id="282" r:id="rId5"/>
    <p:sldId id="283" r:id="rId6"/>
    <p:sldId id="288" r:id="rId7"/>
    <p:sldId id="284" r:id="rId8"/>
    <p:sldId id="268" r:id="rId9"/>
    <p:sldId id="286" r:id="rId10"/>
    <p:sldId id="269" r:id="rId11"/>
    <p:sldId id="270" r:id="rId12"/>
    <p:sldId id="285" r:id="rId13"/>
    <p:sldId id="275" r:id="rId14"/>
    <p:sldId id="276" r:id="rId15"/>
    <p:sldId id="277" r:id="rId16"/>
    <p:sldId id="287" r:id="rId17"/>
    <p:sldId id="257" r:id="rId18"/>
    <p:sldId id="273" r:id="rId19"/>
    <p:sldId id="278" r:id="rId20"/>
    <p:sldId id="279" r:id="rId21"/>
    <p:sldId id="258" r:id="rId22"/>
    <p:sldId id="259" r:id="rId23"/>
    <p:sldId id="260" r:id="rId24"/>
    <p:sldId id="290" r:id="rId25"/>
    <p:sldId id="267" r:id="rId26"/>
    <p:sldId id="291" r:id="rId27"/>
    <p:sldId id="292" r:id="rId28"/>
    <p:sldId id="289" r:id="rId29"/>
    <p:sldId id="265" r:id="rId30"/>
    <p:sldId id="293" r:id="rId31"/>
    <p:sldId id="294" r:id="rId32"/>
    <p:sldId id="261" r:id="rId33"/>
    <p:sldId id="295" r:id="rId3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715" autoAdjust="0"/>
    <p:restoredTop sz="94660"/>
  </p:normalViewPr>
  <p:slideViewPr>
    <p:cSldViewPr snapToGrid="0">
      <p:cViewPr varScale="1">
        <p:scale>
          <a:sx n="68" d="100"/>
          <a:sy n="68" d="100"/>
        </p:scale>
        <p:origin x="-1074" y="-96"/>
      </p:cViewPr>
      <p:guideLst>
        <p:guide orient="horz" pos="2160"/>
        <p:guide pos="3840"/>
      </p:guideLst>
    </p:cSldViewPr>
  </p:slideViewPr>
  <p:notesTextViewPr>
    <p:cViewPr>
      <p:scale>
        <a:sx n="1" d="1"/>
        <a:sy n="1" d="1"/>
      </p:scale>
      <p:origin x="0" y="0"/>
    </p:cViewPr>
  </p:notesTextViewPr>
  <p:sorterViewPr>
    <p:cViewPr>
      <p:scale>
        <a:sx n="100" d="100"/>
        <a:sy n="100" d="100"/>
      </p:scale>
      <p:origin x="0" y="-1077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PA"/>
          </a:p>
        </p:txBody>
      </p:sp>
      <p:sp>
        <p:nvSpPr>
          <p:cNvPr id="3" name="Marcador de fecha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0C3EA60-F0D4-4AF7-8DBB-BCC14B02CA9B}" type="datetimeFigureOut">
              <a:rPr lang="es-PA" smtClean="0"/>
              <a:pPr/>
              <a:t>27/08/21</a:t>
            </a:fld>
            <a:endParaRPr lang="es-PA"/>
          </a:p>
        </p:txBody>
      </p:sp>
      <p:sp>
        <p:nvSpPr>
          <p:cNvPr id="4" name="Marcador de imagen de diapositiva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s-PA"/>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7BC8717-4BE5-4115-B10B-441448C0915F}" type="slidenum">
              <a:rPr lang="es-PA" smtClean="0"/>
              <a:pPr/>
              <a:t>‹Nº›</a:t>
            </a:fld>
            <a:endParaRPr lang="es-PA"/>
          </a:p>
        </p:txBody>
      </p:sp>
    </p:spTree>
    <p:extLst>
      <p:ext uri="{BB962C8B-B14F-4D97-AF65-F5344CB8AC3E}">
        <p14:creationId xmlns:p14="http://schemas.microsoft.com/office/powerpoint/2010/main" xmlns="" val="24557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67BC8717-4BE5-4115-B10B-441448C0915F}" type="slidenum">
              <a:rPr lang="es-PA" smtClean="0"/>
              <a:pPr/>
              <a:t>26</a:t>
            </a:fld>
            <a:endParaRPr lang="es-PA"/>
          </a:p>
        </p:txBody>
      </p:sp>
    </p:spTree>
    <p:extLst>
      <p:ext uri="{BB962C8B-B14F-4D97-AF65-F5344CB8AC3E}">
        <p14:creationId xmlns:p14="http://schemas.microsoft.com/office/powerpoint/2010/main" xmlns="" val="213085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3929991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8093682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5832662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12323829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8200022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30526942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4311257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4691500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11498959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875F318-E168-4424-9AE9-EB40224C9AB7}" type="datetimeFigureOut">
              <a:rPr lang="es-PA" smtClean="0"/>
              <a:pPr/>
              <a:t>27/08/21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16519231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875F318-E168-4424-9AE9-EB40224C9AB7}" type="datetimeFigureOut">
              <a:rPr lang="es-PA" smtClean="0"/>
              <a:pPr/>
              <a:t>27/08/21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20929497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875F318-E168-4424-9AE9-EB40224C9AB7}" type="datetimeFigureOut">
              <a:rPr lang="es-PA" smtClean="0"/>
              <a:pPr/>
              <a:t>27/08/21</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19157353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875F318-E168-4424-9AE9-EB40224C9AB7}" type="datetimeFigureOut">
              <a:rPr lang="es-PA" smtClean="0"/>
              <a:pPr/>
              <a:t>27/08/21</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32097565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5F318-E168-4424-9AE9-EB40224C9AB7}" type="datetimeFigureOut">
              <a:rPr lang="es-PA" smtClean="0"/>
              <a:pPr/>
              <a:t>27/08/21</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3347455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875F318-E168-4424-9AE9-EB40224C9AB7}" type="datetimeFigureOut">
              <a:rPr lang="es-PA" smtClean="0"/>
              <a:pPr/>
              <a:t>27/08/21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6249479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875F318-E168-4424-9AE9-EB40224C9AB7}" type="datetimeFigureOut">
              <a:rPr lang="es-PA" smtClean="0"/>
              <a:pPr/>
              <a:t>27/08/21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11411354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75F318-E168-4424-9AE9-EB40224C9AB7}" type="datetimeFigureOut">
              <a:rPr lang="es-PA" smtClean="0"/>
              <a:pPr/>
              <a:t>27/08/21</a:t>
            </a:fld>
            <a:endParaRPr lang="es-P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07FCB5-24EB-44EC-B9EA-C0FE1C41CD3E}" type="slidenum">
              <a:rPr lang="es-PA" smtClean="0"/>
              <a:pPr/>
              <a:t>‹Nº›</a:t>
            </a:fld>
            <a:endParaRPr lang="es-PA"/>
          </a:p>
        </p:txBody>
      </p:sp>
    </p:spTree>
    <p:extLst>
      <p:ext uri="{BB962C8B-B14F-4D97-AF65-F5344CB8AC3E}">
        <p14:creationId xmlns:p14="http://schemas.microsoft.com/office/powerpoint/2010/main" xmlns="" val="34438847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A7A3E2-DD24-4787-9AF8-B1626526834D}"/>
              </a:ext>
            </a:extLst>
          </p:cNvPr>
          <p:cNvSpPr>
            <a:spLocks noGrp="1"/>
          </p:cNvSpPr>
          <p:nvPr>
            <p:ph type="ctrTitle"/>
          </p:nvPr>
        </p:nvSpPr>
        <p:spPr>
          <a:xfrm>
            <a:off x="718055" y="720364"/>
            <a:ext cx="9150207" cy="3420781"/>
          </a:xfrm>
        </p:spPr>
        <p:txBody>
          <a:bodyPr/>
          <a:lstStyle/>
          <a:p>
            <a:pPr algn="ctr"/>
            <a:r>
              <a:rPr lang="es-ES" sz="4800" dirty="0">
                <a:solidFill>
                  <a:srgbClr val="002060"/>
                </a:solidFill>
              </a:rPr>
              <a:t>PROPUESTA  INTEGRAL PARA LA RECUPERACIÓN, SOSTENIBILIDAD Y PERMANENCIA DEL SUBSISTEMA I.V.M. DE BENEFICIO DEFINIDO</a:t>
            </a:r>
            <a:endParaRPr lang="es-PA" sz="4800" dirty="0">
              <a:solidFill>
                <a:srgbClr val="002060"/>
              </a:solidFill>
            </a:endParaRPr>
          </a:p>
        </p:txBody>
      </p:sp>
      <p:sp>
        <p:nvSpPr>
          <p:cNvPr id="3" name="Subtítulo 2">
            <a:extLst>
              <a:ext uri="{FF2B5EF4-FFF2-40B4-BE49-F238E27FC236}">
                <a16:creationId xmlns:a16="http://schemas.microsoft.com/office/drawing/2014/main" xmlns="" id="{9CADD45F-CEFF-4F49-80F5-7EE6E53F3222}"/>
              </a:ext>
            </a:extLst>
          </p:cNvPr>
          <p:cNvSpPr>
            <a:spLocks noGrp="1"/>
          </p:cNvSpPr>
          <p:nvPr>
            <p:ph type="subTitle" idx="1"/>
          </p:nvPr>
        </p:nvSpPr>
        <p:spPr>
          <a:xfrm>
            <a:off x="0" y="5189508"/>
            <a:ext cx="6851125" cy="1852389"/>
          </a:xfrm>
        </p:spPr>
        <p:txBody>
          <a:bodyPr>
            <a:normAutofit fontScale="55000" lnSpcReduction="20000"/>
          </a:bodyPr>
          <a:lstStyle/>
          <a:p>
            <a:pPr marL="0" marR="0" algn="ctr">
              <a:lnSpc>
                <a:spcPct val="120000"/>
              </a:lnSpc>
              <a:spcBef>
                <a:spcPts val="0"/>
              </a:spcBef>
              <a:spcAft>
                <a:spcPts val="800"/>
              </a:spcAft>
            </a:pPr>
            <a:r>
              <a:rPr lang="es-ES" sz="28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Representante del Partido Popular </a:t>
            </a:r>
          </a:p>
          <a:p>
            <a:pPr marL="0" marR="0" algn="ctr">
              <a:lnSpc>
                <a:spcPct val="120000"/>
              </a:lnSpc>
              <a:spcBef>
                <a:spcPts val="0"/>
              </a:spcBef>
              <a:spcAft>
                <a:spcPts val="800"/>
              </a:spcAft>
            </a:pPr>
            <a:r>
              <a:rPr lang="es-ES" sz="28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Comisionado Principal  - Sub Comisión de </a:t>
            </a:r>
            <a:r>
              <a:rPr lang="es-ES" sz="2800"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Independientes e Informales</a:t>
            </a:r>
            <a:endParaRPr lang="es-ES" sz="28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20000"/>
              </a:lnSpc>
              <a:spcBef>
                <a:spcPts val="0"/>
              </a:spcBef>
              <a:spcAft>
                <a:spcPts val="800"/>
              </a:spcAft>
            </a:pPr>
            <a:r>
              <a:rPr lang="es-PA" sz="2800" b="1" i="1" dirty="0">
                <a:solidFill>
                  <a:srgbClr val="002060"/>
                </a:solidFill>
                <a:latin typeface="Arial" panose="020B0604020202020204" pitchFamily="34" charset="0"/>
                <a:cs typeface="Times New Roman" panose="02020603050405020304" pitchFamily="18" charset="0"/>
              </a:rPr>
              <a:t>Comisionado Suplente – Mesa Plenaria</a:t>
            </a:r>
          </a:p>
          <a:p>
            <a:pPr marL="0" marR="0" algn="ctr">
              <a:lnSpc>
                <a:spcPct val="120000"/>
              </a:lnSpc>
              <a:spcBef>
                <a:spcPts val="0"/>
              </a:spcBef>
              <a:spcAft>
                <a:spcPts val="0"/>
              </a:spcAft>
            </a:pPr>
            <a:r>
              <a:rPr lang="es-ES" sz="28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Diálogo Nacional C.S.S. – Agosto 2021</a:t>
            </a:r>
            <a:endParaRPr lang="es-PA"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s-ES" dirty="0"/>
              <a:t>                          </a:t>
            </a:r>
            <a:endParaRPr lang="es-PA" dirty="0"/>
          </a:p>
        </p:txBody>
      </p:sp>
      <p:sp>
        <p:nvSpPr>
          <p:cNvPr id="4" name="Rectángulo 3">
            <a:extLst>
              <a:ext uri="{FF2B5EF4-FFF2-40B4-BE49-F238E27FC236}">
                <a16:creationId xmlns:a16="http://schemas.microsoft.com/office/drawing/2014/main" xmlns="" id="{DFB73801-962F-4ACB-947F-6F10CEA0C5BE}"/>
              </a:ext>
            </a:extLst>
          </p:cNvPr>
          <p:cNvSpPr/>
          <p:nvPr/>
        </p:nvSpPr>
        <p:spPr>
          <a:xfrm>
            <a:off x="986938" y="4727843"/>
            <a:ext cx="45801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400" b="1" i="1" dirty="0">
                <a:ln/>
                <a:solidFill>
                  <a:schemeClr val="accent2">
                    <a:lumMod val="50000"/>
                  </a:schemeClr>
                </a:solidFill>
                <a:effectLst>
                  <a:outerShdw blurRad="38100" dist="38100" dir="2700000" algn="tl">
                    <a:srgbClr val="000000">
                      <a:alpha val="43137"/>
                    </a:srgbClr>
                  </a:outerShdw>
                </a:effectLst>
              </a:rPr>
              <a:t>Prof. Ismael Lezcano Lezcano</a:t>
            </a:r>
            <a:endParaRPr lang="es-ES" sz="2400" b="1" i="1" cap="none" spc="0" dirty="0">
              <a:ln/>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400329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5F9FD9-4B45-4C85-85A6-441929166391}"/>
              </a:ext>
            </a:extLst>
          </p:cNvPr>
          <p:cNvSpPr>
            <a:spLocks noGrp="1"/>
          </p:cNvSpPr>
          <p:nvPr>
            <p:ph type="title"/>
          </p:nvPr>
        </p:nvSpPr>
        <p:spPr>
          <a:xfrm>
            <a:off x="602907" y="237460"/>
            <a:ext cx="8979440" cy="708837"/>
          </a:xfrm>
        </p:spPr>
        <p:txBody>
          <a:bodyPr>
            <a:normAutofit fontScale="90000"/>
          </a:bodyPr>
          <a:lstStyle/>
          <a:p>
            <a:pPr algn="ctr"/>
            <a:r>
              <a:rPr lang="es-ES" dirty="0"/>
              <a:t>PROPUESTA N°1. REORIENTACIÓN DE RECURSOS</a:t>
            </a:r>
            <a:endParaRPr lang="es-PA" dirty="0"/>
          </a:p>
        </p:txBody>
      </p:sp>
      <p:sp>
        <p:nvSpPr>
          <p:cNvPr id="3" name="Marcador de contenido 2">
            <a:extLst>
              <a:ext uri="{FF2B5EF4-FFF2-40B4-BE49-F238E27FC236}">
                <a16:creationId xmlns:a16="http://schemas.microsoft.com/office/drawing/2014/main" xmlns="" id="{4DBD6660-DA15-4EAE-AB9D-84A8BA95F3CC}"/>
              </a:ext>
            </a:extLst>
          </p:cNvPr>
          <p:cNvSpPr>
            <a:spLocks noGrp="1"/>
          </p:cNvSpPr>
          <p:nvPr>
            <p:ph idx="1"/>
          </p:nvPr>
        </p:nvSpPr>
        <p:spPr>
          <a:xfrm>
            <a:off x="794293" y="946297"/>
            <a:ext cx="8788054" cy="5295015"/>
          </a:xfrm>
        </p:spPr>
        <p:txBody>
          <a:bodyPr/>
          <a:lstStyle/>
          <a:p>
            <a:pPr marL="0" indent="446088" algn="just">
              <a:buNone/>
            </a:pPr>
            <a:r>
              <a:rPr lang="es-ES" dirty="0">
                <a:solidFill>
                  <a:schemeClr val="tx1"/>
                </a:solidFill>
              </a:rPr>
              <a:t>Las gráficas que vemos a continuación nos muestran el total de jubilados y pensionados que existen al 31 de diciembre de 2020 (gráfica N°1).  De acuerdo con ello como podrán ver el universo de jubilados y pensionados es de 276,407.</a:t>
            </a:r>
          </a:p>
          <a:p>
            <a:pPr marL="0" indent="446088" algn="ctr">
              <a:buNone/>
            </a:pPr>
            <a:r>
              <a:rPr lang="es-PA" dirty="0">
                <a:solidFill>
                  <a:schemeClr val="tx1"/>
                </a:solidFill>
              </a:rPr>
              <a:t>Gráfica N°1</a:t>
            </a:r>
          </a:p>
        </p:txBody>
      </p:sp>
      <p:pic>
        <p:nvPicPr>
          <p:cNvPr id="5" name="Imagen 4">
            <a:extLst>
              <a:ext uri="{FF2B5EF4-FFF2-40B4-BE49-F238E27FC236}">
                <a16:creationId xmlns:a16="http://schemas.microsoft.com/office/drawing/2014/main" xmlns="" id="{DA6C7CA9-AE5C-4B78-AE39-D2EC2AD8D250}"/>
              </a:ext>
            </a:extLst>
          </p:cNvPr>
          <p:cNvPicPr>
            <a:picLocks noChangeAspect="1"/>
          </p:cNvPicPr>
          <p:nvPr/>
        </p:nvPicPr>
        <p:blipFill rotWithShape="1">
          <a:blip r:embed="rId2"/>
          <a:srcRect l="5650" t="9890" r="7857" b="10490"/>
          <a:stretch/>
        </p:blipFill>
        <p:spPr>
          <a:xfrm>
            <a:off x="2243471" y="2388781"/>
            <a:ext cx="6220046" cy="4231759"/>
          </a:xfrm>
          <a:prstGeom prst="rect">
            <a:avLst/>
          </a:prstGeom>
        </p:spPr>
      </p:pic>
    </p:spTree>
    <p:extLst>
      <p:ext uri="{BB962C8B-B14F-4D97-AF65-F5344CB8AC3E}">
        <p14:creationId xmlns:p14="http://schemas.microsoft.com/office/powerpoint/2010/main" xmlns="" val="25187750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DBD6660-DA15-4EAE-AB9D-84A8BA95F3CC}"/>
              </a:ext>
            </a:extLst>
          </p:cNvPr>
          <p:cNvSpPr>
            <a:spLocks noGrp="1"/>
          </p:cNvSpPr>
          <p:nvPr>
            <p:ph idx="1"/>
          </p:nvPr>
        </p:nvSpPr>
        <p:spPr>
          <a:xfrm>
            <a:off x="645437" y="329608"/>
            <a:ext cx="8788054" cy="5295015"/>
          </a:xfrm>
        </p:spPr>
        <p:txBody>
          <a:bodyPr/>
          <a:lstStyle/>
          <a:p>
            <a:pPr marL="0" indent="446088" algn="just">
              <a:buNone/>
            </a:pPr>
            <a:r>
              <a:rPr lang="es-ES" dirty="0">
                <a:solidFill>
                  <a:schemeClr val="tx1"/>
                </a:solidFill>
              </a:rPr>
              <a:t>Gráfica N°2.  La cual es producto de nuestro estudio y análisis de la primera gráfica, muestra los montos generados por cada uno de los grupos de jubilados y pensionados según el rango de las pensiones y el monto promedio generado como resultado de la promediación. </a:t>
            </a:r>
          </a:p>
          <a:p>
            <a:pPr marL="0" indent="446088" algn="just">
              <a:buNone/>
            </a:pPr>
            <a:endParaRPr lang="es-PA" dirty="0">
              <a:solidFill>
                <a:schemeClr val="tx1"/>
              </a:solidFill>
            </a:endParaRPr>
          </a:p>
        </p:txBody>
      </p:sp>
      <p:pic>
        <p:nvPicPr>
          <p:cNvPr id="10" name="Imagen 9">
            <a:extLst>
              <a:ext uri="{FF2B5EF4-FFF2-40B4-BE49-F238E27FC236}">
                <a16:creationId xmlns:a16="http://schemas.microsoft.com/office/drawing/2014/main" xmlns="" id="{242B6A72-4F82-46B1-92A0-4786AE946135}"/>
              </a:ext>
            </a:extLst>
          </p:cNvPr>
          <p:cNvPicPr>
            <a:picLocks noChangeAspect="1"/>
          </p:cNvPicPr>
          <p:nvPr/>
        </p:nvPicPr>
        <p:blipFill>
          <a:blip r:embed="rId2"/>
          <a:stretch>
            <a:fillRect/>
          </a:stretch>
        </p:blipFill>
        <p:spPr>
          <a:xfrm>
            <a:off x="1269483" y="1535628"/>
            <a:ext cx="7848139" cy="4907703"/>
          </a:xfrm>
          <a:prstGeom prst="rect">
            <a:avLst/>
          </a:prstGeom>
        </p:spPr>
      </p:pic>
    </p:spTree>
    <p:extLst>
      <p:ext uri="{BB962C8B-B14F-4D97-AF65-F5344CB8AC3E}">
        <p14:creationId xmlns:p14="http://schemas.microsoft.com/office/powerpoint/2010/main" xmlns="" val="41835508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DBD6660-DA15-4EAE-AB9D-84A8BA95F3CC}"/>
              </a:ext>
            </a:extLst>
          </p:cNvPr>
          <p:cNvSpPr>
            <a:spLocks noGrp="1"/>
          </p:cNvSpPr>
          <p:nvPr>
            <p:ph idx="1"/>
          </p:nvPr>
        </p:nvSpPr>
        <p:spPr>
          <a:xfrm>
            <a:off x="348244" y="1068961"/>
            <a:ext cx="9319863" cy="5295015"/>
          </a:xfrm>
        </p:spPr>
        <p:txBody>
          <a:bodyPr/>
          <a:lstStyle/>
          <a:p>
            <a:pPr marL="0" indent="446088" algn="just">
              <a:lnSpc>
                <a:spcPct val="150000"/>
              </a:lnSpc>
              <a:buNone/>
            </a:pPr>
            <a:r>
              <a:rPr lang="es-PA" dirty="0">
                <a:solidFill>
                  <a:schemeClr val="tx1"/>
                </a:solidFill>
              </a:rPr>
              <a:t>Descripción de como se generan las distintas cantidades económicas producto del 6.75% de descuento sobre el monto de la pensión de los jubilados y pensionados según el rango del monto de la pensión y en base a pensión promedio presentadas en la gráfica anterior.</a:t>
            </a:r>
          </a:p>
          <a:p>
            <a:pPr marL="0" indent="446088" algn="just">
              <a:buNone/>
            </a:pPr>
            <a:endParaRPr lang="es-PA" b="1" dirty="0">
              <a:solidFill>
                <a:schemeClr val="tx1"/>
              </a:solidFill>
              <a:effectLst>
                <a:outerShdw blurRad="38100" dist="38100" dir="2700000" algn="tl">
                  <a:srgbClr val="000000">
                    <a:alpha val="43137"/>
                  </a:srgbClr>
                </a:outerShdw>
              </a:effectLst>
            </a:endParaRPr>
          </a:p>
          <a:p>
            <a:pPr marL="0" indent="446088" algn="just">
              <a:buNone/>
            </a:pPr>
            <a:r>
              <a:rPr lang="es-PA" b="1" dirty="0">
                <a:solidFill>
                  <a:schemeClr val="accent2">
                    <a:lumMod val="50000"/>
                  </a:schemeClr>
                </a:solidFill>
                <a:effectLst>
                  <a:outerShdw blurRad="38100" dist="38100" dir="2700000" algn="tl">
                    <a:srgbClr val="000000">
                      <a:alpha val="43137"/>
                    </a:srgbClr>
                  </a:outerShdw>
                </a:effectLst>
              </a:rPr>
              <a:t>A. PENSIONES DE MENOS DE B/.200.00, monto promedio B/.187.50</a:t>
            </a:r>
          </a:p>
          <a:p>
            <a:pPr marL="0" indent="446088" algn="just">
              <a:buNone/>
            </a:pPr>
            <a:r>
              <a:rPr lang="es-PA" dirty="0">
                <a:solidFill>
                  <a:schemeClr val="tx1"/>
                </a:solidFill>
              </a:rPr>
              <a:t>		187.50 x 6.75 = 12.65 mensual/cada uno</a:t>
            </a:r>
          </a:p>
          <a:p>
            <a:pPr marL="0" indent="446088" algn="just">
              <a:buNone/>
            </a:pPr>
            <a:r>
              <a:rPr lang="es-PA" dirty="0">
                <a:solidFill>
                  <a:schemeClr val="tx1"/>
                </a:solidFill>
              </a:rPr>
              <a:t>		12.65 x 15,677 = 198,314.05 mensual</a:t>
            </a:r>
          </a:p>
          <a:p>
            <a:pPr marL="0" indent="446088" algn="just">
              <a:buNone/>
            </a:pPr>
            <a:r>
              <a:rPr lang="es-PA" dirty="0">
                <a:solidFill>
                  <a:schemeClr val="tx1"/>
                </a:solidFill>
              </a:rPr>
              <a:t>		198,314.05 x 12 = </a:t>
            </a:r>
            <a:r>
              <a:rPr lang="es-PA" b="1" u="sng" dirty="0">
                <a:solidFill>
                  <a:schemeClr val="tx1"/>
                </a:solidFill>
              </a:rPr>
              <a:t>B/.2,379,768.60 </a:t>
            </a:r>
            <a:r>
              <a:rPr lang="es-PA" b="1" dirty="0">
                <a:solidFill>
                  <a:schemeClr val="tx1"/>
                </a:solidFill>
              </a:rPr>
              <a:t>anual</a:t>
            </a:r>
            <a:endParaRPr lang="es-PA" b="1" u="sng" dirty="0">
              <a:solidFill>
                <a:schemeClr val="tx1"/>
              </a:solidFill>
            </a:endParaRPr>
          </a:p>
          <a:p>
            <a:pPr marL="0" indent="446088" algn="just">
              <a:buNone/>
            </a:pPr>
            <a:endParaRPr lang="es-PA" b="1" u="sng" dirty="0">
              <a:solidFill>
                <a:schemeClr val="tx1"/>
              </a:solidFill>
            </a:endParaRPr>
          </a:p>
        </p:txBody>
      </p:sp>
    </p:spTree>
    <p:extLst>
      <p:ext uri="{BB962C8B-B14F-4D97-AF65-F5344CB8AC3E}">
        <p14:creationId xmlns:p14="http://schemas.microsoft.com/office/powerpoint/2010/main" xmlns="" val="23104621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DBD6660-DA15-4EAE-AB9D-84A8BA95F3CC}"/>
              </a:ext>
            </a:extLst>
          </p:cNvPr>
          <p:cNvSpPr>
            <a:spLocks noGrp="1"/>
          </p:cNvSpPr>
          <p:nvPr>
            <p:ph idx="1"/>
          </p:nvPr>
        </p:nvSpPr>
        <p:spPr>
          <a:xfrm>
            <a:off x="537814" y="500249"/>
            <a:ext cx="9319863" cy="6212785"/>
          </a:xfrm>
        </p:spPr>
        <p:txBody>
          <a:bodyPr>
            <a:normAutofit/>
          </a:bodyPr>
          <a:lstStyle/>
          <a:p>
            <a:pPr marL="0" indent="446088" algn="just">
              <a:buNone/>
            </a:pPr>
            <a:r>
              <a:rPr lang="es-PA" b="1" dirty="0">
                <a:solidFill>
                  <a:schemeClr val="accent2">
                    <a:lumMod val="50000"/>
                  </a:schemeClr>
                </a:solidFill>
                <a:effectLst>
                  <a:outerShdw blurRad="38100" dist="38100" dir="2700000" algn="tl">
                    <a:srgbClr val="000000">
                      <a:alpha val="43137"/>
                    </a:srgbClr>
                  </a:outerShdw>
                </a:effectLst>
              </a:rPr>
              <a:t>B. PENSIONES DE  B/.200.01 a B/.500.00, monto promedio B/.350.005</a:t>
            </a:r>
          </a:p>
          <a:p>
            <a:pPr marL="0" indent="446088" algn="just">
              <a:buNone/>
            </a:pPr>
            <a:r>
              <a:rPr lang="es-PA" sz="2000" dirty="0">
                <a:solidFill>
                  <a:schemeClr val="tx1"/>
                </a:solidFill>
              </a:rPr>
              <a:t>		350.005 x 6.75 = 23.62 mensual/cada uno</a:t>
            </a:r>
          </a:p>
          <a:p>
            <a:pPr marL="0" indent="446088" algn="just">
              <a:buNone/>
            </a:pPr>
            <a:r>
              <a:rPr lang="es-PA" sz="2000" dirty="0">
                <a:solidFill>
                  <a:schemeClr val="tx1"/>
                </a:solidFill>
              </a:rPr>
              <a:t> 	23.62 x 149,382 = 3,528,402.84  mensual</a:t>
            </a:r>
          </a:p>
          <a:p>
            <a:pPr marL="0" indent="446088" algn="just">
              <a:buNone/>
            </a:pPr>
            <a:r>
              <a:rPr lang="es-PA" sz="2000" dirty="0">
                <a:solidFill>
                  <a:schemeClr val="tx1"/>
                </a:solidFill>
              </a:rPr>
              <a:t>		3,528,402.84 x 12 = </a:t>
            </a:r>
            <a:r>
              <a:rPr lang="es-PA" sz="2000" b="1" u="sng" dirty="0">
                <a:solidFill>
                  <a:schemeClr val="tx1"/>
                </a:solidFill>
              </a:rPr>
              <a:t>B/.42,340,834.08 </a:t>
            </a:r>
            <a:r>
              <a:rPr lang="es-PA" sz="2000" b="1" dirty="0">
                <a:solidFill>
                  <a:schemeClr val="tx1"/>
                </a:solidFill>
              </a:rPr>
              <a:t>anual</a:t>
            </a:r>
          </a:p>
          <a:p>
            <a:pPr marL="0" indent="446088" algn="just">
              <a:buNone/>
            </a:pPr>
            <a:endParaRPr lang="es-PA" sz="2000" b="1" u="sng" dirty="0">
              <a:solidFill>
                <a:schemeClr val="tx1"/>
              </a:solidFill>
            </a:endParaRPr>
          </a:p>
          <a:p>
            <a:pPr marL="0" indent="446088" algn="just">
              <a:buNone/>
            </a:pPr>
            <a:r>
              <a:rPr lang="es-PA" b="1" dirty="0">
                <a:solidFill>
                  <a:schemeClr val="accent2">
                    <a:lumMod val="50000"/>
                  </a:schemeClr>
                </a:solidFill>
                <a:effectLst>
                  <a:outerShdw blurRad="38100" dist="38100" dir="2700000" algn="tl">
                    <a:srgbClr val="000000">
                      <a:alpha val="43137"/>
                    </a:srgbClr>
                  </a:outerShdw>
                </a:effectLst>
              </a:rPr>
              <a:t>C. PENSIONES DE  B/.500.01 a B/.750.00, monto promedio B/.625.01</a:t>
            </a:r>
          </a:p>
          <a:p>
            <a:pPr marL="0" indent="446088" algn="just">
              <a:buNone/>
            </a:pPr>
            <a:r>
              <a:rPr lang="es-PA" sz="2000" dirty="0">
                <a:solidFill>
                  <a:schemeClr val="tx1"/>
                </a:solidFill>
              </a:rPr>
              <a:t>		625.01 x 6.75 = 42.19 mensual/cada uno</a:t>
            </a:r>
          </a:p>
          <a:p>
            <a:pPr marL="0" indent="446088" algn="just">
              <a:buNone/>
            </a:pPr>
            <a:r>
              <a:rPr lang="es-PA" sz="2000" dirty="0">
                <a:solidFill>
                  <a:schemeClr val="tx1"/>
                </a:solidFill>
              </a:rPr>
              <a:t>		42.19 x 49,214 = 2,076,338.66 mensual</a:t>
            </a:r>
          </a:p>
          <a:p>
            <a:pPr marL="0" indent="446088" algn="just">
              <a:buNone/>
            </a:pPr>
            <a:r>
              <a:rPr lang="es-PA" sz="2000" dirty="0">
                <a:solidFill>
                  <a:schemeClr val="tx1"/>
                </a:solidFill>
              </a:rPr>
              <a:t>		 2,076,338.66 x 12 = </a:t>
            </a:r>
            <a:r>
              <a:rPr lang="es-PA" sz="2000" b="1" u="sng" dirty="0">
                <a:solidFill>
                  <a:schemeClr val="tx1"/>
                </a:solidFill>
              </a:rPr>
              <a:t>B/. 24,916,063.92 </a:t>
            </a:r>
            <a:r>
              <a:rPr lang="es-PA" sz="2000" b="1" dirty="0">
                <a:solidFill>
                  <a:schemeClr val="tx1"/>
                </a:solidFill>
              </a:rPr>
              <a:t>anual</a:t>
            </a:r>
            <a:endParaRPr lang="es-PA" sz="2000" b="1" u="sng" dirty="0">
              <a:solidFill>
                <a:schemeClr val="tx1"/>
              </a:solidFill>
            </a:endParaRPr>
          </a:p>
          <a:p>
            <a:pPr marL="0" indent="446088" algn="just">
              <a:buNone/>
            </a:pPr>
            <a:endParaRPr lang="es-PA" sz="2000" b="1" u="sng" dirty="0">
              <a:solidFill>
                <a:schemeClr val="tx1"/>
              </a:solidFill>
            </a:endParaRPr>
          </a:p>
          <a:p>
            <a:pPr marL="0" indent="446088" algn="just">
              <a:buNone/>
            </a:pPr>
            <a:r>
              <a:rPr lang="es-PA" b="1" dirty="0">
                <a:solidFill>
                  <a:schemeClr val="accent2">
                    <a:lumMod val="50000"/>
                  </a:schemeClr>
                </a:solidFill>
                <a:effectLst>
                  <a:outerShdw blurRad="38100" dist="38100" dir="2700000" algn="tl">
                    <a:srgbClr val="000000">
                      <a:alpha val="43137"/>
                    </a:srgbClr>
                  </a:outerShdw>
                </a:effectLst>
              </a:rPr>
              <a:t>D. PENSIONES DE  B/.750.01 a B/.1,499.99, monto promedio B/.1,124.995</a:t>
            </a:r>
          </a:p>
          <a:p>
            <a:pPr marL="0" indent="446088" algn="just">
              <a:buNone/>
            </a:pPr>
            <a:r>
              <a:rPr lang="es-PA" sz="1800" dirty="0">
                <a:solidFill>
                  <a:schemeClr val="tx1"/>
                </a:solidFill>
              </a:rPr>
              <a:t>		1,124.995 x 6.75 = 75.94 mensual/cada uno</a:t>
            </a:r>
          </a:p>
          <a:p>
            <a:pPr marL="0" indent="446088" algn="just">
              <a:buNone/>
            </a:pPr>
            <a:r>
              <a:rPr lang="es-PA" sz="1800" dirty="0">
                <a:solidFill>
                  <a:schemeClr val="tx1"/>
                </a:solidFill>
              </a:rPr>
              <a:t>		75.94 x 47,504 = 3,607,453.76 mensual</a:t>
            </a:r>
          </a:p>
          <a:p>
            <a:pPr marL="0" indent="446088" algn="just">
              <a:buNone/>
            </a:pPr>
            <a:r>
              <a:rPr lang="es-PA" sz="1800" dirty="0">
                <a:solidFill>
                  <a:schemeClr val="tx1"/>
                </a:solidFill>
              </a:rPr>
              <a:t>	</a:t>
            </a:r>
            <a:r>
              <a:rPr lang="es-PA" dirty="0">
                <a:solidFill>
                  <a:schemeClr val="tx1"/>
                </a:solidFill>
              </a:rPr>
              <a:t>	 3,607,453.76  x 12 = </a:t>
            </a:r>
            <a:r>
              <a:rPr lang="es-PA" sz="1800" b="1" u="sng" dirty="0">
                <a:solidFill>
                  <a:schemeClr val="tx1"/>
                </a:solidFill>
              </a:rPr>
              <a:t>B/. 43,289,445.12 </a:t>
            </a:r>
            <a:r>
              <a:rPr lang="es-PA" sz="1800" b="1" dirty="0">
                <a:solidFill>
                  <a:schemeClr val="tx1"/>
                </a:solidFill>
              </a:rPr>
              <a:t>anual</a:t>
            </a:r>
            <a:endParaRPr lang="es-PA" dirty="0">
              <a:solidFill>
                <a:schemeClr val="tx1"/>
              </a:solidFill>
            </a:endParaRPr>
          </a:p>
        </p:txBody>
      </p:sp>
    </p:spTree>
    <p:extLst>
      <p:ext uri="{BB962C8B-B14F-4D97-AF65-F5344CB8AC3E}">
        <p14:creationId xmlns:p14="http://schemas.microsoft.com/office/powerpoint/2010/main" xmlns="" val="13104407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DBD6660-DA15-4EAE-AB9D-84A8BA95F3CC}"/>
              </a:ext>
            </a:extLst>
          </p:cNvPr>
          <p:cNvSpPr>
            <a:spLocks noGrp="1"/>
          </p:cNvSpPr>
          <p:nvPr>
            <p:ph idx="1"/>
          </p:nvPr>
        </p:nvSpPr>
        <p:spPr>
          <a:xfrm>
            <a:off x="942108" y="338145"/>
            <a:ext cx="8922327" cy="6090364"/>
          </a:xfrm>
        </p:spPr>
        <p:txBody>
          <a:bodyPr>
            <a:normAutofit fontScale="70000" lnSpcReduction="20000"/>
          </a:bodyPr>
          <a:lstStyle/>
          <a:p>
            <a:pPr marL="0" indent="446088" algn="just">
              <a:buNone/>
            </a:pPr>
            <a:r>
              <a:rPr lang="es-PA" b="1" dirty="0">
                <a:solidFill>
                  <a:schemeClr val="accent2">
                    <a:lumMod val="50000"/>
                  </a:schemeClr>
                </a:solidFill>
                <a:effectLst>
                  <a:outerShdw blurRad="38100" dist="38100" dir="2700000" algn="tl">
                    <a:srgbClr val="000000">
                      <a:alpha val="43137"/>
                    </a:srgbClr>
                  </a:outerShdw>
                </a:effectLst>
              </a:rPr>
              <a:t>E. PENSIONES DE  B/.1,500.00</a:t>
            </a:r>
          </a:p>
          <a:p>
            <a:pPr marL="0" indent="446088" algn="just">
              <a:buNone/>
            </a:pPr>
            <a:r>
              <a:rPr lang="es-PA" sz="2000" dirty="0">
                <a:solidFill>
                  <a:schemeClr val="tx1"/>
                </a:solidFill>
              </a:rPr>
              <a:t>		1,500.00 x 6.75 = 101.25 mensual/cada uno</a:t>
            </a:r>
          </a:p>
          <a:p>
            <a:pPr marL="0" indent="446088" algn="just">
              <a:buNone/>
            </a:pPr>
            <a:r>
              <a:rPr lang="es-PA" sz="2000" dirty="0">
                <a:solidFill>
                  <a:schemeClr val="tx1"/>
                </a:solidFill>
              </a:rPr>
              <a:t> 	101.25 x 5,360  = 542,700 mensual</a:t>
            </a:r>
          </a:p>
          <a:p>
            <a:pPr marL="0" indent="446088" algn="just">
              <a:buNone/>
            </a:pPr>
            <a:r>
              <a:rPr lang="es-PA" sz="2000" dirty="0">
                <a:solidFill>
                  <a:schemeClr val="tx1"/>
                </a:solidFill>
              </a:rPr>
              <a:t>		542,700 x 12 = </a:t>
            </a:r>
            <a:r>
              <a:rPr lang="es-PA" sz="2000" b="1" u="sng" dirty="0">
                <a:solidFill>
                  <a:schemeClr val="tx1"/>
                </a:solidFill>
              </a:rPr>
              <a:t>B/. 6,512,400.00  </a:t>
            </a:r>
            <a:r>
              <a:rPr lang="es-PA" sz="2000" b="1" dirty="0">
                <a:solidFill>
                  <a:schemeClr val="tx1"/>
                </a:solidFill>
              </a:rPr>
              <a:t>anual</a:t>
            </a:r>
            <a:endParaRPr lang="es-PA" sz="2000" b="1" u="sng" dirty="0">
              <a:solidFill>
                <a:schemeClr val="tx1"/>
              </a:solidFill>
            </a:endParaRPr>
          </a:p>
          <a:p>
            <a:pPr marL="0" indent="446088" algn="just">
              <a:buNone/>
            </a:pPr>
            <a:endParaRPr lang="es-PA" sz="2000" b="1" u="sng" dirty="0">
              <a:solidFill>
                <a:schemeClr val="tx1"/>
              </a:solidFill>
            </a:endParaRPr>
          </a:p>
          <a:p>
            <a:pPr marL="0" indent="446088" algn="just">
              <a:buNone/>
            </a:pPr>
            <a:r>
              <a:rPr lang="es-PA" b="1" dirty="0">
                <a:solidFill>
                  <a:schemeClr val="accent2">
                    <a:lumMod val="50000"/>
                  </a:schemeClr>
                </a:solidFill>
                <a:effectLst>
                  <a:outerShdw blurRad="38100" dist="38100" dir="2700000" algn="tl">
                    <a:srgbClr val="000000">
                      <a:alpha val="43137"/>
                    </a:srgbClr>
                  </a:outerShdw>
                </a:effectLst>
              </a:rPr>
              <a:t>F. PENSIONES DE  B/.2,500.00 (pensión tope mensual)</a:t>
            </a:r>
          </a:p>
          <a:p>
            <a:pPr marL="0" indent="446088" algn="just">
              <a:buNone/>
            </a:pPr>
            <a:r>
              <a:rPr lang="es-PA" sz="2000" dirty="0">
                <a:solidFill>
                  <a:schemeClr val="tx1"/>
                </a:solidFill>
              </a:rPr>
              <a:t>		2,500.00 x 6.75 = 168.75 mensual/cada uno</a:t>
            </a:r>
          </a:p>
          <a:p>
            <a:pPr marL="0" indent="446088" algn="just">
              <a:buNone/>
            </a:pPr>
            <a:r>
              <a:rPr lang="es-PA" sz="2000" dirty="0">
                <a:solidFill>
                  <a:schemeClr val="tx1"/>
                </a:solidFill>
              </a:rPr>
              <a:t> 	168.75 x 9,270  = 1,564,312.50 mensual</a:t>
            </a:r>
          </a:p>
          <a:p>
            <a:pPr marL="0" indent="446088" algn="just">
              <a:buNone/>
            </a:pPr>
            <a:r>
              <a:rPr lang="es-PA" sz="2000" dirty="0">
                <a:solidFill>
                  <a:schemeClr val="tx1"/>
                </a:solidFill>
              </a:rPr>
              <a:t>		 1,564,312.50 x 12 = </a:t>
            </a:r>
            <a:r>
              <a:rPr lang="es-PA" sz="2000" b="1" u="sng" dirty="0">
                <a:solidFill>
                  <a:schemeClr val="tx1"/>
                </a:solidFill>
              </a:rPr>
              <a:t>B/. 18,771,750.00</a:t>
            </a:r>
            <a:r>
              <a:rPr lang="es-PA" sz="2000" b="1" dirty="0">
                <a:solidFill>
                  <a:schemeClr val="tx1"/>
                </a:solidFill>
              </a:rPr>
              <a:t> anual</a:t>
            </a:r>
            <a:endParaRPr lang="es-PA" sz="2000" b="1" u="sng" dirty="0">
              <a:solidFill>
                <a:schemeClr val="tx1"/>
              </a:solidFill>
            </a:endParaRPr>
          </a:p>
          <a:p>
            <a:pPr marL="0" indent="446088" algn="just">
              <a:buNone/>
            </a:pPr>
            <a:endParaRPr lang="es-PA" sz="2000" b="1" u="sng" dirty="0">
              <a:solidFill>
                <a:schemeClr val="tx1"/>
              </a:solidFill>
            </a:endParaRPr>
          </a:p>
          <a:p>
            <a:pPr marL="0" indent="446088" algn="just">
              <a:buNone/>
            </a:pPr>
            <a:r>
              <a:rPr lang="es-PA" sz="2400" b="1" dirty="0">
                <a:solidFill>
                  <a:srgbClr val="002060"/>
                </a:solidFill>
                <a:effectLst>
                  <a:outerShdw blurRad="38100" dist="38100" dir="2700000" algn="tl">
                    <a:srgbClr val="000000">
                      <a:alpha val="43137"/>
                    </a:srgbClr>
                  </a:outerShdw>
                </a:effectLst>
              </a:rPr>
              <a:t>GRAN TOTAL MENSUAL:   B/.11,517,530.97</a:t>
            </a:r>
          </a:p>
          <a:p>
            <a:pPr marL="0" indent="446088" algn="just">
              <a:buNone/>
            </a:pPr>
            <a:endParaRPr lang="es-PA" sz="2300" b="1" dirty="0">
              <a:solidFill>
                <a:srgbClr val="002060"/>
              </a:solidFill>
              <a:effectLst>
                <a:outerShdw blurRad="38100" dist="38100" dir="2700000" algn="tl">
                  <a:srgbClr val="000000">
                    <a:alpha val="43137"/>
                  </a:srgbClr>
                </a:outerShdw>
              </a:effectLst>
            </a:endParaRPr>
          </a:p>
          <a:p>
            <a:pPr marL="0" indent="446088" algn="just">
              <a:buNone/>
            </a:pPr>
            <a:r>
              <a:rPr lang="es-PA" sz="2600" b="1" dirty="0">
                <a:solidFill>
                  <a:srgbClr val="002060"/>
                </a:solidFill>
                <a:effectLst>
                  <a:outerShdw blurRad="38100" dist="38100" dir="2700000" algn="tl">
                    <a:srgbClr val="000000">
                      <a:alpha val="43137"/>
                    </a:srgbClr>
                  </a:outerShdw>
                </a:effectLst>
              </a:rPr>
              <a:t>GRAN TOTAL ANUAL:       </a:t>
            </a:r>
            <a:r>
              <a:rPr lang="es-PA" sz="2600" b="1" u="sng" dirty="0">
                <a:solidFill>
                  <a:srgbClr val="002060"/>
                </a:solidFill>
                <a:effectLst>
                  <a:outerShdw blurRad="38100" dist="38100" dir="2700000" algn="tl">
                    <a:srgbClr val="000000">
                      <a:alpha val="43137"/>
                    </a:srgbClr>
                  </a:outerShdw>
                </a:effectLst>
              </a:rPr>
              <a:t>B/.</a:t>
            </a:r>
            <a:r>
              <a:rPr lang="es-PA" sz="2300" b="0" i="0" u="sng" strike="noStrike" dirty="0">
                <a:solidFill>
                  <a:srgbClr val="002060"/>
                </a:solidFill>
                <a:effectLst>
                  <a:outerShdw blurRad="38100" dist="38100" dir="2700000" algn="tl">
                    <a:srgbClr val="000000">
                      <a:alpha val="43137"/>
                    </a:srgbClr>
                  </a:outerShdw>
                </a:effectLst>
                <a:latin typeface="Calibri" panose="020F0502020204030204" pitchFamily="34" charset="0"/>
              </a:rPr>
              <a:t> </a:t>
            </a:r>
            <a:r>
              <a:rPr lang="es-PA" sz="2600" b="1" u="sng" dirty="0">
                <a:solidFill>
                  <a:srgbClr val="002060"/>
                </a:solidFill>
                <a:effectLst>
                  <a:outerShdw blurRad="38100" dist="38100" dir="2700000" algn="tl">
                    <a:srgbClr val="000000">
                      <a:alpha val="43137"/>
                    </a:srgbClr>
                  </a:outerShdw>
                </a:effectLst>
              </a:rPr>
              <a:t>138,210,261.72 </a:t>
            </a:r>
          </a:p>
          <a:p>
            <a:pPr marL="0" indent="446088" algn="just">
              <a:buNone/>
            </a:pPr>
            <a:endParaRPr lang="es-PA" sz="1600" b="1" u="sng" dirty="0">
              <a:solidFill>
                <a:srgbClr val="002060"/>
              </a:solidFill>
              <a:effectLst>
                <a:outerShdw blurRad="38100" dist="38100" dir="2700000" algn="tl">
                  <a:srgbClr val="000000">
                    <a:alpha val="43137"/>
                  </a:srgbClr>
                </a:outerShdw>
              </a:effectLst>
            </a:endParaRPr>
          </a:p>
          <a:p>
            <a:pPr marL="0" indent="446088" algn="just">
              <a:buNone/>
            </a:pPr>
            <a:r>
              <a:rPr lang="es-ES" sz="2400" dirty="0">
                <a:solidFill>
                  <a:schemeClr val="tx1"/>
                </a:solidFill>
              </a:rPr>
              <a:t>Teniendo en cuenta que la naturaleza y origen de las cantidades mostradas en la segunda gráfica provienen del descuento del 6.75% sobre el monto de la pensión de jubilados y pensionados consideramos que el mejor destino de estos fondos es su reinserción al componente de Beneficio Definido (I.V.M.) lo cual por derecho de origen y naturaleza pertenecen a dicho subsistema como mecanismo de fortalecimiento y cuyo monto asciende como se observa a B/.</a:t>
            </a:r>
            <a:r>
              <a:rPr lang="es-PA" sz="2400" dirty="0">
                <a:solidFill>
                  <a:schemeClr val="tx1"/>
                </a:solidFill>
              </a:rPr>
              <a:t> 138,210,261.72.</a:t>
            </a:r>
          </a:p>
          <a:p>
            <a:pPr marL="0" indent="446088" algn="just">
              <a:buNone/>
            </a:pPr>
            <a:endParaRPr lang="es-PA" sz="2400" b="1" u="sng"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446402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xmlns="" id="{C721C1DE-A35A-46E4-A0F1-36067ADAC3D8}"/>
              </a:ext>
            </a:extLst>
          </p:cNvPr>
          <p:cNvGraphicFramePr>
            <a:graphicFrameLocks noGrp="1"/>
          </p:cNvGraphicFramePr>
          <p:nvPr>
            <p:extLst>
              <p:ext uri="{D42A27DB-BD31-4B8C-83A1-F6EECF244321}">
                <p14:modId xmlns:p14="http://schemas.microsoft.com/office/powerpoint/2010/main" xmlns="" val="3072685818"/>
              </p:ext>
            </p:extLst>
          </p:nvPr>
        </p:nvGraphicFramePr>
        <p:xfrm>
          <a:off x="5655140" y="3297166"/>
          <a:ext cx="3391423" cy="3031490"/>
        </p:xfrm>
        <a:graphic>
          <a:graphicData uri="http://schemas.openxmlformats.org/drawingml/2006/table">
            <a:tbl>
              <a:tblPr/>
              <a:tblGrid>
                <a:gridCol w="3391423">
                  <a:extLst>
                    <a:ext uri="{9D8B030D-6E8A-4147-A177-3AD203B41FA5}">
                      <a16:colId xmlns:a16="http://schemas.microsoft.com/office/drawing/2014/main" xmlns="" val="3706129187"/>
                    </a:ext>
                  </a:extLst>
                </a:gridCol>
              </a:tblGrid>
              <a:tr h="323850">
                <a:tc>
                  <a:txBody>
                    <a:bodyPr/>
                    <a:lstStyle/>
                    <a:p>
                      <a:pPr algn="r" fontAlgn="b"/>
                      <a:r>
                        <a:rPr lang="es-PA" sz="2800" b="0" i="0" u="none" strike="noStrike" dirty="0">
                          <a:solidFill>
                            <a:srgbClr val="000000"/>
                          </a:solidFill>
                          <a:effectLst/>
                          <a:latin typeface="Trebuchet MS" panose="020B0603020202020204" pitchFamily="34" charset="0"/>
                        </a:rPr>
                        <a:t>2,379,768.60</a:t>
                      </a:r>
                    </a:p>
                  </a:txBody>
                  <a:tcPr marL="6350" marR="6350" marT="6350" marB="0" anchor="b">
                    <a:lnL>
                      <a:noFill/>
                    </a:lnL>
                    <a:lnR>
                      <a:noFill/>
                    </a:lnR>
                    <a:lnT>
                      <a:noFill/>
                    </a:lnT>
                    <a:lnB>
                      <a:noFill/>
                    </a:lnB>
                  </a:tcPr>
                </a:tc>
                <a:extLst>
                  <a:ext uri="{0D108BD9-81ED-4DB2-BD59-A6C34878D82A}">
                    <a16:rowId xmlns:a16="http://schemas.microsoft.com/office/drawing/2014/main" xmlns="" val="2186607707"/>
                  </a:ext>
                </a:extLst>
              </a:tr>
              <a:tr h="323850">
                <a:tc>
                  <a:txBody>
                    <a:bodyPr/>
                    <a:lstStyle/>
                    <a:p>
                      <a:pPr algn="r" rtl="0" fontAlgn="ctr"/>
                      <a:r>
                        <a:rPr lang="es-PA" sz="2800" b="0" i="0" u="none" strike="noStrike" dirty="0">
                          <a:solidFill>
                            <a:srgbClr val="000000"/>
                          </a:solidFill>
                          <a:effectLst/>
                          <a:latin typeface="Trebuchet MS" panose="020B0603020202020204" pitchFamily="34" charset="0"/>
                        </a:rPr>
                        <a:t>42,340,834.08</a:t>
                      </a:r>
                    </a:p>
                  </a:txBody>
                  <a:tcPr marL="6350" marR="6350" marT="6350" marB="0" anchor="ctr">
                    <a:lnL>
                      <a:noFill/>
                    </a:lnL>
                    <a:lnR>
                      <a:noFill/>
                    </a:lnR>
                    <a:lnT>
                      <a:noFill/>
                    </a:lnT>
                    <a:lnB>
                      <a:noFill/>
                    </a:lnB>
                  </a:tcPr>
                </a:tc>
                <a:extLst>
                  <a:ext uri="{0D108BD9-81ED-4DB2-BD59-A6C34878D82A}">
                    <a16:rowId xmlns:a16="http://schemas.microsoft.com/office/drawing/2014/main" xmlns="" val="3338971603"/>
                  </a:ext>
                </a:extLst>
              </a:tr>
              <a:tr h="323850">
                <a:tc>
                  <a:txBody>
                    <a:bodyPr/>
                    <a:lstStyle/>
                    <a:p>
                      <a:pPr algn="r" fontAlgn="b"/>
                      <a:r>
                        <a:rPr lang="es-PA" sz="2800" b="0" i="0" u="none" strike="noStrike" dirty="0">
                          <a:solidFill>
                            <a:srgbClr val="000000"/>
                          </a:solidFill>
                          <a:effectLst/>
                          <a:latin typeface="Trebuchet MS" panose="020B0603020202020204" pitchFamily="34" charset="0"/>
                        </a:rPr>
                        <a:t>24,916,063.92</a:t>
                      </a:r>
                    </a:p>
                  </a:txBody>
                  <a:tcPr marL="6350" marR="6350" marT="6350" marB="0" anchor="b">
                    <a:lnL>
                      <a:noFill/>
                    </a:lnL>
                    <a:lnR>
                      <a:noFill/>
                    </a:lnR>
                    <a:lnT>
                      <a:noFill/>
                    </a:lnT>
                    <a:lnB>
                      <a:noFill/>
                    </a:lnB>
                  </a:tcPr>
                </a:tc>
                <a:extLst>
                  <a:ext uri="{0D108BD9-81ED-4DB2-BD59-A6C34878D82A}">
                    <a16:rowId xmlns:a16="http://schemas.microsoft.com/office/drawing/2014/main" xmlns="" val="3886492642"/>
                  </a:ext>
                </a:extLst>
              </a:tr>
              <a:tr h="323850">
                <a:tc>
                  <a:txBody>
                    <a:bodyPr/>
                    <a:lstStyle/>
                    <a:p>
                      <a:pPr algn="r" fontAlgn="b"/>
                      <a:r>
                        <a:rPr lang="es-PA" sz="2800" b="0" i="0" u="none" strike="noStrike" dirty="0">
                          <a:solidFill>
                            <a:srgbClr val="000000"/>
                          </a:solidFill>
                          <a:effectLst/>
                          <a:latin typeface="Trebuchet MS" panose="020B0603020202020204" pitchFamily="34" charset="0"/>
                        </a:rPr>
                        <a:t>6,512,400.00</a:t>
                      </a:r>
                    </a:p>
                  </a:txBody>
                  <a:tcPr marL="6350" marR="6350" marT="6350" marB="0" anchor="b">
                    <a:lnL>
                      <a:noFill/>
                    </a:lnL>
                    <a:lnR>
                      <a:noFill/>
                    </a:lnR>
                    <a:lnT>
                      <a:noFill/>
                    </a:lnT>
                    <a:lnB>
                      <a:noFill/>
                    </a:lnB>
                  </a:tcPr>
                </a:tc>
                <a:extLst>
                  <a:ext uri="{0D108BD9-81ED-4DB2-BD59-A6C34878D82A}">
                    <a16:rowId xmlns:a16="http://schemas.microsoft.com/office/drawing/2014/main" xmlns="" val="495688982"/>
                  </a:ext>
                </a:extLst>
              </a:tr>
              <a:tr h="323850">
                <a:tc>
                  <a:txBody>
                    <a:bodyPr/>
                    <a:lstStyle/>
                    <a:p>
                      <a:pPr algn="r" rtl="0" fontAlgn="ctr"/>
                      <a:r>
                        <a:rPr lang="es-PA" sz="2800" b="0" i="0" u="none" strike="noStrike" dirty="0">
                          <a:solidFill>
                            <a:srgbClr val="000000"/>
                          </a:solidFill>
                          <a:effectLst/>
                          <a:latin typeface="Trebuchet MS" panose="020B0603020202020204" pitchFamily="34" charset="0"/>
                        </a:rPr>
                        <a:t>18,771,750.00</a:t>
                      </a:r>
                    </a:p>
                  </a:txBody>
                  <a:tcPr marL="6350" marR="6350" marT="6350" marB="0" anchor="ctr">
                    <a:lnL>
                      <a:noFill/>
                    </a:lnL>
                    <a:lnR>
                      <a:noFill/>
                    </a:lnR>
                    <a:lnT>
                      <a:noFill/>
                    </a:lnT>
                    <a:lnB>
                      <a:noFill/>
                    </a:lnB>
                  </a:tcPr>
                </a:tc>
                <a:extLst>
                  <a:ext uri="{0D108BD9-81ED-4DB2-BD59-A6C34878D82A}">
                    <a16:rowId xmlns:a16="http://schemas.microsoft.com/office/drawing/2014/main" xmlns="" val="2964325626"/>
                  </a:ext>
                </a:extLst>
              </a:tr>
              <a:tr h="323850">
                <a:tc>
                  <a:txBody>
                    <a:bodyPr/>
                    <a:lstStyle/>
                    <a:p>
                      <a:pPr algn="r" fontAlgn="b"/>
                      <a:r>
                        <a:rPr lang="es-PA" sz="2800" b="0" i="0" u="none" strike="noStrike" dirty="0">
                          <a:solidFill>
                            <a:srgbClr val="000000"/>
                          </a:solidFill>
                          <a:effectLst/>
                          <a:latin typeface="Trebuchet MS" panose="020B0603020202020204" pitchFamily="34" charset="0"/>
                        </a:rPr>
                        <a:t>43,289,445.12</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1217093"/>
                  </a:ext>
                </a:extLst>
              </a:tr>
              <a:tr h="330200">
                <a:tc>
                  <a:txBody>
                    <a:bodyPr/>
                    <a:lstStyle/>
                    <a:p>
                      <a:pPr algn="r" fontAlgn="b"/>
                      <a:r>
                        <a:rPr lang="es-PA" sz="2800" b="1" i="0" u="none" strike="noStrike" dirty="0">
                          <a:solidFill>
                            <a:srgbClr val="002060"/>
                          </a:solidFill>
                          <a:effectLst>
                            <a:outerShdw blurRad="38100" dist="38100" dir="2700000" algn="tl">
                              <a:srgbClr val="000000">
                                <a:alpha val="43137"/>
                              </a:srgbClr>
                            </a:outerShdw>
                          </a:effectLst>
                          <a:latin typeface="Trebuchet MS" panose="020B0603020202020204" pitchFamily="34" charset="0"/>
                        </a:rPr>
                        <a:t>B/.138,210,261.72</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655706941"/>
                  </a:ext>
                </a:extLst>
              </a:tr>
            </a:tbl>
          </a:graphicData>
        </a:graphic>
      </p:graphicFrame>
      <p:sp>
        <p:nvSpPr>
          <p:cNvPr id="10" name="CuadroTexto 9">
            <a:extLst>
              <a:ext uri="{FF2B5EF4-FFF2-40B4-BE49-F238E27FC236}">
                <a16:creationId xmlns:a16="http://schemas.microsoft.com/office/drawing/2014/main" xmlns="" id="{CC58032F-4D3A-4BBE-AADF-512CC62E0774}"/>
              </a:ext>
            </a:extLst>
          </p:cNvPr>
          <p:cNvSpPr txBox="1"/>
          <p:nvPr/>
        </p:nvSpPr>
        <p:spPr>
          <a:xfrm>
            <a:off x="1070518" y="811221"/>
            <a:ext cx="7740517" cy="1015663"/>
          </a:xfrm>
          <a:prstGeom prst="rect">
            <a:avLst/>
          </a:prstGeom>
          <a:noFill/>
        </p:spPr>
        <p:txBody>
          <a:bodyPr wrap="none" rtlCol="0">
            <a:spAutoFit/>
          </a:bodyPr>
          <a:lstStyle/>
          <a:p>
            <a:pPr algn="ctr"/>
            <a:r>
              <a:rPr lang="es-ES" sz="2000" dirty="0">
                <a:solidFill>
                  <a:schemeClr val="accent2">
                    <a:lumMod val="50000"/>
                  </a:schemeClr>
                </a:solidFill>
                <a:effectLst>
                  <a:outerShdw blurRad="38100" dist="38100" dir="2700000" algn="tl">
                    <a:srgbClr val="000000">
                      <a:alpha val="43137"/>
                    </a:srgbClr>
                  </a:outerShdw>
                </a:effectLst>
              </a:rPr>
              <a:t>SUMATORIA COMPROBANTE DEL MONTO TOTAL  GENERADO POR </a:t>
            </a:r>
          </a:p>
          <a:p>
            <a:pPr algn="ctr"/>
            <a:r>
              <a:rPr lang="es-ES" sz="2000" dirty="0">
                <a:solidFill>
                  <a:schemeClr val="accent2">
                    <a:lumMod val="50000"/>
                  </a:schemeClr>
                </a:solidFill>
                <a:effectLst>
                  <a:outerShdw blurRad="38100" dist="38100" dir="2700000" algn="tl">
                    <a:srgbClr val="000000">
                      <a:alpha val="43137"/>
                    </a:srgbClr>
                  </a:outerShdw>
                </a:effectLst>
              </a:rPr>
              <a:t>EL DESCUENTO DEL 6.75% SOBRE EL MONTO DE PENSIONES SEGÚN </a:t>
            </a:r>
          </a:p>
          <a:p>
            <a:pPr algn="ctr"/>
            <a:r>
              <a:rPr lang="es-ES" sz="2000" dirty="0">
                <a:solidFill>
                  <a:schemeClr val="accent2">
                    <a:lumMod val="50000"/>
                  </a:schemeClr>
                </a:solidFill>
                <a:effectLst>
                  <a:outerShdw blurRad="38100" dist="38100" dir="2700000" algn="tl">
                    <a:srgbClr val="000000">
                      <a:alpha val="43137"/>
                    </a:srgbClr>
                  </a:outerShdw>
                </a:effectLst>
              </a:rPr>
              <a:t>RANGO DE LAS MISMAS ANUALMENTE.</a:t>
            </a:r>
            <a:endParaRPr lang="es-PA" sz="2000"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Tabla 3">
            <a:extLst>
              <a:ext uri="{FF2B5EF4-FFF2-40B4-BE49-F238E27FC236}">
                <a16:creationId xmlns:a16="http://schemas.microsoft.com/office/drawing/2014/main" xmlns="" id="{C721C1DE-A35A-46E4-A0F1-36067ADAC3D8}"/>
              </a:ext>
            </a:extLst>
          </p:cNvPr>
          <p:cNvGraphicFramePr>
            <a:graphicFrameLocks noGrp="1"/>
          </p:cNvGraphicFramePr>
          <p:nvPr>
            <p:extLst>
              <p:ext uri="{D42A27DB-BD31-4B8C-83A1-F6EECF244321}">
                <p14:modId xmlns:p14="http://schemas.microsoft.com/office/powerpoint/2010/main" xmlns="" val="1327509348"/>
              </p:ext>
            </p:extLst>
          </p:nvPr>
        </p:nvGraphicFramePr>
        <p:xfrm>
          <a:off x="806049" y="3061639"/>
          <a:ext cx="3391423" cy="3031490"/>
        </p:xfrm>
        <a:graphic>
          <a:graphicData uri="http://schemas.openxmlformats.org/drawingml/2006/table">
            <a:tbl>
              <a:tblPr/>
              <a:tblGrid>
                <a:gridCol w="3391423">
                  <a:extLst>
                    <a:ext uri="{9D8B030D-6E8A-4147-A177-3AD203B41FA5}">
                      <a16:colId xmlns:a16="http://schemas.microsoft.com/office/drawing/2014/main" xmlns="" val="3706129187"/>
                    </a:ext>
                  </a:extLst>
                </a:gridCol>
              </a:tblGrid>
              <a:tr h="323850">
                <a:tc>
                  <a:txBody>
                    <a:bodyPr/>
                    <a:lstStyle/>
                    <a:p>
                      <a:pPr algn="r" fontAlgn="b"/>
                      <a:r>
                        <a:rPr lang="es-PA" sz="2800" b="0" i="0" u="none" strike="noStrike" dirty="0">
                          <a:solidFill>
                            <a:srgbClr val="000000"/>
                          </a:solidFill>
                          <a:effectLst/>
                          <a:latin typeface="Trebuchet MS" panose="020B0603020202020204" pitchFamily="34" charset="0"/>
                        </a:rPr>
                        <a:t>198,314.05</a:t>
                      </a:r>
                    </a:p>
                  </a:txBody>
                  <a:tcPr marL="6350" marR="6350" marT="6350" marB="0" anchor="b">
                    <a:lnL>
                      <a:noFill/>
                    </a:lnL>
                    <a:lnR>
                      <a:noFill/>
                    </a:lnR>
                    <a:lnT>
                      <a:noFill/>
                    </a:lnT>
                    <a:lnB>
                      <a:noFill/>
                    </a:lnB>
                  </a:tcPr>
                </a:tc>
                <a:extLst>
                  <a:ext uri="{0D108BD9-81ED-4DB2-BD59-A6C34878D82A}">
                    <a16:rowId xmlns:a16="http://schemas.microsoft.com/office/drawing/2014/main" xmlns="" val="2186607707"/>
                  </a:ext>
                </a:extLst>
              </a:tr>
              <a:tr h="323850">
                <a:tc>
                  <a:txBody>
                    <a:bodyPr/>
                    <a:lstStyle/>
                    <a:p>
                      <a:pPr algn="r" rtl="0" fontAlgn="ctr"/>
                      <a:r>
                        <a:rPr lang="es-PA" sz="2800" b="0" i="0" u="none" strike="noStrike" dirty="0">
                          <a:solidFill>
                            <a:srgbClr val="000000"/>
                          </a:solidFill>
                          <a:effectLst/>
                          <a:latin typeface="Trebuchet MS" panose="020B0603020202020204" pitchFamily="34" charset="0"/>
                        </a:rPr>
                        <a:t>3,528,402.005</a:t>
                      </a:r>
                    </a:p>
                  </a:txBody>
                  <a:tcPr marL="6350" marR="6350" marT="6350" marB="0" anchor="ctr">
                    <a:lnL>
                      <a:noFill/>
                    </a:lnL>
                    <a:lnR>
                      <a:noFill/>
                    </a:lnR>
                    <a:lnT>
                      <a:noFill/>
                    </a:lnT>
                    <a:lnB>
                      <a:noFill/>
                    </a:lnB>
                  </a:tcPr>
                </a:tc>
                <a:extLst>
                  <a:ext uri="{0D108BD9-81ED-4DB2-BD59-A6C34878D82A}">
                    <a16:rowId xmlns:a16="http://schemas.microsoft.com/office/drawing/2014/main" xmlns="" val="3338971603"/>
                  </a:ext>
                </a:extLst>
              </a:tr>
              <a:tr h="323850">
                <a:tc>
                  <a:txBody>
                    <a:bodyPr/>
                    <a:lstStyle/>
                    <a:p>
                      <a:pPr algn="r" fontAlgn="b"/>
                      <a:r>
                        <a:rPr lang="es-PA" sz="2800" b="0" i="0" u="none" strike="noStrike" dirty="0">
                          <a:solidFill>
                            <a:srgbClr val="000000"/>
                          </a:solidFill>
                          <a:effectLst/>
                          <a:latin typeface="Trebuchet MS" panose="020B0603020202020204" pitchFamily="34" charset="0"/>
                        </a:rPr>
                        <a:t>2,076,338.66</a:t>
                      </a:r>
                    </a:p>
                  </a:txBody>
                  <a:tcPr marL="6350" marR="6350" marT="6350" marB="0" anchor="b">
                    <a:lnL>
                      <a:noFill/>
                    </a:lnL>
                    <a:lnR>
                      <a:noFill/>
                    </a:lnR>
                    <a:lnT>
                      <a:noFill/>
                    </a:lnT>
                    <a:lnB>
                      <a:noFill/>
                    </a:lnB>
                  </a:tcPr>
                </a:tc>
                <a:extLst>
                  <a:ext uri="{0D108BD9-81ED-4DB2-BD59-A6C34878D82A}">
                    <a16:rowId xmlns:a16="http://schemas.microsoft.com/office/drawing/2014/main" xmlns="" val="3886492642"/>
                  </a:ext>
                </a:extLst>
              </a:tr>
              <a:tr h="323850">
                <a:tc>
                  <a:txBody>
                    <a:bodyPr/>
                    <a:lstStyle/>
                    <a:p>
                      <a:pPr algn="r" fontAlgn="b"/>
                      <a:r>
                        <a:rPr lang="es-PA" sz="2800" b="0" i="0" u="none" strike="noStrike" dirty="0">
                          <a:solidFill>
                            <a:srgbClr val="000000"/>
                          </a:solidFill>
                          <a:effectLst/>
                          <a:latin typeface="Trebuchet MS" panose="020B0603020202020204" pitchFamily="34" charset="0"/>
                        </a:rPr>
                        <a:t>3,607,453.76</a:t>
                      </a:r>
                    </a:p>
                  </a:txBody>
                  <a:tcPr marL="6350" marR="6350" marT="6350" marB="0" anchor="b">
                    <a:lnL>
                      <a:noFill/>
                    </a:lnL>
                    <a:lnR>
                      <a:noFill/>
                    </a:lnR>
                    <a:lnT>
                      <a:noFill/>
                    </a:lnT>
                    <a:lnB>
                      <a:noFill/>
                    </a:lnB>
                  </a:tcPr>
                </a:tc>
                <a:extLst>
                  <a:ext uri="{0D108BD9-81ED-4DB2-BD59-A6C34878D82A}">
                    <a16:rowId xmlns:a16="http://schemas.microsoft.com/office/drawing/2014/main" xmlns="" val="495688982"/>
                  </a:ext>
                </a:extLst>
              </a:tr>
              <a:tr h="323850">
                <a:tc>
                  <a:txBody>
                    <a:bodyPr/>
                    <a:lstStyle/>
                    <a:p>
                      <a:pPr algn="r" rtl="0" fontAlgn="ctr"/>
                      <a:r>
                        <a:rPr lang="es-PA" sz="2800" b="0" i="0" u="none" strike="noStrike" dirty="0">
                          <a:solidFill>
                            <a:srgbClr val="000000"/>
                          </a:solidFill>
                          <a:effectLst/>
                          <a:latin typeface="Trebuchet MS" panose="020B0603020202020204" pitchFamily="34" charset="0"/>
                        </a:rPr>
                        <a:t>542,700.00</a:t>
                      </a:r>
                    </a:p>
                  </a:txBody>
                  <a:tcPr marL="6350" marR="6350" marT="6350" marB="0" anchor="ctr">
                    <a:lnL>
                      <a:noFill/>
                    </a:lnL>
                    <a:lnR>
                      <a:noFill/>
                    </a:lnR>
                    <a:lnT>
                      <a:noFill/>
                    </a:lnT>
                    <a:lnB>
                      <a:noFill/>
                    </a:lnB>
                  </a:tcPr>
                </a:tc>
                <a:extLst>
                  <a:ext uri="{0D108BD9-81ED-4DB2-BD59-A6C34878D82A}">
                    <a16:rowId xmlns:a16="http://schemas.microsoft.com/office/drawing/2014/main" xmlns="" val="2964325626"/>
                  </a:ext>
                </a:extLst>
              </a:tr>
              <a:tr h="323850">
                <a:tc>
                  <a:txBody>
                    <a:bodyPr/>
                    <a:lstStyle/>
                    <a:p>
                      <a:pPr algn="r" fontAlgn="b"/>
                      <a:r>
                        <a:rPr lang="es-PA" sz="2800" b="0" i="0" u="none" strike="noStrike" dirty="0">
                          <a:solidFill>
                            <a:srgbClr val="000000"/>
                          </a:solidFill>
                          <a:effectLst/>
                          <a:latin typeface="Trebuchet MS" panose="020B0603020202020204" pitchFamily="34" charset="0"/>
                        </a:rPr>
                        <a:t>1,564,312.50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1217093"/>
                  </a:ext>
                </a:extLst>
              </a:tr>
              <a:tr h="330200">
                <a:tc>
                  <a:txBody>
                    <a:bodyPr/>
                    <a:lstStyle/>
                    <a:p>
                      <a:pPr algn="r" fontAlgn="b"/>
                      <a:r>
                        <a:rPr lang="es-PA" sz="2800" b="1" i="0" u="none" strike="noStrike" dirty="0">
                          <a:solidFill>
                            <a:srgbClr val="002060"/>
                          </a:solidFill>
                          <a:effectLst>
                            <a:outerShdw blurRad="38100" dist="38100" dir="2700000" algn="tl">
                              <a:srgbClr val="000000">
                                <a:alpha val="43137"/>
                              </a:srgbClr>
                            </a:outerShdw>
                          </a:effectLst>
                          <a:latin typeface="Trebuchet MS" panose="020B0603020202020204" pitchFamily="34" charset="0"/>
                        </a:rPr>
                        <a:t>B/.11,517,530.97</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655706941"/>
                  </a:ext>
                </a:extLst>
              </a:tr>
            </a:tbl>
          </a:graphicData>
        </a:graphic>
      </p:graphicFrame>
      <p:sp>
        <p:nvSpPr>
          <p:cNvPr id="2" name="Rectángulo 1"/>
          <p:cNvSpPr/>
          <p:nvPr/>
        </p:nvSpPr>
        <p:spPr>
          <a:xfrm>
            <a:off x="6912759" y="2172518"/>
            <a:ext cx="1596912" cy="769441"/>
          </a:xfrm>
          <a:prstGeom prst="rect">
            <a:avLst/>
          </a:prstGeom>
          <a:noFill/>
        </p:spPr>
        <p:txBody>
          <a:bodyPr wrap="none" lIns="91440" tIns="45720" rIns="91440" bIns="45720">
            <a:spAutoFit/>
          </a:bodyPr>
          <a:lstStyle/>
          <a:p>
            <a:pPr algn="ctr"/>
            <a:r>
              <a:rPr lang="es-ES" sz="4400" b="0" cap="none" spc="0" dirty="0">
                <a:ln w="0"/>
                <a:solidFill>
                  <a:schemeClr val="tx1"/>
                </a:solidFill>
                <a:effectLst>
                  <a:outerShdw blurRad="38100" dist="19050" dir="2700000" algn="tl" rotWithShape="0">
                    <a:schemeClr val="dk1">
                      <a:alpha val="40000"/>
                    </a:schemeClr>
                  </a:outerShdw>
                </a:effectLst>
              </a:rPr>
              <a:t>Anual</a:t>
            </a:r>
          </a:p>
        </p:txBody>
      </p:sp>
      <p:sp>
        <p:nvSpPr>
          <p:cNvPr id="9" name="Rectángulo 8"/>
          <p:cNvSpPr/>
          <p:nvPr/>
        </p:nvSpPr>
        <p:spPr>
          <a:xfrm>
            <a:off x="2164085" y="2172518"/>
            <a:ext cx="2199641" cy="769441"/>
          </a:xfrm>
          <a:prstGeom prst="rect">
            <a:avLst/>
          </a:prstGeom>
          <a:noFill/>
        </p:spPr>
        <p:txBody>
          <a:bodyPr wrap="none" lIns="91440" tIns="45720" rIns="91440" bIns="45720">
            <a:spAutoFit/>
          </a:bodyPr>
          <a:lstStyle/>
          <a:p>
            <a:pPr algn="ctr"/>
            <a:r>
              <a:rPr lang="es-ES" sz="4400" b="0" cap="none" spc="0" dirty="0">
                <a:ln w="0"/>
                <a:solidFill>
                  <a:schemeClr val="tx1"/>
                </a:solidFill>
                <a:effectLst>
                  <a:outerShdw blurRad="38100" dist="19050" dir="2700000" algn="tl" rotWithShape="0">
                    <a:schemeClr val="dk1">
                      <a:alpha val="40000"/>
                    </a:schemeClr>
                  </a:outerShdw>
                </a:effectLst>
              </a:rPr>
              <a:t>Mensual</a:t>
            </a:r>
          </a:p>
        </p:txBody>
      </p:sp>
    </p:spTree>
    <p:extLst>
      <p:ext uri="{BB962C8B-B14F-4D97-AF65-F5344CB8AC3E}">
        <p14:creationId xmlns:p14="http://schemas.microsoft.com/office/powerpoint/2010/main" xmlns="" val="13032603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2861" y="2050471"/>
            <a:ext cx="8596668" cy="2022764"/>
          </a:xfrm>
        </p:spPr>
        <p:txBody>
          <a:bodyPr>
            <a:normAutofit fontScale="90000"/>
          </a:bodyPr>
          <a:lstStyle/>
          <a:p>
            <a:pPr algn="ctr"/>
            <a:r>
              <a:rPr lang="es-PA" sz="4400" dirty="0">
                <a:solidFill>
                  <a:schemeClr val="accent6">
                    <a:lumMod val="50000"/>
                  </a:schemeClr>
                </a:solidFill>
              </a:rPr>
              <a:t>PROPUESTA N°2</a:t>
            </a:r>
            <a:br>
              <a:rPr lang="es-PA" sz="4400" dirty="0">
                <a:solidFill>
                  <a:schemeClr val="accent6">
                    <a:lumMod val="50000"/>
                  </a:schemeClr>
                </a:solidFill>
              </a:rPr>
            </a:br>
            <a:r>
              <a:rPr lang="es-PA" sz="4400" dirty="0">
                <a:solidFill>
                  <a:schemeClr val="accent6">
                    <a:lumMod val="50000"/>
                  </a:schemeClr>
                </a:solidFill>
              </a:rPr>
              <a:t> RECUPERACIÓN E </a:t>
            </a:r>
            <a:br>
              <a:rPr lang="es-PA" sz="4400" dirty="0">
                <a:solidFill>
                  <a:schemeClr val="accent6">
                    <a:lumMod val="50000"/>
                  </a:schemeClr>
                </a:solidFill>
              </a:rPr>
            </a:br>
            <a:r>
              <a:rPr lang="es-PA" sz="4400" dirty="0">
                <a:solidFill>
                  <a:schemeClr val="accent6">
                    <a:lumMod val="50000"/>
                  </a:schemeClr>
                </a:solidFill>
              </a:rPr>
              <a:t>INVERSIÓN DE FONDOS</a:t>
            </a:r>
          </a:p>
        </p:txBody>
      </p:sp>
    </p:spTree>
    <p:extLst>
      <p:ext uri="{BB962C8B-B14F-4D97-AF65-F5344CB8AC3E}">
        <p14:creationId xmlns:p14="http://schemas.microsoft.com/office/powerpoint/2010/main" xmlns="" val="32764167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xmlns="" id="{B28FA434-82C2-48A4-B5CE-123E3EF08BB8}"/>
              </a:ext>
            </a:extLst>
          </p:cNvPr>
          <p:cNvGrpSpPr/>
          <p:nvPr/>
        </p:nvGrpSpPr>
        <p:grpSpPr>
          <a:xfrm>
            <a:off x="334531" y="334535"/>
            <a:ext cx="10838991" cy="5906934"/>
            <a:chOff x="334531" y="334535"/>
            <a:chExt cx="10838991" cy="5906934"/>
          </a:xfrm>
        </p:grpSpPr>
        <p:pic>
          <p:nvPicPr>
            <p:cNvPr id="5" name="Imagen 4">
              <a:extLst>
                <a:ext uri="{FF2B5EF4-FFF2-40B4-BE49-F238E27FC236}">
                  <a16:creationId xmlns:a16="http://schemas.microsoft.com/office/drawing/2014/main" xmlns="" id="{BED1ACC2-7FB2-4129-8CB7-C1DA8A8B0D75}"/>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rcRect l="5764" b="1420"/>
            <a:stretch/>
          </p:blipFill>
          <p:spPr>
            <a:xfrm rot="16200000">
              <a:off x="3276095" y="-2607029"/>
              <a:ext cx="4955863" cy="10838991"/>
            </a:xfrm>
            <a:prstGeom prst="rect">
              <a:avLst/>
            </a:prstGeom>
          </p:spPr>
        </p:pic>
        <p:pic>
          <p:nvPicPr>
            <p:cNvPr id="7" name="Imagen 6">
              <a:extLst>
                <a:ext uri="{FF2B5EF4-FFF2-40B4-BE49-F238E27FC236}">
                  <a16:creationId xmlns:a16="http://schemas.microsoft.com/office/drawing/2014/main" xmlns="" id="{458FD98A-C7B5-4D44-BA89-AD52CFD647C8}"/>
                </a:ext>
              </a:extLst>
            </p:cNvPr>
            <p:cNvPicPr>
              <a:picLocks noChangeAspect="1"/>
            </p:cNvPicPr>
            <p:nvPr/>
          </p:nvPicPr>
          <p:blipFill rotWithShape="1">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l="58176" t="6180" r="30589" b="6628"/>
            <a:stretch/>
          </p:blipFill>
          <p:spPr>
            <a:xfrm rot="5400000">
              <a:off x="5226705" y="395013"/>
              <a:ext cx="1054644" cy="10638267"/>
            </a:xfrm>
            <a:prstGeom prst="rect">
              <a:avLst/>
            </a:prstGeom>
          </p:spPr>
        </p:pic>
      </p:grpSp>
    </p:spTree>
    <p:extLst>
      <p:ext uri="{BB962C8B-B14F-4D97-AF65-F5344CB8AC3E}">
        <p14:creationId xmlns:p14="http://schemas.microsoft.com/office/powerpoint/2010/main" xmlns="" val="20760728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5F9FD9-4B45-4C85-85A6-441929166391}"/>
              </a:ext>
            </a:extLst>
          </p:cNvPr>
          <p:cNvSpPr>
            <a:spLocks noGrp="1"/>
          </p:cNvSpPr>
          <p:nvPr>
            <p:ph type="title"/>
          </p:nvPr>
        </p:nvSpPr>
        <p:spPr>
          <a:xfrm>
            <a:off x="602906" y="237460"/>
            <a:ext cx="9225985" cy="708837"/>
          </a:xfrm>
        </p:spPr>
        <p:txBody>
          <a:bodyPr>
            <a:noAutofit/>
          </a:bodyPr>
          <a:lstStyle/>
          <a:p>
            <a:pPr algn="ctr"/>
            <a:r>
              <a:rPr lang="es-ES" sz="2400" dirty="0">
                <a:solidFill>
                  <a:schemeClr val="accent2">
                    <a:lumMod val="50000"/>
                  </a:schemeClr>
                </a:solidFill>
              </a:rPr>
              <a:t>PROPUESTA N°2. RECUPERACIÓN E INVERSIÓN DE FONDOS</a:t>
            </a:r>
            <a:endParaRPr lang="es-PA" sz="2400" dirty="0">
              <a:solidFill>
                <a:schemeClr val="accent2">
                  <a:lumMod val="50000"/>
                </a:schemeClr>
              </a:solidFill>
            </a:endParaRPr>
          </a:p>
        </p:txBody>
      </p:sp>
      <p:sp>
        <p:nvSpPr>
          <p:cNvPr id="3" name="Marcador de contenido 2">
            <a:extLst>
              <a:ext uri="{FF2B5EF4-FFF2-40B4-BE49-F238E27FC236}">
                <a16:creationId xmlns:a16="http://schemas.microsoft.com/office/drawing/2014/main" xmlns="" id="{4DBD6660-DA15-4EAE-AB9D-84A8BA95F3CC}"/>
              </a:ext>
            </a:extLst>
          </p:cNvPr>
          <p:cNvSpPr>
            <a:spLocks noGrp="1"/>
          </p:cNvSpPr>
          <p:nvPr>
            <p:ph idx="1"/>
          </p:nvPr>
        </p:nvSpPr>
        <p:spPr>
          <a:xfrm>
            <a:off x="475574" y="946297"/>
            <a:ext cx="9353317" cy="5468837"/>
          </a:xfrm>
        </p:spPr>
        <p:txBody>
          <a:bodyPr/>
          <a:lstStyle/>
          <a:p>
            <a:pPr marL="0" indent="446088" algn="just">
              <a:buNone/>
            </a:pPr>
            <a:r>
              <a:rPr lang="es-ES" dirty="0">
                <a:solidFill>
                  <a:schemeClr val="tx1"/>
                </a:solidFill>
              </a:rPr>
              <a:t>Señores Comisionados como pueden observar en el Cuadro siguiente correspondiente al Informe Actuarial del año 2019 que muestra el saldo al 31 de diciembre de los distintos programas o subsistemas de riesgo de la Caja de Seguro Social el componente de beneficio definido del IVM muestra un saldo de B/.1,467,749,674.00 y B/.3,335,520,734.00 del sistema mixto lo que deja a la luz la diferencia entre ambos subsistemas como resultado de la creación del subsistema mixto de ahorro individual,  el cual le sustrae al sistema definido la cantidad antes mencionada (B/.3,335,520,734.00).  Si restituimos estos fondos el subsistema de beneficio definido  alcanzaría una reserva de B/.4,803,270,408.00 recuperando de esta manera su solidez y los fondos que realmente le pertenecen.</a:t>
            </a:r>
          </a:p>
          <a:p>
            <a:pPr marL="0" indent="446088" algn="just">
              <a:buNone/>
            </a:pPr>
            <a:r>
              <a:rPr lang="es-ES" dirty="0">
                <a:solidFill>
                  <a:schemeClr val="tx1"/>
                </a:solidFill>
              </a:rPr>
              <a:t>Si de esta reserva se toman un monto de B/.1,500,000,000.00 para inversión a un rédito de 5.6% se obtendría un beneficio de B/.84,000,000.00 anuales que por un término de 39 años como ya existe el precedente de otras inversiones daría lugar a un beneficio total de B/.3,276,000,000.00 que aunado al capital de inversión genera una reserva de B/4,776,000,000.00 más el remanente de B/3,303,270,408.00 resultante de la suma de los capitales tanto del beneficio definido como del sistema mixto, da lugar al fortalecimiento y sostenimiento del sistema de beneficio definido con una reserva de B/.8,079,270,408.00 aproximadamente, lo que garantiza la sostenibilidad del subsistema IVM de beneficio definido.</a:t>
            </a:r>
          </a:p>
          <a:p>
            <a:pPr marL="0" indent="446088" algn="just">
              <a:buNone/>
            </a:pPr>
            <a:endParaRPr lang="es-PA" dirty="0">
              <a:solidFill>
                <a:schemeClr val="tx1"/>
              </a:solidFill>
            </a:endParaRPr>
          </a:p>
        </p:txBody>
      </p:sp>
    </p:spTree>
    <p:extLst>
      <p:ext uri="{BB962C8B-B14F-4D97-AF65-F5344CB8AC3E}">
        <p14:creationId xmlns:p14="http://schemas.microsoft.com/office/powerpoint/2010/main" xmlns="" val="14085778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E7F371-0EFA-4464-A42D-E2D876E62451}"/>
              </a:ext>
            </a:extLst>
          </p:cNvPr>
          <p:cNvSpPr>
            <a:spLocks noGrp="1"/>
          </p:cNvSpPr>
          <p:nvPr>
            <p:ph type="title"/>
          </p:nvPr>
        </p:nvSpPr>
        <p:spPr/>
        <p:txBody>
          <a:bodyPr>
            <a:noAutofit/>
          </a:bodyPr>
          <a:lstStyle/>
          <a:p>
            <a:pPr algn="ctr"/>
            <a:r>
              <a:rPr lang="es-ES" sz="2400" dirty="0">
                <a:solidFill>
                  <a:schemeClr val="accent2">
                    <a:lumMod val="50000"/>
                  </a:schemeClr>
                </a:solidFill>
              </a:rPr>
              <a:t>Precedente de inversiones que justifican la propuesta de inversión de B/.1,500,000,000.00 a una taza del 5.6% anual (AÑOS: 2018-2017)</a:t>
            </a:r>
            <a:endParaRPr lang="es-PA" sz="2400" dirty="0">
              <a:solidFill>
                <a:schemeClr val="accent2">
                  <a:lumMod val="50000"/>
                </a:schemeClr>
              </a:solidFill>
            </a:endParaRPr>
          </a:p>
        </p:txBody>
      </p:sp>
      <p:graphicFrame>
        <p:nvGraphicFramePr>
          <p:cNvPr id="5" name="Marcador de contenido 4">
            <a:extLst>
              <a:ext uri="{FF2B5EF4-FFF2-40B4-BE49-F238E27FC236}">
                <a16:creationId xmlns:a16="http://schemas.microsoft.com/office/drawing/2014/main" xmlns="" id="{03229AF5-9459-439A-864D-1CCE8356D005}"/>
              </a:ext>
            </a:extLst>
          </p:cNvPr>
          <p:cNvGraphicFramePr>
            <a:graphicFrameLocks noGrp="1"/>
          </p:cNvGraphicFramePr>
          <p:nvPr>
            <p:ph idx="1"/>
            <p:extLst>
              <p:ext uri="{D42A27DB-BD31-4B8C-83A1-F6EECF244321}">
                <p14:modId xmlns:p14="http://schemas.microsoft.com/office/powerpoint/2010/main" xmlns="" val="978146055"/>
              </p:ext>
            </p:extLst>
          </p:nvPr>
        </p:nvGraphicFramePr>
        <p:xfrm>
          <a:off x="647398" y="2292577"/>
          <a:ext cx="8854411" cy="3314918"/>
        </p:xfrm>
        <a:graphic>
          <a:graphicData uri="http://schemas.openxmlformats.org/drawingml/2006/table">
            <a:tbl>
              <a:tblPr>
                <a:tableStyleId>{5DA37D80-6434-44D0-A028-1B22A696006F}</a:tableStyleId>
              </a:tblPr>
              <a:tblGrid>
                <a:gridCol w="1533874">
                  <a:extLst>
                    <a:ext uri="{9D8B030D-6E8A-4147-A177-3AD203B41FA5}">
                      <a16:colId xmlns:a16="http://schemas.microsoft.com/office/drawing/2014/main" xmlns="" val="3575867862"/>
                    </a:ext>
                  </a:extLst>
                </a:gridCol>
                <a:gridCol w="501995">
                  <a:extLst>
                    <a:ext uri="{9D8B030D-6E8A-4147-A177-3AD203B41FA5}">
                      <a16:colId xmlns:a16="http://schemas.microsoft.com/office/drawing/2014/main" xmlns="" val="674456937"/>
                    </a:ext>
                  </a:extLst>
                </a:gridCol>
                <a:gridCol w="418329">
                  <a:extLst>
                    <a:ext uri="{9D8B030D-6E8A-4147-A177-3AD203B41FA5}">
                      <a16:colId xmlns:a16="http://schemas.microsoft.com/office/drawing/2014/main" xmlns="" val="1954431469"/>
                    </a:ext>
                  </a:extLst>
                </a:gridCol>
                <a:gridCol w="501995">
                  <a:extLst>
                    <a:ext uri="{9D8B030D-6E8A-4147-A177-3AD203B41FA5}">
                      <a16:colId xmlns:a16="http://schemas.microsoft.com/office/drawing/2014/main" xmlns="" val="32969618"/>
                    </a:ext>
                  </a:extLst>
                </a:gridCol>
                <a:gridCol w="948213">
                  <a:extLst>
                    <a:ext uri="{9D8B030D-6E8A-4147-A177-3AD203B41FA5}">
                      <a16:colId xmlns:a16="http://schemas.microsoft.com/office/drawing/2014/main" xmlns="" val="2311641212"/>
                    </a:ext>
                  </a:extLst>
                </a:gridCol>
                <a:gridCol w="1366542">
                  <a:extLst>
                    <a:ext uri="{9D8B030D-6E8A-4147-A177-3AD203B41FA5}">
                      <a16:colId xmlns:a16="http://schemas.microsoft.com/office/drawing/2014/main" xmlns="" val="564210106"/>
                    </a:ext>
                  </a:extLst>
                </a:gridCol>
                <a:gridCol w="1199211">
                  <a:extLst>
                    <a:ext uri="{9D8B030D-6E8A-4147-A177-3AD203B41FA5}">
                      <a16:colId xmlns:a16="http://schemas.microsoft.com/office/drawing/2014/main" xmlns="" val="3664574706"/>
                    </a:ext>
                  </a:extLst>
                </a:gridCol>
                <a:gridCol w="1352598">
                  <a:extLst>
                    <a:ext uri="{9D8B030D-6E8A-4147-A177-3AD203B41FA5}">
                      <a16:colId xmlns:a16="http://schemas.microsoft.com/office/drawing/2014/main" xmlns="" val="110409748"/>
                    </a:ext>
                  </a:extLst>
                </a:gridCol>
                <a:gridCol w="1031654">
                  <a:extLst>
                    <a:ext uri="{9D8B030D-6E8A-4147-A177-3AD203B41FA5}">
                      <a16:colId xmlns:a16="http://schemas.microsoft.com/office/drawing/2014/main" xmlns="" val="822114988"/>
                    </a:ext>
                  </a:extLst>
                </a:gridCol>
              </a:tblGrid>
              <a:tr h="182676">
                <a:tc rowSpan="3">
                  <a:txBody>
                    <a:bodyPr/>
                    <a:lstStyle/>
                    <a:p>
                      <a:pPr algn="l" fontAlgn="ctr"/>
                      <a:r>
                        <a:rPr lang="es-ES" sz="1000" b="0" u="none" strike="noStrike" dirty="0">
                          <a:solidFill>
                            <a:srgbClr val="000000"/>
                          </a:solidFill>
                          <a:effectLst/>
                        </a:rPr>
                        <a:t> </a:t>
                      </a:r>
                      <a:endParaRPr lang="es-ES" sz="1000" b="0" i="0" u="none" strike="noStrike" dirty="0">
                        <a:solidFill>
                          <a:srgbClr val="000000"/>
                        </a:solidFill>
                        <a:effectLst/>
                        <a:latin typeface="Arial" panose="020B0604020202020204" pitchFamily="34" charset="0"/>
                      </a:endParaRPr>
                    </a:p>
                  </a:txBody>
                  <a:tcPr marL="6350" marR="6350" marT="6350" marB="0" anchor="b"/>
                </a:tc>
                <a:tc rowSpan="3" gridSpan="2">
                  <a:txBody>
                    <a:bodyPr/>
                    <a:lstStyle/>
                    <a:p>
                      <a:pPr algn="ctr" fontAlgn="ctr"/>
                      <a:r>
                        <a:rPr lang="es-ES" sz="1000" b="0" u="none" strike="noStrike">
                          <a:solidFill>
                            <a:srgbClr val="000000"/>
                          </a:solidFill>
                          <a:effectLst/>
                        </a:rPr>
                        <a:t>Períodos</a:t>
                      </a:r>
                      <a:endParaRPr lang="es-ES" sz="1000" b="0" i="0" u="none" strike="noStrike">
                        <a:solidFill>
                          <a:srgbClr val="000000"/>
                        </a:solidFill>
                        <a:effectLst/>
                        <a:latin typeface="Arial" panose="020B0604020202020204" pitchFamily="34" charset="0"/>
                      </a:endParaRPr>
                    </a:p>
                  </a:txBody>
                  <a:tcPr marL="6350" marR="6350" marT="6350" marB="0" anchor="ctr"/>
                </a:tc>
                <a:tc rowSpan="3" hMerge="1">
                  <a:txBody>
                    <a:bodyPr/>
                    <a:lstStyle/>
                    <a:p>
                      <a:endParaRPr lang="es-PA"/>
                    </a:p>
                  </a:txBody>
                  <a:tcPr/>
                </a:tc>
                <a:tc rowSpan="2">
                  <a:txBody>
                    <a:bodyPr/>
                    <a:lstStyle/>
                    <a:p>
                      <a:pPr algn="l" fontAlgn="b"/>
                      <a:r>
                        <a:rPr lang="es-PA" sz="1000" b="0" u="none" strike="noStrike" dirty="0">
                          <a:solidFill>
                            <a:srgbClr val="000000"/>
                          </a:solidFill>
                          <a:effectLst/>
                        </a:rPr>
                        <a:t> </a:t>
                      </a:r>
                    </a:p>
                    <a:p>
                      <a:pPr algn="l" fontAlgn="b"/>
                      <a:r>
                        <a:rPr lang="es-PA" sz="900" b="0" u="none" strike="noStrike" dirty="0">
                          <a:solidFill>
                            <a:srgbClr val="000000"/>
                          </a:solidFill>
                          <a:effectLst/>
                        </a:rPr>
                        <a:t>PLAZO</a:t>
                      </a:r>
                      <a:endParaRPr lang="es-PA" sz="900" b="0" i="0" u="none" strike="noStrike" dirty="0">
                        <a:solidFill>
                          <a:srgbClr val="000000"/>
                        </a:solidFill>
                        <a:effectLst/>
                        <a:latin typeface="Arial" panose="020B0604020202020204" pitchFamily="34" charset="0"/>
                      </a:endParaRPr>
                    </a:p>
                  </a:txBody>
                  <a:tcPr marL="6350" marR="6350" marT="6350" marB="0" anchor="b"/>
                </a:tc>
                <a:tc rowSpan="3">
                  <a:txBody>
                    <a:bodyPr/>
                    <a:lstStyle/>
                    <a:p>
                      <a:pPr algn="ctr" fontAlgn="ctr"/>
                      <a:r>
                        <a:rPr lang="es-ES" sz="1000" b="0" u="none" strike="noStrike">
                          <a:solidFill>
                            <a:srgbClr val="000000"/>
                          </a:solidFill>
                          <a:effectLst/>
                        </a:rPr>
                        <a:t>Tasas (%)</a:t>
                      </a:r>
                      <a:endParaRPr lang="es-ES" sz="1000" b="0" i="0" u="none" strike="noStrike">
                        <a:solidFill>
                          <a:srgbClr val="000000"/>
                        </a:solidFill>
                        <a:effectLst/>
                        <a:latin typeface="Arial" panose="020B0604020202020204" pitchFamily="34" charset="0"/>
                      </a:endParaRPr>
                    </a:p>
                  </a:txBody>
                  <a:tcPr marL="6350" marR="6350" marT="6350" marB="0" anchor="ctr"/>
                </a:tc>
                <a:tc gridSpan="2">
                  <a:txBody>
                    <a:bodyPr/>
                    <a:lstStyle/>
                    <a:p>
                      <a:pPr algn="ctr" fontAlgn="b"/>
                      <a:r>
                        <a:rPr lang="es-PA" sz="1000" b="1" u="none" strike="noStrike">
                          <a:solidFill>
                            <a:srgbClr val="000000"/>
                          </a:solidFill>
                          <a:effectLst/>
                        </a:rPr>
                        <a:t>2018</a:t>
                      </a:r>
                      <a:endParaRPr lang="es-PA" sz="1000" b="1" i="1" u="none" strike="noStrike">
                        <a:solidFill>
                          <a:srgbClr val="000000"/>
                        </a:solidFill>
                        <a:effectLst/>
                        <a:latin typeface="Arial" panose="020B0604020202020204" pitchFamily="34" charset="0"/>
                      </a:endParaRPr>
                    </a:p>
                  </a:txBody>
                  <a:tcPr marL="6350" marR="6350" marT="6350" marB="0" anchor="b"/>
                </a:tc>
                <a:tc hMerge="1">
                  <a:txBody>
                    <a:bodyPr/>
                    <a:lstStyle/>
                    <a:p>
                      <a:endParaRPr lang="es-PA"/>
                    </a:p>
                  </a:txBody>
                  <a:tcPr/>
                </a:tc>
                <a:tc gridSpan="2">
                  <a:txBody>
                    <a:bodyPr/>
                    <a:lstStyle/>
                    <a:p>
                      <a:pPr algn="ctr" fontAlgn="b"/>
                      <a:r>
                        <a:rPr lang="es-PA" sz="1000" b="1" u="none" strike="noStrike">
                          <a:solidFill>
                            <a:srgbClr val="000000"/>
                          </a:solidFill>
                          <a:effectLst/>
                        </a:rPr>
                        <a:t>2017</a:t>
                      </a:r>
                      <a:endParaRPr lang="es-PA" sz="1000" b="1" i="1" u="none" strike="noStrike">
                        <a:solidFill>
                          <a:srgbClr val="000000"/>
                        </a:solidFill>
                        <a:effectLst/>
                        <a:latin typeface="Arial" panose="020B0604020202020204" pitchFamily="34" charset="0"/>
                      </a:endParaRPr>
                    </a:p>
                  </a:txBody>
                  <a:tcPr marL="6350" marR="6350" marT="6350" marB="0" anchor="b"/>
                </a:tc>
                <a:tc hMerge="1">
                  <a:txBody>
                    <a:bodyPr/>
                    <a:lstStyle/>
                    <a:p>
                      <a:endParaRPr lang="es-PA"/>
                    </a:p>
                  </a:txBody>
                  <a:tcPr/>
                </a:tc>
                <a:extLst>
                  <a:ext uri="{0D108BD9-81ED-4DB2-BD59-A6C34878D82A}">
                    <a16:rowId xmlns:a16="http://schemas.microsoft.com/office/drawing/2014/main" xmlns="" val="1346624902"/>
                  </a:ext>
                </a:extLst>
              </a:tr>
              <a:tr h="248187">
                <a:tc vMerge="1">
                  <a:txBody>
                    <a:bodyPr/>
                    <a:lstStyle/>
                    <a:p>
                      <a:pPr algn="l" fontAlgn="b"/>
                      <a:endParaRPr lang="es-PA" sz="1000" b="0" i="0" u="none" strike="noStrike" dirty="0">
                        <a:solidFill>
                          <a:srgbClr val="000000"/>
                        </a:solidFill>
                        <a:effectLst/>
                        <a:latin typeface="Arial" panose="020B0604020202020204" pitchFamily="34" charset="0"/>
                      </a:endParaRPr>
                    </a:p>
                  </a:txBody>
                  <a:tcPr marL="6350" marR="6350" marT="6350" marB="0" anchor="b"/>
                </a:tc>
                <a:tc gridSpan="2" vMerge="1">
                  <a:txBody>
                    <a:bodyPr/>
                    <a:lstStyle/>
                    <a:p>
                      <a:endParaRPr lang="es-PA"/>
                    </a:p>
                  </a:txBody>
                  <a:tcPr/>
                </a:tc>
                <a:tc hMerge="1" vMerge="1">
                  <a:txBody>
                    <a:bodyPr/>
                    <a:lstStyle/>
                    <a:p>
                      <a:endParaRPr lang="es-PA"/>
                    </a:p>
                  </a:txBody>
                  <a:tcPr/>
                </a:tc>
                <a:tc vMerge="1">
                  <a:txBody>
                    <a:bodyPr/>
                    <a:lstStyle/>
                    <a:p>
                      <a:pPr algn="l" fontAlgn="b"/>
                      <a:r>
                        <a:rPr lang="es-PA" sz="900" b="0" u="none" strike="noStrike" dirty="0">
                          <a:solidFill>
                            <a:srgbClr val="000000"/>
                          </a:solidFill>
                          <a:effectLst/>
                        </a:rPr>
                        <a:t>PLAZO</a:t>
                      </a:r>
                      <a:endParaRPr lang="es-PA" sz="900" b="0" i="0" u="none" strike="noStrike" dirty="0">
                        <a:solidFill>
                          <a:srgbClr val="000000"/>
                        </a:solidFill>
                        <a:effectLst/>
                        <a:latin typeface="Arial" panose="020B0604020202020204" pitchFamily="34" charset="0"/>
                      </a:endParaRPr>
                    </a:p>
                  </a:txBody>
                  <a:tcPr marL="6350" marR="6350" marT="6350" marB="0" anchor="b"/>
                </a:tc>
                <a:tc vMerge="1">
                  <a:txBody>
                    <a:bodyPr/>
                    <a:lstStyle/>
                    <a:p>
                      <a:endParaRPr lang="es-PA"/>
                    </a:p>
                  </a:txBody>
                  <a:tcPr/>
                </a:tc>
                <a:tc rowSpan="2">
                  <a:txBody>
                    <a:bodyPr/>
                    <a:lstStyle/>
                    <a:p>
                      <a:pPr algn="ctr" fontAlgn="b"/>
                      <a:r>
                        <a:rPr lang="es-PA" sz="1000" b="0" u="none" strike="noStrike">
                          <a:solidFill>
                            <a:srgbClr val="000000"/>
                          </a:solidFill>
                          <a:effectLst/>
                        </a:rPr>
                        <a:t>INVERSIÓN</a:t>
                      </a:r>
                      <a:endParaRPr lang="es-PA"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s-PA" sz="800" b="0" u="none" strike="noStrike">
                          <a:solidFill>
                            <a:srgbClr val="000000"/>
                          </a:solidFill>
                          <a:effectLst/>
                        </a:rPr>
                        <a:t>Rendimiento anual</a:t>
                      </a:r>
                      <a:endParaRPr lang="es-PA" sz="800" b="0" i="0" u="none" strike="noStrike">
                        <a:solidFill>
                          <a:srgbClr val="000000"/>
                        </a:solidFill>
                        <a:effectLst/>
                        <a:latin typeface="Arial" panose="020B0604020202020204" pitchFamily="34" charset="0"/>
                      </a:endParaRPr>
                    </a:p>
                  </a:txBody>
                  <a:tcPr marL="6350" marR="6350" marT="6350" marB="0" anchor="b"/>
                </a:tc>
                <a:tc rowSpan="2">
                  <a:txBody>
                    <a:bodyPr/>
                    <a:lstStyle/>
                    <a:p>
                      <a:pPr algn="ctr" fontAlgn="b"/>
                      <a:r>
                        <a:rPr lang="es-PA" sz="1000" b="0" u="none" strike="noStrike">
                          <a:solidFill>
                            <a:srgbClr val="000000"/>
                          </a:solidFill>
                          <a:effectLst/>
                        </a:rPr>
                        <a:t>INVERSIÓN</a:t>
                      </a:r>
                      <a:endParaRPr lang="es-PA"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s-PA" sz="800" b="0" u="none" strike="noStrike" dirty="0">
                          <a:solidFill>
                            <a:srgbClr val="000000"/>
                          </a:solidFill>
                          <a:effectLst/>
                        </a:rPr>
                        <a:t>Rendimiento anual</a:t>
                      </a:r>
                      <a:endParaRPr lang="es-PA" sz="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1806105499"/>
                  </a:ext>
                </a:extLst>
              </a:tr>
              <a:tr h="157479">
                <a:tc vMerge="1">
                  <a:txBody>
                    <a:bodyPr/>
                    <a:lstStyle/>
                    <a:p>
                      <a:pPr algn="l" fontAlgn="ctr"/>
                      <a:r>
                        <a:rPr lang="es-ES" sz="1000" b="0" u="none" strike="noStrike" dirty="0">
                          <a:solidFill>
                            <a:srgbClr val="000000"/>
                          </a:solidFill>
                          <a:effectLst/>
                        </a:rPr>
                        <a:t> </a:t>
                      </a:r>
                      <a:endParaRPr lang="es-ES" sz="1000" b="0" i="0" u="none" strike="noStrike" dirty="0">
                        <a:solidFill>
                          <a:srgbClr val="000000"/>
                        </a:solidFill>
                        <a:effectLst/>
                        <a:latin typeface="Arial" panose="020B0604020202020204" pitchFamily="34" charset="0"/>
                      </a:endParaRPr>
                    </a:p>
                  </a:txBody>
                  <a:tcPr marL="6350" marR="6350" marT="6350" marB="0" anchor="ctr"/>
                </a:tc>
                <a:tc gridSpan="2" vMerge="1">
                  <a:txBody>
                    <a:bodyPr/>
                    <a:lstStyle/>
                    <a:p>
                      <a:endParaRPr lang="es-PA"/>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vMerge="1">
                  <a:txBody>
                    <a:bodyPr/>
                    <a:lstStyle/>
                    <a:p>
                      <a:endParaRPr lang="es-PA"/>
                    </a:p>
                  </a:txBody>
                  <a:tcPr/>
                </a:tc>
                <a:tc>
                  <a:txBody>
                    <a:bodyPr/>
                    <a:lstStyle/>
                    <a:p>
                      <a:pPr algn="ctr" fontAlgn="b"/>
                      <a:r>
                        <a:rPr lang="es-PA" sz="900" b="0" u="none" strike="noStrike">
                          <a:solidFill>
                            <a:srgbClr val="000000"/>
                          </a:solidFill>
                          <a:effectLst/>
                        </a:rPr>
                        <a:t>AÑOS</a:t>
                      </a:r>
                      <a:endParaRPr lang="es-PA" sz="900" b="0" i="0" u="none" strike="noStrike">
                        <a:solidFill>
                          <a:srgbClr val="000000"/>
                        </a:solidFill>
                        <a:effectLst/>
                        <a:latin typeface="Arial" panose="020B0604020202020204" pitchFamily="34" charset="0"/>
                      </a:endParaRPr>
                    </a:p>
                  </a:txBody>
                  <a:tcPr marL="6350" marR="6350" marT="6350" marB="0" anchor="b"/>
                </a:tc>
                <a:tc vMerge="1">
                  <a:txBody>
                    <a:bodyPr/>
                    <a:lstStyle/>
                    <a:p>
                      <a:endParaRPr lang="es-PA"/>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vMerge="1">
                  <a:txBody>
                    <a:bodyPr/>
                    <a:lstStyle/>
                    <a:p>
                      <a:endParaRPr lang="es-PA"/>
                    </a:p>
                  </a:txBody>
                  <a:tcPr>
                    <a:lnT w="6350" cap="flat" cmpd="sng" algn="ctr">
                      <a:solidFill>
                        <a:srgbClr val="000000"/>
                      </a:solidFill>
                      <a:prstDash val="solid"/>
                      <a:round/>
                      <a:headEnd type="none" w="med" len="med"/>
                      <a:tailEnd type="none" w="med" len="med"/>
                    </a:lnT>
                  </a:tcPr>
                </a:tc>
                <a:tc>
                  <a:txBody>
                    <a:bodyPr/>
                    <a:lstStyle/>
                    <a:p>
                      <a:pPr algn="ctr" fontAlgn="b"/>
                      <a:r>
                        <a:rPr lang="es-PA" sz="800" b="0" u="none" strike="noStrike" dirty="0">
                          <a:solidFill>
                            <a:srgbClr val="000000"/>
                          </a:solidFill>
                          <a:effectLst/>
                        </a:rPr>
                        <a:t>Según Tasa</a:t>
                      </a:r>
                      <a:endParaRPr lang="es-PA" sz="800" b="0" i="0" u="none" strike="noStrike" dirty="0">
                        <a:solidFill>
                          <a:srgbClr val="000000"/>
                        </a:solidFill>
                        <a:effectLst/>
                        <a:latin typeface="Arial" panose="020B0604020202020204" pitchFamily="34" charset="0"/>
                      </a:endParaRPr>
                    </a:p>
                  </a:txBody>
                  <a:tcPr marL="6350" marR="6350" marT="6350" marB="0" anchor="b"/>
                </a:tc>
                <a:tc vMerge="1">
                  <a:txBody>
                    <a:bodyPr/>
                    <a:lstStyle/>
                    <a:p>
                      <a:endParaRPr lang="es-PA"/>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b"/>
                      <a:r>
                        <a:rPr lang="es-PA" sz="800" b="0" u="none" strike="noStrike" dirty="0">
                          <a:solidFill>
                            <a:srgbClr val="000000"/>
                          </a:solidFill>
                          <a:effectLst/>
                        </a:rPr>
                        <a:t>Según Tasa</a:t>
                      </a:r>
                      <a:endParaRPr lang="es-PA" sz="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874125590"/>
                  </a:ext>
                </a:extLst>
              </a:tr>
              <a:tr h="308659">
                <a:tc>
                  <a:txBody>
                    <a:bodyPr/>
                    <a:lstStyle/>
                    <a:p>
                      <a:pPr algn="l" fontAlgn="ctr"/>
                      <a:r>
                        <a:rPr lang="es-ES" sz="1000" b="0" u="none" strike="noStrike" dirty="0">
                          <a:solidFill>
                            <a:srgbClr val="000000"/>
                          </a:solidFill>
                          <a:effectLst/>
                        </a:rPr>
                        <a:t>Bonos de Tesoro</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2012-</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2024</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s-PA" sz="1000" b="0" u="none" strike="noStrike" dirty="0">
                          <a:solidFill>
                            <a:srgbClr val="000000"/>
                          </a:solidFill>
                          <a:effectLst/>
                        </a:rPr>
                        <a:t>12</a:t>
                      </a:r>
                      <a:endParaRPr lang="es-PA" sz="10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s-ES" sz="1000" b="0" u="none" strike="noStrike">
                          <a:solidFill>
                            <a:srgbClr val="000000"/>
                          </a:solidFill>
                          <a:effectLst/>
                        </a:rPr>
                        <a:t>4.950-5.650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1,563,710,000.00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PA" sz="1000" b="0" u="none" strike="noStrike">
                          <a:solidFill>
                            <a:srgbClr val="000000"/>
                          </a:solidFill>
                          <a:effectLst/>
                        </a:rPr>
                        <a:t>77,403,645.00</a:t>
                      </a:r>
                      <a:endParaRPr lang="es-PA"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B/.1,145,199,000.00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es-PA" sz="1000" b="0" u="none" strike="noStrike" dirty="0">
                          <a:solidFill>
                            <a:srgbClr val="000000"/>
                          </a:solidFill>
                          <a:effectLst/>
                        </a:rPr>
                        <a:t>56,687,350.50</a:t>
                      </a:r>
                      <a:endParaRPr lang="es-PA"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1346036240"/>
                  </a:ext>
                </a:extLst>
              </a:tr>
              <a:tr h="308659">
                <a:tc>
                  <a:txBody>
                    <a:bodyPr/>
                    <a:lstStyle/>
                    <a:p>
                      <a:pPr algn="l" fontAlgn="ctr"/>
                      <a:r>
                        <a:rPr lang="es-ES" sz="1000" b="0" u="none" strike="noStrike">
                          <a:solidFill>
                            <a:srgbClr val="000000"/>
                          </a:solidFill>
                          <a:effectLst/>
                        </a:rPr>
                        <a:t>Bonos Corporativos</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2014 -</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2021</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PA" sz="1000" b="0" u="none" strike="noStrike" dirty="0">
                          <a:solidFill>
                            <a:srgbClr val="000000"/>
                          </a:solidFill>
                          <a:effectLst/>
                        </a:rPr>
                        <a:t>7</a:t>
                      </a:r>
                      <a:endParaRPr lang="es-P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4.250-5.750</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118,000,000.00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PA" sz="1000" b="0" u="none" strike="noStrike">
                          <a:solidFill>
                            <a:srgbClr val="000000"/>
                          </a:solidFill>
                          <a:effectLst/>
                        </a:rPr>
                        <a:t>5,015,000.00</a:t>
                      </a:r>
                      <a:endParaRPr lang="es-PA"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B/.118,000,000.00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es-PA" sz="1000" b="0" u="none" strike="noStrike" dirty="0">
                          <a:solidFill>
                            <a:srgbClr val="000000"/>
                          </a:solidFill>
                          <a:effectLst/>
                        </a:rPr>
                        <a:t>5,015,000.00</a:t>
                      </a:r>
                      <a:endParaRPr lang="es-PA"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3329890161"/>
                  </a:ext>
                </a:extLst>
              </a:tr>
              <a:tr h="308659">
                <a:tc>
                  <a:txBody>
                    <a:bodyPr/>
                    <a:lstStyle/>
                    <a:p>
                      <a:pPr algn="l" fontAlgn="ctr"/>
                      <a:r>
                        <a:rPr lang="it-IT" sz="1000" b="0" u="none" strike="noStrike">
                          <a:solidFill>
                            <a:srgbClr val="000000"/>
                          </a:solidFill>
                          <a:effectLst/>
                        </a:rPr>
                        <a:t>B.Corp.Tocumen S.A.</a:t>
                      </a:r>
                      <a:endParaRPr lang="it-IT"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2016-</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2048</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PA" sz="1000" b="0" u="none" strike="noStrike" dirty="0">
                          <a:solidFill>
                            <a:srgbClr val="000000"/>
                          </a:solidFill>
                          <a:effectLst/>
                        </a:rPr>
                        <a:t>32</a:t>
                      </a:r>
                      <a:endParaRPr lang="es-P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5.625-6.000</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79,910,000.00</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es-PA" sz="1000" b="0" u="none" strike="noStrike">
                          <a:solidFill>
                            <a:srgbClr val="000000"/>
                          </a:solidFill>
                          <a:effectLst/>
                        </a:rPr>
                        <a:t>4,494,937.50</a:t>
                      </a:r>
                      <a:endParaRPr lang="es-PA"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B/.61,810,000.00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es-PA" sz="1000" b="0" u="none" strike="noStrike" dirty="0">
                          <a:solidFill>
                            <a:srgbClr val="000000"/>
                          </a:solidFill>
                          <a:effectLst/>
                        </a:rPr>
                        <a:t>3,476,812.50</a:t>
                      </a:r>
                      <a:endParaRPr lang="es-PA"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4182672778"/>
                  </a:ext>
                </a:extLst>
              </a:tr>
              <a:tr h="308659">
                <a:tc>
                  <a:txBody>
                    <a:bodyPr/>
                    <a:lstStyle/>
                    <a:p>
                      <a:pPr algn="l" fontAlgn="ctr"/>
                      <a:r>
                        <a:rPr lang="es-ES" sz="1000" b="0" u="none" strike="noStrike">
                          <a:solidFill>
                            <a:srgbClr val="000000"/>
                          </a:solidFill>
                          <a:effectLst/>
                        </a:rPr>
                        <a:t>Bonos Globales</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2006-</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2054</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PA" sz="1000" b="0" u="none" strike="noStrike" dirty="0">
                          <a:solidFill>
                            <a:srgbClr val="000000"/>
                          </a:solidFill>
                          <a:effectLst/>
                        </a:rPr>
                        <a:t>48</a:t>
                      </a:r>
                      <a:endParaRPr lang="es-P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a:solidFill>
                            <a:srgbClr val="000000"/>
                          </a:solidFill>
                          <a:effectLst/>
                        </a:rPr>
                        <a:t>4.300-7.125</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688,794,000.00</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es-PA" sz="1000" b="0" u="none" strike="noStrike" dirty="0">
                          <a:solidFill>
                            <a:srgbClr val="000000"/>
                          </a:solidFill>
                          <a:effectLst/>
                        </a:rPr>
                        <a:t>29,618,142.00</a:t>
                      </a:r>
                      <a:endParaRPr lang="es-P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B/.555,794,000.00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es-PA" sz="1000" b="0" u="none" strike="noStrike" dirty="0">
                          <a:solidFill>
                            <a:srgbClr val="000000"/>
                          </a:solidFill>
                          <a:effectLst/>
                        </a:rPr>
                        <a:t>23,889,142.00</a:t>
                      </a:r>
                      <a:endParaRPr lang="es-PA"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1784608347"/>
                  </a:ext>
                </a:extLst>
              </a:tr>
              <a:tr h="308659">
                <a:tc>
                  <a:txBody>
                    <a:bodyPr/>
                    <a:lstStyle/>
                    <a:p>
                      <a:pPr algn="l" fontAlgn="ctr"/>
                      <a:r>
                        <a:rPr lang="es-ES" sz="1000" b="0" u="none" strike="noStrike">
                          <a:solidFill>
                            <a:srgbClr val="000000"/>
                          </a:solidFill>
                          <a:effectLst/>
                        </a:rPr>
                        <a:t>Notas del Tesoro</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2014-</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2023</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PA" sz="1000" b="0" u="none" strike="noStrike" dirty="0">
                          <a:solidFill>
                            <a:srgbClr val="000000"/>
                          </a:solidFill>
                          <a:effectLst/>
                        </a:rPr>
                        <a:t>9</a:t>
                      </a:r>
                      <a:endParaRPr lang="es-P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a:solidFill>
                            <a:srgbClr val="000000"/>
                          </a:solidFill>
                          <a:effectLst/>
                        </a:rPr>
                        <a:t>3.000-4.875</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795,912,000.00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PA" sz="1000" b="0" u="none" strike="noStrike" dirty="0">
                          <a:solidFill>
                            <a:srgbClr val="000000"/>
                          </a:solidFill>
                          <a:effectLst/>
                        </a:rPr>
                        <a:t>23,877,360.00</a:t>
                      </a:r>
                      <a:endParaRPr lang="es-P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B/.428,278,000.00</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es-PA" sz="1000" b="0" u="none" strike="noStrike" dirty="0">
                          <a:solidFill>
                            <a:srgbClr val="000000"/>
                          </a:solidFill>
                          <a:effectLst/>
                        </a:rPr>
                        <a:t>12,848,340.00</a:t>
                      </a:r>
                      <a:endParaRPr lang="es-PA"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3448916607"/>
                  </a:ext>
                </a:extLst>
              </a:tr>
              <a:tr h="182676">
                <a:tc>
                  <a:txBody>
                    <a:bodyPr/>
                    <a:lstStyle/>
                    <a:p>
                      <a:pPr algn="l" fontAlgn="ctr"/>
                      <a:r>
                        <a:rPr lang="es-ES" sz="1000" b="0" u="none" strike="noStrike">
                          <a:solidFill>
                            <a:srgbClr val="000000"/>
                          </a:solidFill>
                          <a:effectLst/>
                        </a:rPr>
                        <a:t>Notas red. B.I.D.</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2018-</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2048</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PA" sz="1000" b="0" u="none" strike="noStrike" dirty="0">
                          <a:solidFill>
                            <a:srgbClr val="000000"/>
                          </a:solidFill>
                          <a:effectLst/>
                        </a:rPr>
                        <a:t>30</a:t>
                      </a:r>
                      <a:endParaRPr lang="es-P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3.250</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100,000,000.00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PA" sz="1000" b="0" u="none" strike="noStrike">
                          <a:solidFill>
                            <a:srgbClr val="000000"/>
                          </a:solidFill>
                          <a:effectLst/>
                        </a:rPr>
                        <a:t>3,250,000.00</a:t>
                      </a:r>
                      <a:endParaRPr lang="es-PA" sz="1000" b="0"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s-ES" sz="1000" b="0" u="none" strike="noStrike" dirty="0">
                          <a:solidFill>
                            <a:srgbClr val="000000"/>
                          </a:solidFill>
                          <a:effectLst/>
                        </a:rPr>
                        <a:t> </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b"/>
                      <a:r>
                        <a:rPr lang="es-PA" sz="1000" b="0" u="none" strike="noStrike" dirty="0">
                          <a:solidFill>
                            <a:srgbClr val="000000"/>
                          </a:solidFill>
                          <a:effectLst/>
                        </a:rPr>
                        <a:t> </a:t>
                      </a:r>
                      <a:endParaRPr lang="es-PA"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2832822806"/>
                  </a:ext>
                </a:extLst>
              </a:tr>
              <a:tr h="308659">
                <a:tc>
                  <a:txBody>
                    <a:bodyPr/>
                    <a:lstStyle/>
                    <a:p>
                      <a:pPr algn="l" fontAlgn="ctr"/>
                      <a:r>
                        <a:rPr lang="es-ES" sz="1000" b="0" u="none" strike="noStrike">
                          <a:solidFill>
                            <a:srgbClr val="000000"/>
                          </a:solidFill>
                          <a:effectLst/>
                        </a:rPr>
                        <a:t>Bono Cupón Cero</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2012 -</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2042</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PA" sz="1000" b="0" u="none" strike="noStrike" dirty="0">
                          <a:solidFill>
                            <a:srgbClr val="000000"/>
                          </a:solidFill>
                          <a:effectLst/>
                        </a:rPr>
                        <a:t>30</a:t>
                      </a:r>
                      <a:endParaRPr lang="es-P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0" u="none" strike="noStrike" dirty="0">
                          <a:solidFill>
                            <a:srgbClr val="000000"/>
                          </a:solidFill>
                          <a:effectLst/>
                        </a:rPr>
                        <a:t>5.600</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50,000,000.00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PA" sz="1000" b="0" u="none" strike="noStrike">
                          <a:solidFill>
                            <a:srgbClr val="000000"/>
                          </a:solidFill>
                          <a:effectLst/>
                        </a:rPr>
                        <a:t>2,800,000.00</a:t>
                      </a:r>
                      <a:endParaRPr lang="es-PA"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dirty="0">
                          <a:solidFill>
                            <a:srgbClr val="000000"/>
                          </a:solidFill>
                          <a:effectLst/>
                        </a:rPr>
                        <a:t>B/.50,000,000.00</a:t>
                      </a:r>
                      <a:endParaRPr lang="es-ES"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es-PA" sz="1000" b="0" u="none" strike="noStrike" dirty="0">
                          <a:solidFill>
                            <a:srgbClr val="000000"/>
                          </a:solidFill>
                          <a:effectLst/>
                        </a:rPr>
                        <a:t>2,800,000.00</a:t>
                      </a:r>
                      <a:endParaRPr lang="es-PA"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2484178890"/>
                  </a:ext>
                </a:extLst>
              </a:tr>
              <a:tr h="182676">
                <a:tc>
                  <a:txBody>
                    <a:bodyPr/>
                    <a:lstStyle/>
                    <a:p>
                      <a:pPr algn="l" fontAlgn="ctr"/>
                      <a:r>
                        <a:rPr lang="es-ES" sz="1000" b="0" u="none" strike="noStrike">
                          <a:solidFill>
                            <a:srgbClr val="000000"/>
                          </a:solidFill>
                          <a:effectLst/>
                        </a:rPr>
                        <a:t>Otras Inversiones</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s-ES" sz="1000" b="0" u="none" strike="noStrike">
                          <a:solidFill>
                            <a:srgbClr val="000000"/>
                          </a:solidFill>
                          <a:effectLst/>
                        </a:rPr>
                        <a:t> </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s-ES" sz="1000" b="0" u="none" strike="noStrike">
                          <a:solidFill>
                            <a:srgbClr val="000000"/>
                          </a:solidFill>
                          <a:effectLst/>
                        </a:rPr>
                        <a:t> </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s-PA" sz="1000" b="0" u="none" strike="noStrike">
                          <a:solidFill>
                            <a:srgbClr val="000000"/>
                          </a:solidFill>
                          <a:effectLst/>
                        </a:rPr>
                        <a:t> </a:t>
                      </a:r>
                      <a:endParaRPr lang="es-PA"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PA" sz="1000" b="0" u="none" strike="noStrike">
                          <a:solidFill>
                            <a:srgbClr val="000000"/>
                          </a:solidFill>
                          <a:effectLst/>
                        </a:rPr>
                        <a:t> </a:t>
                      </a:r>
                      <a:endParaRPr lang="es-PA"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86,615.00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PA" sz="1000" b="0" u="none" strike="noStrike">
                          <a:solidFill>
                            <a:srgbClr val="000000"/>
                          </a:solidFill>
                          <a:effectLst/>
                        </a:rPr>
                        <a:t>4,850.44</a:t>
                      </a:r>
                      <a:endParaRPr lang="es-PA"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es-ES" sz="1000" b="0" u="none" strike="noStrike">
                          <a:solidFill>
                            <a:srgbClr val="000000"/>
                          </a:solidFill>
                          <a:effectLst/>
                        </a:rPr>
                        <a:t>B/.87,550.00</a:t>
                      </a:r>
                      <a:endParaRPr lang="es-ES" sz="10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b"/>
                      <a:r>
                        <a:rPr lang="es-PA" sz="1000" b="0" u="none" strike="noStrike" dirty="0">
                          <a:solidFill>
                            <a:srgbClr val="000000"/>
                          </a:solidFill>
                          <a:effectLst/>
                        </a:rPr>
                        <a:t>4,902.80</a:t>
                      </a:r>
                      <a:endParaRPr lang="es-PA"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xmlns="" val="3821266467"/>
                  </a:ext>
                </a:extLst>
              </a:tr>
              <a:tr h="83932">
                <a:tc gridSpan="5">
                  <a:txBody>
                    <a:bodyPr/>
                    <a:lstStyle/>
                    <a:p>
                      <a:pPr algn="l" fontAlgn="ctr"/>
                      <a:r>
                        <a:rPr lang="es-ES" sz="700" b="0" u="none" strike="noStrike" dirty="0">
                          <a:solidFill>
                            <a:srgbClr val="000000"/>
                          </a:solidFill>
                          <a:effectLst/>
                        </a:rPr>
                        <a:t> </a:t>
                      </a:r>
                    </a:p>
                    <a:p>
                      <a:pPr algn="l" fontAlgn="ctr"/>
                      <a:r>
                        <a:rPr lang="es-ES" sz="700" b="0" u="none" strike="noStrike" dirty="0">
                          <a:solidFill>
                            <a:srgbClr val="000000"/>
                          </a:solidFill>
                          <a:effectLst/>
                        </a:rPr>
                        <a:t> </a:t>
                      </a:r>
                      <a:endParaRPr lang="es-ES" sz="600" b="0" u="none" strike="noStrike" dirty="0">
                        <a:solidFill>
                          <a:srgbClr val="000000"/>
                        </a:solidFill>
                        <a:effectLst/>
                      </a:endParaRPr>
                    </a:p>
                    <a:p>
                      <a:pPr algn="l" fontAlgn="ctr"/>
                      <a:r>
                        <a:rPr lang="es-ES" sz="600" b="0" u="none" strike="noStrike" dirty="0">
                          <a:solidFill>
                            <a:srgbClr val="000000"/>
                          </a:solidFill>
                          <a:effectLst/>
                        </a:rPr>
                        <a:t> </a:t>
                      </a:r>
                    </a:p>
                    <a:p>
                      <a:pPr algn="l" fontAlgn="ctr"/>
                      <a:r>
                        <a:rPr lang="es-PA" sz="600" b="0" u="none" strike="noStrike" dirty="0">
                          <a:solidFill>
                            <a:srgbClr val="000000"/>
                          </a:solidFill>
                          <a:effectLst/>
                        </a:rPr>
                        <a:t> </a:t>
                      </a:r>
                    </a:p>
                    <a:p>
                      <a:pPr algn="r" fontAlgn="ctr"/>
                      <a:r>
                        <a:rPr lang="es-ES" sz="700" b="1" u="none" strike="noStrike" dirty="0">
                          <a:solidFill>
                            <a:srgbClr val="000000"/>
                          </a:solidFill>
                          <a:effectLst/>
                        </a:rPr>
                        <a:t> </a:t>
                      </a:r>
                      <a:endParaRPr lang="es-ES" sz="700" b="1" i="0" u="none" strike="noStrike" dirty="0">
                        <a:solidFill>
                          <a:srgbClr val="000000"/>
                        </a:solidFill>
                        <a:effectLst/>
                        <a:latin typeface="Arial" panose="020B0604020202020204" pitchFamily="34" charset="0"/>
                      </a:endParaRPr>
                    </a:p>
                  </a:txBody>
                  <a:tcPr marL="6350" marR="6350" marT="6350" marB="0" anchor="ctr"/>
                </a:tc>
                <a:tc hMerge="1">
                  <a:txBody>
                    <a:bodyPr/>
                    <a:lstStyle/>
                    <a:p>
                      <a:pPr algn="l" fontAlgn="ctr"/>
                      <a:r>
                        <a:rPr lang="es-ES" sz="1000" b="0" u="none" strike="noStrike" dirty="0">
                          <a:solidFill>
                            <a:srgbClr val="000000"/>
                          </a:solidFill>
                          <a:effectLst/>
                        </a:rPr>
                        <a:t> </a:t>
                      </a:r>
                      <a:endParaRPr lang="es-ES" sz="1000" b="0" i="0" u="none" strike="noStrike" dirty="0">
                        <a:solidFill>
                          <a:srgbClr val="000000"/>
                        </a:solidFill>
                        <a:effectLst/>
                        <a:latin typeface="Arial" panose="020B0604020202020204" pitchFamily="34" charset="0"/>
                      </a:endParaRPr>
                    </a:p>
                  </a:txBody>
                  <a:tcPr marL="6350" marR="6350" marT="6350" marB="0" anchor="ctr"/>
                </a:tc>
                <a:tc hMerge="1">
                  <a:txBody>
                    <a:bodyPr/>
                    <a:lstStyle/>
                    <a:p>
                      <a:pPr algn="l" fontAlgn="ctr"/>
                      <a:r>
                        <a:rPr lang="es-ES" sz="1000" b="0" u="none" strike="noStrike" dirty="0">
                          <a:solidFill>
                            <a:srgbClr val="000000"/>
                          </a:solidFill>
                          <a:effectLst/>
                        </a:rPr>
                        <a:t> </a:t>
                      </a:r>
                      <a:endParaRPr lang="es-ES" sz="1000" b="0" i="0" u="none" strike="noStrike" dirty="0">
                        <a:solidFill>
                          <a:srgbClr val="000000"/>
                        </a:solidFill>
                        <a:effectLst/>
                        <a:latin typeface="Arial" panose="020B0604020202020204" pitchFamily="34" charset="0"/>
                      </a:endParaRPr>
                    </a:p>
                  </a:txBody>
                  <a:tcPr marL="6350" marR="6350" marT="6350" marB="0" anchor="ctr"/>
                </a:tc>
                <a:tc hMerge="1">
                  <a:txBody>
                    <a:bodyPr/>
                    <a:lstStyle/>
                    <a:p>
                      <a:pPr algn="l" fontAlgn="ctr"/>
                      <a:r>
                        <a:rPr lang="es-PA" sz="1000" b="0" u="none" strike="noStrike" dirty="0">
                          <a:solidFill>
                            <a:srgbClr val="000000"/>
                          </a:solidFill>
                          <a:effectLst/>
                        </a:rPr>
                        <a:t> </a:t>
                      </a:r>
                      <a:endParaRPr lang="es-PA" sz="1000" b="0" i="0" u="none" strike="noStrike" dirty="0">
                        <a:solidFill>
                          <a:srgbClr val="000000"/>
                        </a:solidFill>
                        <a:effectLst/>
                        <a:latin typeface="Arial" panose="020B0604020202020204" pitchFamily="34" charset="0"/>
                      </a:endParaRPr>
                    </a:p>
                  </a:txBody>
                  <a:tcPr marL="6350" marR="6350" marT="6350" marB="0" anchor="ctr"/>
                </a:tc>
                <a:tc hMerge="1">
                  <a:txBody>
                    <a:bodyPr/>
                    <a:lstStyle/>
                    <a:p>
                      <a:pPr algn="r" fontAlgn="ctr"/>
                      <a:r>
                        <a:rPr lang="es-ES" sz="1000" b="1" u="none" strike="noStrike" dirty="0">
                          <a:solidFill>
                            <a:srgbClr val="000000"/>
                          </a:solidFill>
                          <a:effectLst/>
                        </a:rPr>
                        <a:t> </a:t>
                      </a:r>
                      <a:endParaRPr lang="es-ES"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1" u="none" strike="noStrike" dirty="0">
                          <a:solidFill>
                            <a:srgbClr val="000000"/>
                          </a:solidFill>
                          <a:effectLst/>
                        </a:rPr>
                        <a:t>3,396,412,615.00</a:t>
                      </a:r>
                      <a:endParaRPr lang="es-ES"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PA" sz="1000" b="1" u="none" strike="noStrike" dirty="0">
                          <a:solidFill>
                            <a:srgbClr val="000000"/>
                          </a:solidFill>
                          <a:effectLst/>
                        </a:rPr>
                        <a:t>146,463,934.94</a:t>
                      </a:r>
                      <a:endParaRPr lang="es-PA"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s-ES" sz="1000" b="1" u="none" strike="noStrike" dirty="0">
                          <a:solidFill>
                            <a:srgbClr val="000000"/>
                          </a:solidFill>
                          <a:effectLst/>
                        </a:rPr>
                        <a:t>2,359,168,550.00</a:t>
                      </a:r>
                      <a:endParaRPr lang="es-ES"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s-PA" sz="1000" b="1" u="none" strike="noStrike" dirty="0">
                          <a:solidFill>
                            <a:srgbClr val="000000"/>
                          </a:solidFill>
                          <a:effectLst/>
                        </a:rPr>
                        <a:t>104,721,547.80</a:t>
                      </a:r>
                      <a:endParaRPr lang="es-PA"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3761152268"/>
                  </a:ext>
                </a:extLst>
              </a:tr>
            </a:tbl>
          </a:graphicData>
        </a:graphic>
      </p:graphicFrame>
    </p:spTree>
    <p:extLst>
      <p:ext uri="{BB962C8B-B14F-4D97-AF65-F5344CB8AC3E}">
        <p14:creationId xmlns:p14="http://schemas.microsoft.com/office/powerpoint/2010/main" xmlns="" val="1634035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171" y="360219"/>
            <a:ext cx="8596668" cy="1320800"/>
          </a:xfrm>
        </p:spPr>
        <p:txBody>
          <a:bodyPr/>
          <a:lstStyle/>
          <a:p>
            <a:r>
              <a:rPr lang="es-PA" dirty="0"/>
              <a:t>PREÁMBULO</a:t>
            </a:r>
          </a:p>
        </p:txBody>
      </p:sp>
      <p:sp>
        <p:nvSpPr>
          <p:cNvPr id="3" name="Marcador de contenido 2"/>
          <p:cNvSpPr>
            <a:spLocks noGrp="1"/>
          </p:cNvSpPr>
          <p:nvPr>
            <p:ph idx="1"/>
          </p:nvPr>
        </p:nvSpPr>
        <p:spPr>
          <a:xfrm>
            <a:off x="788171" y="1159163"/>
            <a:ext cx="9933708" cy="5227782"/>
          </a:xfrm>
          <a:solidFill>
            <a:schemeClr val="bg1"/>
          </a:solidFill>
        </p:spPr>
        <p:txBody>
          <a:bodyPr/>
          <a:lstStyle/>
          <a:p>
            <a:pPr marL="0" indent="0" algn="just">
              <a:buNone/>
            </a:pPr>
            <a:r>
              <a:rPr lang="es-PA" dirty="0"/>
              <a:t>Buenos días Comisionados y Comisionadas de la Subcomisión de I.V.M. a todos gracias por permitirme estar con ustedes para el tratamiento de un asunto tan importante para la nación panameña como lo es el I.V.M. de beneficio definido.</a:t>
            </a:r>
          </a:p>
          <a:p>
            <a:pPr marL="0" indent="0" algn="just">
              <a:buNone/>
            </a:pPr>
            <a:r>
              <a:rPr lang="es-PA" dirty="0"/>
              <a:t>Permítanme  a manera de preámbulo presentar a ustedes algunos elementos de juicio  que nos permitirá tener un conocimiento más asertivo acerca de el sistema de jubilaciones y pensiones de la Caja de Seguro Social.</a:t>
            </a:r>
          </a:p>
          <a:p>
            <a:pPr marL="0" indent="0" algn="just">
              <a:buNone/>
            </a:pPr>
            <a:r>
              <a:rPr lang="es-PA" dirty="0"/>
              <a:t>Para ello es necesario revisar algunos elementos importantes tales como:</a:t>
            </a:r>
          </a:p>
          <a:p>
            <a:pPr algn="just">
              <a:buFont typeface="Wingdings" panose="05000000000000000000" pitchFamily="2" charset="2"/>
              <a:buChar char="v"/>
            </a:pPr>
            <a:r>
              <a:rPr lang="es-PA" dirty="0"/>
              <a:t>Concepto o definición de la responsabilidad de la Seguridad Social desde el punto de vista constitucional y de la propia Ley Orgánica original de la Caja de Seguro Social.</a:t>
            </a:r>
          </a:p>
          <a:p>
            <a:pPr marL="0" indent="0" algn="just">
              <a:buNone/>
            </a:pPr>
            <a:r>
              <a:rPr lang="es-PA" dirty="0"/>
              <a:t>Así tenemos que: la Constitución de 1941 en su artículo 55 establece que:” la asistencia social es función del Estado. La Ley determinará la forma como se preste y los casos en que se debe dar”.</a:t>
            </a:r>
          </a:p>
          <a:p>
            <a:pPr algn="just"/>
            <a:r>
              <a:rPr lang="es-PA" dirty="0"/>
              <a:t>La Ley N°23 Orgánica del 21 de marzo de 1941 que crea la Caja de Seguro Social dice: en su artículo primero: “Establécese el Seguro Social en favor de los contribuyentes y a cargo de la Caja de Seguro Social, como un auxilio </a:t>
            </a:r>
            <a:r>
              <a:rPr lang="es-PA" dirty="0" err="1"/>
              <a:t>pecunario</a:t>
            </a:r>
            <a:r>
              <a:rPr lang="es-PA" dirty="0"/>
              <a:t> en los casos de los riesgos a que esta ley se refiere”.</a:t>
            </a:r>
          </a:p>
          <a:p>
            <a:pPr marL="0" indent="0">
              <a:buNone/>
            </a:pPr>
            <a:endParaRPr lang="es-PA" dirty="0"/>
          </a:p>
        </p:txBody>
      </p:sp>
    </p:spTree>
    <p:extLst>
      <p:ext uri="{BB962C8B-B14F-4D97-AF65-F5344CB8AC3E}">
        <p14:creationId xmlns:p14="http://schemas.microsoft.com/office/powerpoint/2010/main" xmlns="" val="38553170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E7F371-0EFA-4464-A42D-E2D876E62451}"/>
              </a:ext>
            </a:extLst>
          </p:cNvPr>
          <p:cNvSpPr>
            <a:spLocks noGrp="1"/>
          </p:cNvSpPr>
          <p:nvPr>
            <p:ph type="title"/>
          </p:nvPr>
        </p:nvSpPr>
        <p:spPr>
          <a:xfrm>
            <a:off x="677334" y="344424"/>
            <a:ext cx="8596668" cy="1320800"/>
          </a:xfrm>
        </p:spPr>
        <p:txBody>
          <a:bodyPr>
            <a:noAutofit/>
          </a:bodyPr>
          <a:lstStyle/>
          <a:p>
            <a:pPr algn="ctr"/>
            <a:r>
              <a:rPr lang="es-ES" sz="2000" dirty="0">
                <a:solidFill>
                  <a:schemeClr val="accent2">
                    <a:lumMod val="50000"/>
                  </a:schemeClr>
                </a:solidFill>
              </a:rPr>
              <a:t>Precedente de inversiones que justifican la propuesta de inversión de B/.1,500,000,000.00 a una taza del 5.6% anual (AÑO 2019)</a:t>
            </a:r>
            <a:endParaRPr lang="es-PA" sz="2000" dirty="0">
              <a:solidFill>
                <a:schemeClr val="accent2">
                  <a:lumMod val="50000"/>
                </a:schemeClr>
              </a:solidFill>
            </a:endParaRPr>
          </a:p>
        </p:txBody>
      </p:sp>
      <p:graphicFrame>
        <p:nvGraphicFramePr>
          <p:cNvPr id="6" name="Marcador de contenido 5">
            <a:extLst>
              <a:ext uri="{FF2B5EF4-FFF2-40B4-BE49-F238E27FC236}">
                <a16:creationId xmlns:a16="http://schemas.microsoft.com/office/drawing/2014/main" xmlns="" id="{4A9ABD09-83FB-4410-ADE4-1F9AC65A90D0}"/>
              </a:ext>
            </a:extLst>
          </p:cNvPr>
          <p:cNvGraphicFramePr>
            <a:graphicFrameLocks noGrp="1"/>
          </p:cNvGraphicFramePr>
          <p:nvPr>
            <p:ph idx="1"/>
            <p:extLst>
              <p:ext uri="{D42A27DB-BD31-4B8C-83A1-F6EECF244321}">
                <p14:modId xmlns:p14="http://schemas.microsoft.com/office/powerpoint/2010/main" xmlns="" val="4210325372"/>
              </p:ext>
            </p:extLst>
          </p:nvPr>
        </p:nvGraphicFramePr>
        <p:xfrm>
          <a:off x="820059" y="1360424"/>
          <a:ext cx="8311218" cy="3748024"/>
        </p:xfrm>
        <a:graphic>
          <a:graphicData uri="http://schemas.openxmlformats.org/drawingml/2006/table">
            <a:tbl>
              <a:tblPr>
                <a:tableStyleId>{5C22544A-7EE6-4342-B048-85BDC9FD1C3A}</a:tableStyleId>
              </a:tblPr>
              <a:tblGrid>
                <a:gridCol w="2038003">
                  <a:extLst>
                    <a:ext uri="{9D8B030D-6E8A-4147-A177-3AD203B41FA5}">
                      <a16:colId xmlns:a16="http://schemas.microsoft.com/office/drawing/2014/main" xmlns="" val="4058557176"/>
                    </a:ext>
                  </a:extLst>
                </a:gridCol>
                <a:gridCol w="666983">
                  <a:extLst>
                    <a:ext uri="{9D8B030D-6E8A-4147-A177-3AD203B41FA5}">
                      <a16:colId xmlns:a16="http://schemas.microsoft.com/office/drawing/2014/main" xmlns="" val="3824759939"/>
                    </a:ext>
                  </a:extLst>
                </a:gridCol>
                <a:gridCol w="555819">
                  <a:extLst>
                    <a:ext uri="{9D8B030D-6E8A-4147-A177-3AD203B41FA5}">
                      <a16:colId xmlns:a16="http://schemas.microsoft.com/office/drawing/2014/main" xmlns="" val="226168639"/>
                    </a:ext>
                  </a:extLst>
                </a:gridCol>
                <a:gridCol w="666983">
                  <a:extLst>
                    <a:ext uri="{9D8B030D-6E8A-4147-A177-3AD203B41FA5}">
                      <a16:colId xmlns:a16="http://schemas.microsoft.com/office/drawing/2014/main" xmlns="" val="1927612360"/>
                    </a:ext>
                  </a:extLst>
                </a:gridCol>
                <a:gridCol w="1259856">
                  <a:extLst>
                    <a:ext uri="{9D8B030D-6E8A-4147-A177-3AD203B41FA5}">
                      <a16:colId xmlns:a16="http://schemas.microsoft.com/office/drawing/2014/main" xmlns="" val="3265201682"/>
                    </a:ext>
                  </a:extLst>
                </a:gridCol>
                <a:gridCol w="1541662">
                  <a:extLst>
                    <a:ext uri="{9D8B030D-6E8A-4147-A177-3AD203B41FA5}">
                      <a16:colId xmlns:a16="http://schemas.microsoft.com/office/drawing/2014/main" xmlns="" val="2373084094"/>
                    </a:ext>
                  </a:extLst>
                </a:gridCol>
                <a:gridCol w="1581912">
                  <a:extLst>
                    <a:ext uri="{9D8B030D-6E8A-4147-A177-3AD203B41FA5}">
                      <a16:colId xmlns:a16="http://schemas.microsoft.com/office/drawing/2014/main" xmlns="" val="2818518088"/>
                    </a:ext>
                  </a:extLst>
                </a:gridCol>
              </a:tblGrid>
              <a:tr h="267716">
                <a:tc rowSpan="3">
                  <a:txBody>
                    <a:bodyPr/>
                    <a:lstStyle/>
                    <a:p>
                      <a:pPr algn="ctr" fontAlgn="b"/>
                      <a:r>
                        <a:rPr lang="es-PA" sz="1000" u="none" strike="noStrike" dirty="0">
                          <a:effectLst/>
                        </a:rPr>
                        <a:t> </a:t>
                      </a:r>
                      <a:endParaRPr lang="es-PA" sz="10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algn="ctr" fontAlgn="ctr"/>
                      <a:r>
                        <a:rPr lang="es-ES" sz="1000" u="none" strike="noStrike" dirty="0">
                          <a:effectLst/>
                        </a:rPr>
                        <a:t>Períodos</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lang="es-PA"/>
                    </a:p>
                  </a:txBody>
                  <a:tcPr/>
                </a:tc>
                <a:tc rowSpan="2">
                  <a:txBody>
                    <a:bodyPr/>
                    <a:lstStyle/>
                    <a:p>
                      <a:pPr algn="ctr" fontAlgn="b"/>
                      <a:r>
                        <a:rPr lang="es-PA" sz="900" u="none" strike="noStrike">
                          <a:effectLst/>
                        </a:rPr>
                        <a:t>PLAZO</a:t>
                      </a:r>
                      <a:endParaRPr lang="es-PA" sz="9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s-ES" sz="1000" u="none" strike="noStrike">
                          <a:effectLst/>
                        </a:rPr>
                        <a:t>Tasas (%)</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PA" sz="1000" u="none" strike="noStrike" dirty="0">
                          <a:effectLst/>
                        </a:rPr>
                        <a:t>2019</a:t>
                      </a:r>
                      <a:endParaRPr lang="es-PA" sz="1000" b="1" i="1"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A"/>
                    </a:p>
                  </a:txBody>
                  <a:tcPr/>
                </a:tc>
                <a:extLst>
                  <a:ext uri="{0D108BD9-81ED-4DB2-BD59-A6C34878D82A}">
                    <a16:rowId xmlns:a16="http://schemas.microsoft.com/office/drawing/2014/main" xmlns="" val="3377936479"/>
                  </a:ext>
                </a:extLst>
              </a:tr>
              <a:tr h="267716">
                <a:tc vMerge="1">
                  <a:txBody>
                    <a:bodyPr/>
                    <a:lstStyle/>
                    <a:p>
                      <a:endParaRPr lang="es-PA"/>
                    </a:p>
                  </a:txBody>
                  <a:tcPr/>
                </a:tc>
                <a:tc gridSpan="2" vMerge="1">
                  <a:txBody>
                    <a:bodyPr/>
                    <a:lstStyle/>
                    <a:p>
                      <a:endParaRPr lang="es-PA"/>
                    </a:p>
                  </a:txBody>
                  <a:tcPr/>
                </a:tc>
                <a:tc hMerge="1" vMerge="1">
                  <a:txBody>
                    <a:bodyPr/>
                    <a:lstStyle/>
                    <a:p>
                      <a:endParaRPr lang="es-PA"/>
                    </a:p>
                  </a:txBody>
                  <a:tcPr/>
                </a:tc>
                <a:tc vMerge="1">
                  <a:txBody>
                    <a:bodyPr/>
                    <a:lstStyle/>
                    <a:p>
                      <a:endParaRPr lang="es-PA"/>
                    </a:p>
                  </a:txBody>
                  <a:tcPr/>
                </a:tc>
                <a:tc vMerge="1">
                  <a:txBody>
                    <a:bodyPr/>
                    <a:lstStyle/>
                    <a:p>
                      <a:endParaRPr lang="es-PA"/>
                    </a:p>
                  </a:txBody>
                  <a:tcPr/>
                </a:tc>
                <a:tc rowSpan="2">
                  <a:txBody>
                    <a:bodyPr/>
                    <a:lstStyle/>
                    <a:p>
                      <a:pPr algn="ctr" fontAlgn="b"/>
                      <a:r>
                        <a:rPr lang="es-PA" sz="1000" u="none" strike="noStrike">
                          <a:effectLst/>
                        </a:rPr>
                        <a:t>INVERSIÓN</a:t>
                      </a:r>
                      <a:endParaRPr lang="es-PA" sz="10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A" sz="800" u="none" strike="noStrike">
                          <a:effectLst/>
                        </a:rPr>
                        <a:t>Rendimiento anual</a:t>
                      </a:r>
                      <a:endParaRPr lang="es-PA" sz="8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28513644"/>
                  </a:ext>
                </a:extLst>
              </a:tr>
              <a:tr h="267716">
                <a:tc vMerge="1">
                  <a:txBody>
                    <a:bodyPr/>
                    <a:lstStyle/>
                    <a:p>
                      <a:endParaRPr lang="es-PA"/>
                    </a:p>
                  </a:txBody>
                  <a:tcPr/>
                </a:tc>
                <a:tc gridSpan="2" vMerge="1">
                  <a:txBody>
                    <a:bodyPr/>
                    <a:lstStyle/>
                    <a:p>
                      <a:endParaRPr lang="es-PA"/>
                    </a:p>
                  </a:txBody>
                  <a:tcPr/>
                </a:tc>
                <a:tc hMerge="1" vMerge="1">
                  <a:txBody>
                    <a:bodyPr/>
                    <a:lstStyle/>
                    <a:p>
                      <a:endParaRPr lang="es-PA"/>
                    </a:p>
                  </a:txBody>
                  <a:tcPr/>
                </a:tc>
                <a:tc>
                  <a:txBody>
                    <a:bodyPr/>
                    <a:lstStyle/>
                    <a:p>
                      <a:pPr algn="ctr" fontAlgn="b"/>
                      <a:r>
                        <a:rPr lang="es-PA" sz="900" u="none" strike="noStrike" dirty="0">
                          <a:effectLst/>
                        </a:rPr>
                        <a:t>AÑOS</a:t>
                      </a:r>
                      <a:endParaRPr lang="es-PA" sz="9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a:txBody>
                    <a:bodyPr/>
                    <a:lstStyle/>
                    <a:p>
                      <a:pPr algn="ctr" fontAlgn="b"/>
                      <a:r>
                        <a:rPr lang="es-PA" sz="800" u="none" strike="noStrike">
                          <a:effectLst/>
                        </a:rPr>
                        <a:t>Según Tasa</a:t>
                      </a:r>
                      <a:endParaRPr lang="es-PA" sz="8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34247745"/>
                  </a:ext>
                </a:extLst>
              </a:tr>
              <a:tr h="267716">
                <a:tc>
                  <a:txBody>
                    <a:bodyPr/>
                    <a:lstStyle/>
                    <a:p>
                      <a:pPr algn="l" fontAlgn="ctr"/>
                      <a:r>
                        <a:rPr lang="es-ES" sz="1000" u="none" strike="noStrike">
                          <a:effectLst/>
                        </a:rPr>
                        <a:t>Bonos de Tesoro</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2012-</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2024</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A" sz="1000" u="none" strike="noStrike" dirty="0">
                          <a:effectLst/>
                        </a:rPr>
                        <a:t>12</a:t>
                      </a:r>
                      <a:endParaRPr lang="es-PA" sz="10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4.950-5.650</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a:effectLst/>
                        </a:rPr>
                        <a:t>2,052,365,000.00</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101,592,067.50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73993915"/>
                  </a:ext>
                </a:extLst>
              </a:tr>
              <a:tr h="267716">
                <a:tc>
                  <a:txBody>
                    <a:bodyPr/>
                    <a:lstStyle/>
                    <a:p>
                      <a:pPr algn="l" fontAlgn="ctr"/>
                      <a:r>
                        <a:rPr lang="es-ES" sz="1000" u="none" strike="noStrike">
                          <a:effectLst/>
                        </a:rPr>
                        <a:t>Bonos Corporativos</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2014 -</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2021</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7</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4.750-5.750</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52,000,000.00</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2,470,000.00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00925421"/>
                  </a:ext>
                </a:extLst>
              </a:tr>
              <a:tr h="267716">
                <a:tc>
                  <a:txBody>
                    <a:bodyPr/>
                    <a:lstStyle/>
                    <a:p>
                      <a:pPr algn="l" fontAlgn="ctr"/>
                      <a:r>
                        <a:rPr lang="it-IT" sz="1000" u="none" strike="noStrike">
                          <a:effectLst/>
                        </a:rPr>
                        <a:t>B.Corp.Tocumen S.A.</a:t>
                      </a:r>
                      <a:endParaRPr lang="it-IT"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2016-</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2048</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32</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5.625-6.000</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79,910,000.00</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4,494,937.50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1249403"/>
                  </a:ext>
                </a:extLst>
              </a:tr>
              <a:tr h="267716">
                <a:tc>
                  <a:txBody>
                    <a:bodyPr/>
                    <a:lstStyle/>
                    <a:p>
                      <a:pPr algn="l" fontAlgn="ctr"/>
                      <a:r>
                        <a:rPr lang="es-ES" sz="1000" u="none" strike="noStrike">
                          <a:effectLst/>
                        </a:rPr>
                        <a:t>Bonos Globales</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2006-</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2054</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48</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4.300-7.125</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802,794,000.00</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34,520,142.00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37433274"/>
                  </a:ext>
                </a:extLst>
              </a:tr>
              <a:tr h="267716">
                <a:tc>
                  <a:txBody>
                    <a:bodyPr/>
                    <a:lstStyle/>
                    <a:p>
                      <a:pPr algn="l" fontAlgn="ctr"/>
                      <a:r>
                        <a:rPr lang="es-ES" sz="1000" u="none" strike="noStrike">
                          <a:effectLst/>
                        </a:rPr>
                        <a:t>Notas del Tesoro</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2014-</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2026</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12</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3.000-4.875</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1,098,912,000.00</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32,967,360.00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579393"/>
                  </a:ext>
                </a:extLst>
              </a:tr>
              <a:tr h="267716">
                <a:tc>
                  <a:txBody>
                    <a:bodyPr/>
                    <a:lstStyle/>
                    <a:p>
                      <a:pPr algn="l" fontAlgn="ctr"/>
                      <a:r>
                        <a:rPr lang="es-PA" sz="1000" u="none" strike="noStrike">
                          <a:effectLst/>
                        </a:rPr>
                        <a:t>Bonos Rotativos</a:t>
                      </a:r>
                      <a:endParaRPr lang="es-PA"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2019-</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2029</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10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3.000</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205,736,000.00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6,172,080.00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7468859"/>
                  </a:ext>
                </a:extLst>
              </a:tr>
              <a:tr h="267716">
                <a:tc>
                  <a:txBody>
                    <a:bodyPr/>
                    <a:lstStyle/>
                    <a:p>
                      <a:pPr algn="l" fontAlgn="ctr"/>
                      <a:r>
                        <a:rPr lang="es-PA" sz="1000" u="none" strike="noStrike">
                          <a:effectLst/>
                        </a:rPr>
                        <a:t>B. Corp. ETESA</a:t>
                      </a:r>
                      <a:endParaRPr lang="es-PA"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2019-</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2026</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7</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3.000</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20,640,000.00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61,920.00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7471625"/>
                  </a:ext>
                </a:extLst>
              </a:tr>
              <a:tr h="267716">
                <a:tc>
                  <a:txBody>
                    <a:bodyPr/>
                    <a:lstStyle/>
                    <a:p>
                      <a:pPr algn="l" fontAlgn="ctr"/>
                      <a:r>
                        <a:rPr lang="es-ES" sz="1000" u="none" strike="noStrike">
                          <a:effectLst/>
                        </a:rPr>
                        <a:t>Notas red. B.I.D.</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2018-</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2048</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30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3.250</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a:effectLst/>
                        </a:rPr>
                        <a:t>100,000,000.00</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3,250,000.00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24102496"/>
                  </a:ext>
                </a:extLst>
              </a:tr>
              <a:tr h="267716">
                <a:tc>
                  <a:txBody>
                    <a:bodyPr/>
                    <a:lstStyle/>
                    <a:p>
                      <a:pPr algn="l" fontAlgn="ctr"/>
                      <a:r>
                        <a:rPr lang="es-ES" sz="1000" u="none" strike="noStrike">
                          <a:effectLst/>
                        </a:rPr>
                        <a:t>Bono Cupón Cero</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dirty="0">
                          <a:effectLst/>
                        </a:rPr>
                        <a:t>2012 -</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2042</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000" u="none" strike="noStrike" dirty="0">
                          <a:effectLst/>
                        </a:rPr>
                        <a:t>30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5.600</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a:effectLst/>
                        </a:rPr>
                        <a:t>50,000,000.00</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2,800,000.00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79104844"/>
                  </a:ext>
                </a:extLst>
              </a:tr>
              <a:tr h="267716">
                <a:tc>
                  <a:txBody>
                    <a:bodyPr/>
                    <a:lstStyle/>
                    <a:p>
                      <a:pPr algn="l" fontAlgn="ctr"/>
                      <a:r>
                        <a:rPr lang="es-ES" sz="1000" u="none" strike="noStrike">
                          <a:effectLst/>
                        </a:rPr>
                        <a:t>Otras Inversiones</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PA" sz="1000" u="none" strike="noStrike">
                          <a:effectLst/>
                        </a:rPr>
                        <a:t> </a:t>
                      </a:r>
                      <a:endParaRPr lang="es-PA"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a:effectLst/>
                        </a:rPr>
                        <a:t> </a:t>
                      </a:r>
                      <a:endParaRPr lang="es-PA"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a:effectLst/>
                        </a:rPr>
                        <a:t>76,075.00</a:t>
                      </a:r>
                      <a:endParaRPr lang="es-ES" sz="10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000" u="none" strike="noStrike" dirty="0">
                          <a:effectLst/>
                        </a:rPr>
                        <a:t>4,260.20</a:t>
                      </a:r>
                      <a:endParaRPr lang="es-PA"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77525916"/>
                  </a:ext>
                </a:extLst>
              </a:tr>
              <a:tr h="267716">
                <a:tc>
                  <a:txBody>
                    <a:bodyPr/>
                    <a:lstStyle/>
                    <a:p>
                      <a:pPr algn="l" fontAlgn="ctr"/>
                      <a:r>
                        <a:rPr lang="es-ES" sz="1000" u="none" strike="noStrike" dirty="0">
                          <a:effectLst/>
                        </a:rPr>
                        <a:t> </a:t>
                      </a:r>
                      <a:endParaRPr lang="es-ES" sz="10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es-ES" sz="1000" u="none" strike="noStrike">
                          <a:effectLst/>
                        </a:rPr>
                        <a:t> </a:t>
                      </a:r>
                      <a:endParaRPr lang="es-ES" sz="1000" b="1"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A"/>
                    </a:p>
                  </a:txBody>
                  <a:tcPr/>
                </a:tc>
                <a:tc hMerge="1">
                  <a:txBody>
                    <a:bodyPr/>
                    <a:lstStyle/>
                    <a:p>
                      <a:endParaRPr lang="es-PA"/>
                    </a:p>
                  </a:txBody>
                  <a:tcPr/>
                </a:tc>
                <a:tc hMerge="1">
                  <a:txBody>
                    <a:bodyPr/>
                    <a:lstStyle/>
                    <a:p>
                      <a:endParaRPr lang="es-PA"/>
                    </a:p>
                  </a:txBody>
                  <a:tcPr/>
                </a:tc>
                <a:tc>
                  <a:txBody>
                    <a:bodyPr/>
                    <a:lstStyle/>
                    <a:p>
                      <a:pPr algn="r" fontAlgn="ctr"/>
                      <a:r>
                        <a:rPr lang="es-ES" sz="1000" u="none" strike="noStrike" dirty="0">
                          <a:effectLst/>
                        </a:rPr>
                        <a:t>B/.4,462,433,075.00</a:t>
                      </a:r>
                      <a:endParaRPr lang="es-ES" sz="1000" b="1"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000" u="none" strike="noStrike" kern="1200" dirty="0">
                          <a:solidFill>
                            <a:schemeClr val="dk1"/>
                          </a:solidFill>
                          <a:effectLst/>
                          <a:latin typeface="+mn-lt"/>
                          <a:ea typeface="+mn-ea"/>
                          <a:cs typeface="+mn-cs"/>
                        </a:rPr>
                        <a:t>B/.188,332,767.20</a:t>
                      </a:r>
                      <a:endParaRPr lang="es-PA" sz="1000" u="none" strike="noStrike" kern="1200" dirty="0">
                        <a:solidFill>
                          <a:schemeClr val="dk1"/>
                        </a:solidFill>
                        <a:effectLst/>
                        <a:latin typeface="+mn-lt"/>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79020320"/>
                  </a:ext>
                </a:extLst>
              </a:tr>
            </a:tbl>
          </a:graphicData>
        </a:graphic>
      </p:graphicFrame>
      <p:sp>
        <p:nvSpPr>
          <p:cNvPr id="7" name="CuadroTexto 6">
            <a:extLst>
              <a:ext uri="{FF2B5EF4-FFF2-40B4-BE49-F238E27FC236}">
                <a16:creationId xmlns:a16="http://schemas.microsoft.com/office/drawing/2014/main" xmlns="" id="{CAB407CD-C4E6-476C-9584-0F0FDE09F943}"/>
              </a:ext>
            </a:extLst>
          </p:cNvPr>
          <p:cNvSpPr txBox="1"/>
          <p:nvPr/>
        </p:nvSpPr>
        <p:spPr>
          <a:xfrm>
            <a:off x="426528" y="5271125"/>
            <a:ext cx="9098280" cy="144655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Los cuadros anteriores nos permiten establecer que si los montos totales de inversiones hubiesen tenido una tasa de interés del 5.6% los réditos hubiesen sido B/.132,113,438.80 (2017), B/.190,199,106.44 (2018) y B/.249,896,252.20 (2019).</a:t>
            </a:r>
          </a:p>
          <a:p>
            <a:r>
              <a:rPr lang="es-ES" sz="1400" dirty="0">
                <a:latin typeface="Arial" panose="020B0604020202020204" pitchFamily="34" charset="0"/>
                <a:cs typeface="Arial" panose="020B0604020202020204" pitchFamily="34" charset="0"/>
              </a:rPr>
              <a:t>Esto demuestra la ventaja que significaría invertir B/.1,500,000,000.00 a un rédito de 5.6% anual.</a:t>
            </a:r>
          </a:p>
          <a:p>
            <a:endParaRPr lang="es-ES" sz="1400" dirty="0">
              <a:latin typeface="Arial" panose="020B0604020202020204" pitchFamily="34" charset="0"/>
              <a:cs typeface="Arial" panose="020B0604020202020204" pitchFamily="34" charset="0"/>
            </a:endParaRPr>
          </a:p>
          <a:p>
            <a:endParaRPr lang="es-PA" dirty="0"/>
          </a:p>
        </p:txBody>
      </p:sp>
    </p:spTree>
    <p:extLst>
      <p:ext uri="{BB962C8B-B14F-4D97-AF65-F5344CB8AC3E}">
        <p14:creationId xmlns:p14="http://schemas.microsoft.com/office/powerpoint/2010/main" xmlns="" val="25129417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26993D1-45A1-42EC-9097-9A19E5A80F65}"/>
              </a:ext>
            </a:extLst>
          </p:cNvPr>
          <p:cNvSpPr>
            <a:spLocks noGrp="1"/>
          </p:cNvSpPr>
          <p:nvPr>
            <p:ph idx="1"/>
          </p:nvPr>
        </p:nvSpPr>
        <p:spPr>
          <a:xfrm>
            <a:off x="401445" y="535259"/>
            <a:ext cx="11340790" cy="1516825"/>
          </a:xfrm>
        </p:spPr>
        <p:txBody>
          <a:bodyPr/>
          <a:lstStyle/>
          <a:p>
            <a:pPr marL="0" indent="0" algn="just">
              <a:buNone/>
            </a:pPr>
            <a:r>
              <a:rPr lang="es-ES" b="1" dirty="0">
                <a:solidFill>
                  <a:schemeClr val="accent5">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CALCULO DEMOSTRATIVO COMO EL SUBSISTEMA MIXTO DESMEJORA EL MONTO DE JUBILACIÓN O PENSIONES DE LOS ASEGURADOS DE LA CAJA DE SEGURO SOCIAL (SISTEMA DE BENEFICIO DEFINIDO VERSUS SUBSISTEMA MIXTO) LOS SIGUIENTES CÁLCULOS DEMUESTRAN FEACIENTEMENTE EL PORQUÉ SE DEBE RETORNAR AL SISTEMA DE BENEFICIO DEFINIDO</a:t>
            </a:r>
            <a:endParaRPr lang="es-PA"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PA" dirty="0"/>
          </a:p>
        </p:txBody>
      </p:sp>
      <p:pic>
        <p:nvPicPr>
          <p:cNvPr id="12" name="Imagen 11">
            <a:extLst>
              <a:ext uri="{FF2B5EF4-FFF2-40B4-BE49-F238E27FC236}">
                <a16:creationId xmlns:a16="http://schemas.microsoft.com/office/drawing/2014/main" xmlns="" id="{405F1E47-AAE1-494D-93A3-6194C9EEA4B9}"/>
              </a:ext>
            </a:extLst>
          </p:cNvPr>
          <p:cNvPicPr>
            <a:picLocks noChangeAspect="1"/>
          </p:cNvPicPr>
          <p:nvPr/>
        </p:nvPicPr>
        <p:blipFill rotWithShape="1">
          <a:blip r:embed="rId2">
            <a:duotone>
              <a:prstClr val="black"/>
              <a:srgbClr val="D9C3A5">
                <a:tint val="50000"/>
                <a:satMod val="180000"/>
              </a:srgbClr>
            </a:duotone>
            <a:extLst>
              <a:ext uri="{BEBA8EAE-BF5A-486C-A8C5-ECC9F3942E4B}">
                <a14:imgProps xmlns:a14="http://schemas.microsoft.com/office/drawing/2010/main" xmlns="">
                  <a14:imgLayer r:embed="rId3">
                    <a14:imgEffect>
                      <a14:sharpenSoften amount="50000"/>
                    </a14:imgEffect>
                  </a14:imgLayer>
                </a14:imgProps>
              </a:ext>
            </a:extLst>
          </a:blip>
          <a:srcRect l="18314" t="39845" r="28052" b="16900"/>
          <a:stretch/>
        </p:blipFill>
        <p:spPr>
          <a:xfrm>
            <a:off x="850605" y="2275366"/>
            <a:ext cx="8527311" cy="3868489"/>
          </a:xfrm>
          <a:prstGeom prst="rect">
            <a:avLst/>
          </a:prstGeom>
        </p:spPr>
      </p:pic>
    </p:spTree>
    <p:extLst>
      <p:ext uri="{BB962C8B-B14F-4D97-AF65-F5344CB8AC3E}">
        <p14:creationId xmlns:p14="http://schemas.microsoft.com/office/powerpoint/2010/main" xmlns="" val="18751698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26993D1-45A1-42EC-9097-9A19E5A80F65}"/>
              </a:ext>
            </a:extLst>
          </p:cNvPr>
          <p:cNvSpPr>
            <a:spLocks noGrp="1"/>
          </p:cNvSpPr>
          <p:nvPr>
            <p:ph idx="1"/>
          </p:nvPr>
        </p:nvSpPr>
        <p:spPr>
          <a:xfrm>
            <a:off x="401445" y="579863"/>
            <a:ext cx="11340790" cy="5341435"/>
          </a:xfrm>
        </p:spPr>
        <p:txBody>
          <a:bodyPr/>
          <a:lstStyle/>
          <a:p>
            <a:pPr marL="0" indent="0" algn="just">
              <a:buNone/>
            </a:pPr>
            <a:r>
              <a:rPr lang="es-ES" sz="1800" b="1" u="sng" dirty="0">
                <a:solidFill>
                  <a:schemeClr val="accent5">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CALCULO DEMOSTRATIVO COMO EL SUBSISTEMA MIXTO DESMEJORA EL MONTO DE JUBILACIÓN O PENSIONES DE LOS ASEGURADOS DE LA CAJA DE SEGURO SOCIAL (SISTEMA DE BENEFICIO DEFINIDO VERSUS SUBSISTEMA MIXTO)</a:t>
            </a:r>
            <a:endParaRPr lang="es-PA"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PA" dirty="0"/>
          </a:p>
        </p:txBody>
      </p:sp>
      <p:pic>
        <p:nvPicPr>
          <p:cNvPr id="5" name="Imagen 4">
            <a:extLst>
              <a:ext uri="{FF2B5EF4-FFF2-40B4-BE49-F238E27FC236}">
                <a16:creationId xmlns:a16="http://schemas.microsoft.com/office/drawing/2014/main" xmlns="" id="{9B265751-C07A-41FC-ABD4-59FD0B067117}"/>
              </a:ext>
            </a:extLst>
          </p:cNvPr>
          <p:cNvPicPr>
            <a:picLocks noChangeAspect="1"/>
          </p:cNvPicPr>
          <p:nvPr/>
        </p:nvPicPr>
        <p:blipFill rotWithShape="1">
          <a:blip r:embed="rId2">
            <a:duotone>
              <a:prstClr val="black"/>
              <a:srgbClr val="D9C3A5">
                <a:tint val="50000"/>
                <a:satMod val="180000"/>
              </a:srgbClr>
            </a:duotone>
            <a:extLst>
              <a:ext uri="{BEBA8EAE-BF5A-486C-A8C5-ECC9F3942E4B}">
                <a14:imgProps xmlns:a14="http://schemas.microsoft.com/office/drawing/2010/main" xmlns="">
                  <a14:imgLayer r:embed="rId3">
                    <a14:imgEffect>
                      <a14:sharpenSoften amount="50000"/>
                    </a14:imgEffect>
                  </a14:imgLayer>
                </a14:imgProps>
              </a:ext>
            </a:extLst>
          </a:blip>
          <a:srcRect l="27384" t="36589" r="26046" b="18605"/>
          <a:stretch/>
        </p:blipFill>
        <p:spPr>
          <a:xfrm>
            <a:off x="1477925" y="1988289"/>
            <a:ext cx="7676707" cy="4154622"/>
          </a:xfrm>
          <a:prstGeom prst="rect">
            <a:avLst/>
          </a:prstGeom>
        </p:spPr>
      </p:pic>
    </p:spTree>
    <p:extLst>
      <p:ext uri="{BB962C8B-B14F-4D97-AF65-F5344CB8AC3E}">
        <p14:creationId xmlns:p14="http://schemas.microsoft.com/office/powerpoint/2010/main" xmlns="" val="21736776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BECA2F6-7628-46CC-BB87-037468E71D19}"/>
              </a:ext>
            </a:extLst>
          </p:cNvPr>
          <p:cNvSpPr txBox="1"/>
          <p:nvPr/>
        </p:nvSpPr>
        <p:spPr>
          <a:xfrm>
            <a:off x="382772" y="903767"/>
            <a:ext cx="9771321" cy="4532972"/>
          </a:xfrm>
          <a:prstGeom prst="rect">
            <a:avLst/>
          </a:prstGeom>
          <a:solidFill>
            <a:schemeClr val="bg1"/>
          </a:solidFill>
        </p:spPr>
        <p:txBody>
          <a:bodyPr wrap="square" rtlCol="0">
            <a:spAutoFit/>
          </a:bodyPr>
          <a:lstStyle/>
          <a:p>
            <a:pPr marL="0" marR="0" algn="just">
              <a:lnSpc>
                <a:spcPct val="107000"/>
              </a:lnSpc>
              <a:spcBef>
                <a:spcPts val="0"/>
              </a:spcBef>
              <a:spcAft>
                <a:spcPts val="800"/>
              </a:spcAft>
            </a:pPr>
            <a:r>
              <a:rPr lang="es-ES" sz="2000" b="1" dirty="0">
                <a:effectLst/>
                <a:latin typeface="Arial" panose="020B0604020202020204" pitchFamily="34" charset="0"/>
                <a:ea typeface="Calibri" panose="020F0502020204030204" pitchFamily="34" charset="0"/>
                <a:cs typeface="Times New Roman" panose="02020603050405020304" pitchFamily="18" charset="0"/>
              </a:rPr>
              <a:t>OBSERVACIÓN: </a:t>
            </a:r>
          </a:p>
          <a:p>
            <a:pPr marL="0" marR="0" algn="just">
              <a:lnSpc>
                <a:spcPct val="107000"/>
              </a:lnSpc>
              <a:spcBef>
                <a:spcPts val="0"/>
              </a:spcBef>
              <a:spcAft>
                <a:spcPts val="8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Aún cuando pagaren el 300% sobre el ahorro total ( B/.54,587.52).  lo que generaría un monto igual a B/.163,762.56 dividido entre 240 meses (expectativa de vida) solo alcanzaría un monto de pensión igual a 682.34 +  383.25 = B/.1,065.59.</a:t>
            </a:r>
          </a:p>
          <a:p>
            <a:pPr marL="0" marR="0" algn="just">
              <a:lnSpc>
                <a:spcPct val="107000"/>
              </a:lnSpc>
              <a:spcBef>
                <a:spcPts val="0"/>
              </a:spcBef>
              <a:spcAft>
                <a:spcPts val="800"/>
              </a:spcAft>
            </a:pPr>
            <a:endParaRPr lang="es-P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s-ES" sz="2000" dirty="0">
                <a:effectLst/>
                <a:latin typeface="Arial" panose="020B0604020202020204" pitchFamily="34" charset="0"/>
                <a:ea typeface="Calibri" panose="020F0502020204030204" pitchFamily="34" charset="0"/>
                <a:cs typeface="Times New Roman" panose="02020603050405020304" pitchFamily="18" charset="0"/>
              </a:rPr>
              <a:t>La diferencia entre una jubilación mediante el sistema solidario de beneficio definido y el sistema mixto y de ahorro individual es evidente lo que demuestra lo inconveniente para la sostenibilidad económica de los cotizantes de la Caja de Seguro Social como jubilados y/o pensionados.</a:t>
            </a:r>
          </a:p>
          <a:p>
            <a:pPr marR="0" lvl="0" algn="just">
              <a:lnSpc>
                <a:spcPct val="107000"/>
              </a:lnSpc>
              <a:spcBef>
                <a:spcPts val="0"/>
              </a:spcBef>
              <a:spcAft>
                <a:spcPts val="0"/>
              </a:spcAft>
            </a:pPr>
            <a:endParaRPr lang="es-P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Blip>
                <a:blip r:embed="rId2"/>
              </a:buBlip>
            </a:pPr>
            <a:r>
              <a:rPr lang="es-ES" sz="2000" dirty="0">
                <a:effectLst/>
                <a:latin typeface="Arial" panose="020B0604020202020204" pitchFamily="34" charset="0"/>
                <a:ea typeface="Calibri" panose="020F0502020204030204" pitchFamily="34" charset="0"/>
                <a:cs typeface="Times New Roman" panose="02020603050405020304" pitchFamily="18" charset="0"/>
              </a:rPr>
              <a:t>La diferencia aún en el hipotético caso de que pagasen el 300% sobre el capital ahorrado es de B/.279.44 dólares menos frente a los B/.1,345.02 del sistema solidario de beneficio definido.</a:t>
            </a:r>
            <a:endParaRPr lang="es-P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762037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5E84AB54-5D61-4721-8605-4131557162CE}"/>
              </a:ext>
            </a:extLst>
          </p:cNvPr>
          <p:cNvSpPr>
            <a:spLocks noGrp="1"/>
          </p:cNvSpPr>
          <p:nvPr>
            <p:ph type="title"/>
          </p:nvPr>
        </p:nvSpPr>
        <p:spPr>
          <a:xfrm>
            <a:off x="1082982" y="1725213"/>
            <a:ext cx="8596668" cy="2022764"/>
          </a:xfrm>
        </p:spPr>
        <p:txBody>
          <a:bodyPr>
            <a:normAutofit fontScale="90000"/>
          </a:bodyPr>
          <a:lstStyle/>
          <a:p>
            <a:pPr algn="ctr"/>
            <a:r>
              <a:rPr lang="es-PA" sz="4400" dirty="0">
                <a:solidFill>
                  <a:schemeClr val="accent6">
                    <a:lumMod val="50000"/>
                  </a:schemeClr>
                </a:solidFill>
              </a:rPr>
              <a:t>PROPUESTA N°3</a:t>
            </a:r>
            <a:br>
              <a:rPr lang="es-PA" sz="4400" dirty="0">
                <a:solidFill>
                  <a:schemeClr val="accent6">
                    <a:lumMod val="50000"/>
                  </a:schemeClr>
                </a:solidFill>
              </a:rPr>
            </a:br>
            <a:r>
              <a:rPr lang="es-PA" sz="4400" dirty="0">
                <a:solidFill>
                  <a:schemeClr val="accent6">
                    <a:lumMod val="50000"/>
                  </a:schemeClr>
                </a:solidFill>
              </a:rPr>
              <a:t> CAMBIOS EN EL MONTO DE COTIZACIONES</a:t>
            </a:r>
          </a:p>
        </p:txBody>
      </p:sp>
    </p:spTree>
    <p:extLst>
      <p:ext uri="{BB962C8B-B14F-4D97-AF65-F5344CB8AC3E}">
        <p14:creationId xmlns:p14="http://schemas.microsoft.com/office/powerpoint/2010/main" xmlns="" val="3151011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CA1185-25EF-4039-9F96-BD0983B62CB1}"/>
              </a:ext>
            </a:extLst>
          </p:cNvPr>
          <p:cNvSpPr>
            <a:spLocks noGrp="1"/>
          </p:cNvSpPr>
          <p:nvPr>
            <p:ph type="title"/>
          </p:nvPr>
        </p:nvSpPr>
        <p:spPr>
          <a:xfrm>
            <a:off x="698599" y="354419"/>
            <a:ext cx="10263568" cy="751368"/>
          </a:xfrm>
          <a:solidFill>
            <a:schemeClr val="bg1"/>
          </a:solidFill>
        </p:spPr>
        <p:txBody>
          <a:bodyPr>
            <a:normAutofit fontScale="90000"/>
          </a:bodyPr>
          <a:lstStyle/>
          <a:p>
            <a:r>
              <a:rPr lang="es-ES" sz="3100" dirty="0">
                <a:solidFill>
                  <a:schemeClr val="accent2">
                    <a:lumMod val="50000"/>
                  </a:schemeClr>
                </a:solidFill>
              </a:rPr>
              <a:t>TERCERA PROPUESTA: Cambios en el monto de cotizaciones .</a:t>
            </a:r>
            <a:endParaRPr lang="es-PA" dirty="0">
              <a:solidFill>
                <a:schemeClr val="accent2">
                  <a:lumMod val="50000"/>
                </a:schemeClr>
              </a:solidFill>
            </a:endParaRPr>
          </a:p>
        </p:txBody>
      </p:sp>
      <p:sp>
        <p:nvSpPr>
          <p:cNvPr id="3" name="Marcador de contenido 2">
            <a:extLst>
              <a:ext uri="{FF2B5EF4-FFF2-40B4-BE49-F238E27FC236}">
                <a16:creationId xmlns:a16="http://schemas.microsoft.com/office/drawing/2014/main" xmlns="" id="{2F218CED-FA2F-471E-9821-48DB1FCCECE1}"/>
              </a:ext>
            </a:extLst>
          </p:cNvPr>
          <p:cNvSpPr>
            <a:spLocks noGrp="1"/>
          </p:cNvSpPr>
          <p:nvPr>
            <p:ph idx="1"/>
          </p:nvPr>
        </p:nvSpPr>
        <p:spPr>
          <a:xfrm>
            <a:off x="411888" y="1105786"/>
            <a:ext cx="9603981" cy="5238307"/>
          </a:xfrm>
        </p:spPr>
        <p:txBody>
          <a:bodyPr/>
          <a:lstStyle/>
          <a:p>
            <a:pPr marL="0" indent="0" algn="just">
              <a:buNone/>
            </a:pPr>
            <a:r>
              <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Modifíquese el régimen de cotizaciones actual, estableciendo un sistema escalonado de monto de la cuota obrero patronal según salario devengado así:</a:t>
            </a:r>
          </a:p>
          <a:p>
            <a:pPr marL="0" indent="0" algn="just">
              <a:buNone/>
            </a:pPr>
            <a:endPar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s-PA"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s-PA"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s-PA"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s-PA"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r>
              <a:rPr lang="es-PA"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NOTA: Los incrementos porcentuales en la segunda y tercera escala o categoría salarial son en el orden de 1/3 del porcentaje de la escala anterior. </a:t>
            </a:r>
            <a:endPar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es-PA" dirty="0"/>
          </a:p>
        </p:txBody>
      </p:sp>
      <p:graphicFrame>
        <p:nvGraphicFramePr>
          <p:cNvPr id="4" name="Tabla 4">
            <a:extLst>
              <a:ext uri="{FF2B5EF4-FFF2-40B4-BE49-F238E27FC236}">
                <a16:creationId xmlns:a16="http://schemas.microsoft.com/office/drawing/2014/main" xmlns="" id="{6382228F-6A57-4ABF-956B-4F486B2E3EB5}"/>
              </a:ext>
            </a:extLst>
          </p:cNvPr>
          <p:cNvGraphicFramePr>
            <a:graphicFrameLocks noGrp="1"/>
          </p:cNvGraphicFramePr>
          <p:nvPr>
            <p:extLst>
              <p:ext uri="{D42A27DB-BD31-4B8C-83A1-F6EECF244321}">
                <p14:modId xmlns:p14="http://schemas.microsoft.com/office/powerpoint/2010/main" xmlns="" val="3233501441"/>
              </p:ext>
            </p:extLst>
          </p:nvPr>
        </p:nvGraphicFramePr>
        <p:xfrm>
          <a:off x="809454" y="1710907"/>
          <a:ext cx="10052028" cy="3404484"/>
        </p:xfrm>
        <a:graphic>
          <a:graphicData uri="http://schemas.openxmlformats.org/drawingml/2006/table">
            <a:tbl>
              <a:tblPr firstRow="1" bandRow="1">
                <a:tableStyleId>{2D5ABB26-0587-4C30-8999-92F81FD0307C}</a:tableStyleId>
              </a:tblPr>
              <a:tblGrid>
                <a:gridCol w="1433288">
                  <a:extLst>
                    <a:ext uri="{9D8B030D-6E8A-4147-A177-3AD203B41FA5}">
                      <a16:colId xmlns:a16="http://schemas.microsoft.com/office/drawing/2014/main" xmlns="" val="1144939198"/>
                    </a:ext>
                  </a:extLst>
                </a:gridCol>
                <a:gridCol w="1009342">
                  <a:extLst>
                    <a:ext uri="{9D8B030D-6E8A-4147-A177-3AD203B41FA5}">
                      <a16:colId xmlns:a16="http://schemas.microsoft.com/office/drawing/2014/main" xmlns="" val="3975010334"/>
                    </a:ext>
                  </a:extLst>
                </a:gridCol>
                <a:gridCol w="1054740">
                  <a:extLst>
                    <a:ext uri="{9D8B030D-6E8A-4147-A177-3AD203B41FA5}">
                      <a16:colId xmlns:a16="http://schemas.microsoft.com/office/drawing/2014/main" xmlns="" val="49383826"/>
                    </a:ext>
                  </a:extLst>
                </a:gridCol>
                <a:gridCol w="740664">
                  <a:extLst>
                    <a:ext uri="{9D8B030D-6E8A-4147-A177-3AD203B41FA5}">
                      <a16:colId xmlns:a16="http://schemas.microsoft.com/office/drawing/2014/main" xmlns="" val="1448413125"/>
                    </a:ext>
                  </a:extLst>
                </a:gridCol>
                <a:gridCol w="859536">
                  <a:extLst>
                    <a:ext uri="{9D8B030D-6E8A-4147-A177-3AD203B41FA5}">
                      <a16:colId xmlns:a16="http://schemas.microsoft.com/office/drawing/2014/main" xmlns="" val="916085257"/>
                    </a:ext>
                  </a:extLst>
                </a:gridCol>
                <a:gridCol w="896112">
                  <a:extLst>
                    <a:ext uri="{9D8B030D-6E8A-4147-A177-3AD203B41FA5}">
                      <a16:colId xmlns:a16="http://schemas.microsoft.com/office/drawing/2014/main" xmlns="" val="2184017595"/>
                    </a:ext>
                  </a:extLst>
                </a:gridCol>
                <a:gridCol w="877824">
                  <a:extLst>
                    <a:ext uri="{9D8B030D-6E8A-4147-A177-3AD203B41FA5}">
                      <a16:colId xmlns:a16="http://schemas.microsoft.com/office/drawing/2014/main" xmlns="" val="1884391561"/>
                    </a:ext>
                  </a:extLst>
                </a:gridCol>
                <a:gridCol w="1494938">
                  <a:extLst>
                    <a:ext uri="{9D8B030D-6E8A-4147-A177-3AD203B41FA5}">
                      <a16:colId xmlns:a16="http://schemas.microsoft.com/office/drawing/2014/main" xmlns="" val="3558959144"/>
                    </a:ext>
                  </a:extLst>
                </a:gridCol>
                <a:gridCol w="1685584">
                  <a:extLst>
                    <a:ext uri="{9D8B030D-6E8A-4147-A177-3AD203B41FA5}">
                      <a16:colId xmlns:a16="http://schemas.microsoft.com/office/drawing/2014/main" xmlns="" val="2466412955"/>
                    </a:ext>
                  </a:extLst>
                </a:gridCol>
              </a:tblGrid>
              <a:tr h="601546">
                <a:tc rowSpan="2">
                  <a:txBody>
                    <a:bodyPr/>
                    <a:lstStyle/>
                    <a:p>
                      <a:pPr algn="ctr"/>
                      <a:r>
                        <a:rPr lang="es-ES" sz="1100" b="1" i="1" dirty="0"/>
                        <a:t>ESCALA MÍNIMA DE SALARIO</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s-ES" sz="1050" b="1" i="1" dirty="0"/>
                        <a:t>PORCENTAJE </a:t>
                      </a:r>
                    </a:p>
                    <a:p>
                      <a:pPr algn="ctr"/>
                      <a:r>
                        <a:rPr lang="es-ES" sz="1050" b="1" i="1" dirty="0"/>
                        <a:t>ACTUAL</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s-ES" sz="1050" b="1" i="1" dirty="0"/>
                        <a:t>PORCENTAJE </a:t>
                      </a:r>
                    </a:p>
                    <a:p>
                      <a:pPr algn="ctr"/>
                      <a:r>
                        <a:rPr lang="es-ES" sz="1050" b="1" i="1" kern="1200" dirty="0">
                          <a:solidFill>
                            <a:schemeClr val="tx1"/>
                          </a:solidFill>
                          <a:latin typeface="+mn-lt"/>
                          <a:ea typeface="+mn-ea"/>
                          <a:cs typeface="+mn-cs"/>
                        </a:rPr>
                        <a:t>PROPUESTO</a:t>
                      </a:r>
                      <a:endParaRPr lang="es-PA" sz="1050" b="1" i="1" kern="1200" dirty="0">
                        <a:solidFill>
                          <a:schemeClr val="tx1"/>
                        </a:solidFill>
                        <a:latin typeface="+mn-lt"/>
                        <a:ea typeface="+mn-ea"/>
                        <a:cs typeface="+mn-cs"/>
                      </a:endParaRPr>
                    </a:p>
                    <a:p>
                      <a:pPr algn="ct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s-ES" sz="1100" b="1" i="1" dirty="0"/>
                        <a:t>INCREMENTO PROPUESTO</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P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s-ES" sz="1100" b="1" i="1" dirty="0"/>
                        <a:t>PORCENTAJE DE INCREMENTO</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s-PA" sz="14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s-ES" sz="1100" b="1" i="1" dirty="0"/>
                        <a:t>VALOR MÍNIMO  DE LA CUOTA SEGÚN INCREMENTO SOBRE SALARIO</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s-ES" sz="1100" b="1" i="1" dirty="0"/>
                        <a:t>VALOR MÁXIMO DE LA CUOTA SEGÚN  INCREMENTO SOBRE SALARIO</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128336849"/>
                  </a:ext>
                </a:extLst>
              </a:tr>
              <a:tr h="395018">
                <a:tc vMerge="1">
                  <a:txBody>
                    <a:bodyPr/>
                    <a:lstStyle/>
                    <a:p>
                      <a:pPr algn="ctr"/>
                      <a:endParaRPr lang="es-P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s-P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PA"/>
                    </a:p>
                  </a:txBody>
                  <a:tcPr/>
                </a:tc>
                <a:tc>
                  <a:txBody>
                    <a:bodyPr/>
                    <a:lstStyle/>
                    <a:p>
                      <a:pPr algn="ctr"/>
                      <a:r>
                        <a:rPr lang="es-ES" sz="1100" b="1" i="1" dirty="0"/>
                        <a:t>OBRERO</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1100" b="1" i="1" dirty="0"/>
                        <a:t>PATRONO</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1100" b="1" i="1" dirty="0"/>
                        <a:t>OBRERO</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1100" b="1" i="1" dirty="0"/>
                        <a:t>PATRONO</a:t>
                      </a:r>
                      <a:endParaRPr lang="es-PA" sz="11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a:endParaRPr lang="es-P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s-P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909539"/>
                  </a:ext>
                </a:extLst>
              </a:tr>
              <a:tr h="601546">
                <a:tc>
                  <a:txBody>
                    <a:bodyPr/>
                    <a:lstStyle/>
                    <a:p>
                      <a:r>
                        <a:rPr lang="es-ES" sz="1400" dirty="0"/>
                        <a:t>A.) De B/.100.00 a B/.999.00</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13.50%</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a:t>Igual al actual</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9.25% </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4.25%</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0%</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0%</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s-ES" sz="1400" b="1" dirty="0"/>
                        <a:t>B/.34.42</a:t>
                      </a:r>
                    </a:p>
                    <a:p>
                      <a:pPr algn="just"/>
                      <a:r>
                        <a:rPr lang="es-PA" sz="1400" dirty="0"/>
                        <a:t>O. 23.59</a:t>
                      </a:r>
                    </a:p>
                    <a:p>
                      <a:pPr algn="just"/>
                      <a:r>
                        <a:rPr lang="es-PA" sz="1400" dirty="0"/>
                        <a:t>P.  10.83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s-ES" sz="1400" b="1" dirty="0"/>
                        <a:t>B/.134.86</a:t>
                      </a:r>
                    </a:p>
                    <a:p>
                      <a:pPr algn="just"/>
                      <a:r>
                        <a:rPr lang="es-PA" sz="1400" dirty="0"/>
                        <a:t>O. 92.41</a:t>
                      </a:r>
                    </a:p>
                    <a:p>
                      <a:pPr algn="just"/>
                      <a:r>
                        <a:rPr lang="es-PA" sz="1400" dirty="0"/>
                        <a:t>P.  42.45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280589847"/>
                  </a:ext>
                </a:extLst>
              </a:tr>
              <a:tr h="601546">
                <a:tc>
                  <a:txBody>
                    <a:bodyPr/>
                    <a:lstStyle/>
                    <a:p>
                      <a:r>
                        <a:rPr lang="es-ES" sz="1400" dirty="0"/>
                        <a:t>B.) De B/.1,000.00 a B/.1,499.00</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Trebuchet MS" panose="020B0603020202020204"/>
                          <a:ea typeface="+mn-ea"/>
                          <a:cs typeface="+mn-cs"/>
                        </a:rPr>
                        <a:t>13.50%</a:t>
                      </a:r>
                      <a:endParaRPr kumimoji="0" lang="es-PA"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a:t>17.99%</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12.33%</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5.66%</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3.083%</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1.41%</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s-ES" sz="1400" b="1" dirty="0"/>
                        <a:t>B/.179.90</a:t>
                      </a:r>
                    </a:p>
                    <a:p>
                      <a:pPr algn="just"/>
                      <a:r>
                        <a:rPr lang="es-PA" sz="1400" dirty="0"/>
                        <a:t>O. 123.30</a:t>
                      </a:r>
                    </a:p>
                    <a:p>
                      <a:pPr algn="just"/>
                      <a:r>
                        <a:rPr lang="es-PA" sz="1400" dirty="0"/>
                        <a:t>P.    56.60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s-ES" sz="1400" b="1" dirty="0"/>
                        <a:t>B/.269.67</a:t>
                      </a:r>
                    </a:p>
                    <a:p>
                      <a:pPr algn="just"/>
                      <a:r>
                        <a:rPr lang="es-PA" sz="1400" dirty="0"/>
                        <a:t>O. 184.83</a:t>
                      </a:r>
                    </a:p>
                    <a:p>
                      <a:pPr algn="just"/>
                      <a:r>
                        <a:rPr lang="es-PA" sz="1400" dirty="0"/>
                        <a:t>P.    84.84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853682949"/>
                  </a:ext>
                </a:extLst>
              </a:tr>
              <a:tr h="601546">
                <a:tc>
                  <a:txBody>
                    <a:bodyPr/>
                    <a:lstStyle/>
                    <a:p>
                      <a:r>
                        <a:rPr lang="es-ES" sz="1400" dirty="0"/>
                        <a:t>C.) De B/.1,500.00 a B/.2,500.00 y más</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rebuchet MS" panose="020B0603020202020204"/>
                          <a:ea typeface="+mn-ea"/>
                          <a:cs typeface="+mn-cs"/>
                        </a:rPr>
                        <a:t>13.50%</a:t>
                      </a:r>
                      <a:endParaRPr kumimoji="0" lang="es-PA"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23.98%</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16.44%</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7.54%</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4.11%</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ES" sz="1400" dirty="0"/>
                        <a:t>1.88%</a:t>
                      </a: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s-ES" sz="1400" b="1" dirty="0"/>
                        <a:t>B/.359.70</a:t>
                      </a:r>
                    </a:p>
                    <a:p>
                      <a:pPr algn="just"/>
                      <a:r>
                        <a:rPr lang="es-PA" sz="1400" dirty="0"/>
                        <a:t>O. 246.00</a:t>
                      </a:r>
                    </a:p>
                    <a:p>
                      <a:pPr algn="just"/>
                      <a:r>
                        <a:rPr lang="es-PA" sz="1400" dirty="0"/>
                        <a:t>P.  113.10</a:t>
                      </a:r>
                    </a:p>
                    <a:p>
                      <a:pPr algn="ct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s-ES" sz="1400" b="1" dirty="0"/>
                        <a:t>B/.599.50</a:t>
                      </a:r>
                    </a:p>
                    <a:p>
                      <a:pPr algn="just"/>
                      <a:r>
                        <a:rPr lang="es-PA" sz="1400" dirty="0"/>
                        <a:t>O. 411.00</a:t>
                      </a:r>
                    </a:p>
                    <a:p>
                      <a:pPr algn="just"/>
                      <a:r>
                        <a:rPr lang="es-PA" sz="1400" dirty="0"/>
                        <a:t>P.  188.50</a:t>
                      </a:r>
                    </a:p>
                    <a:p>
                      <a:pPr algn="r"/>
                      <a:endParaRPr lang="es-P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93319574"/>
                  </a:ext>
                </a:extLst>
              </a:tr>
            </a:tbl>
          </a:graphicData>
        </a:graphic>
      </p:graphicFrame>
    </p:spTree>
    <p:extLst>
      <p:ext uri="{BB962C8B-B14F-4D97-AF65-F5344CB8AC3E}">
        <p14:creationId xmlns:p14="http://schemas.microsoft.com/office/powerpoint/2010/main" xmlns="" val="34616535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6716" y="147782"/>
            <a:ext cx="8596668" cy="808182"/>
          </a:xfrm>
        </p:spPr>
        <p:txBody>
          <a:bodyPr/>
          <a:lstStyle/>
          <a:p>
            <a:r>
              <a:rPr lang="es-PA" b="1" dirty="0">
                <a:solidFill>
                  <a:srgbClr val="002060"/>
                </a:solidFill>
              </a:rPr>
              <a:t>UNIVERSO IDEAL VS UNIVERSO REAL</a:t>
            </a:r>
          </a:p>
        </p:txBody>
      </p:sp>
      <p:sp>
        <p:nvSpPr>
          <p:cNvPr id="3" name="Marcador de contenido 2"/>
          <p:cNvSpPr>
            <a:spLocks noGrp="1"/>
          </p:cNvSpPr>
          <p:nvPr>
            <p:ph idx="1"/>
          </p:nvPr>
        </p:nvSpPr>
        <p:spPr>
          <a:xfrm>
            <a:off x="382116" y="955964"/>
            <a:ext cx="11311119" cy="4503507"/>
          </a:xfrm>
          <a:solidFill>
            <a:schemeClr val="bg1"/>
          </a:solidFill>
        </p:spPr>
        <p:txBody>
          <a:bodyPr>
            <a:normAutofit lnSpcReduction="10000"/>
          </a:bodyPr>
          <a:lstStyle/>
          <a:p>
            <a:pPr marL="0" indent="0" algn="just">
              <a:buNone/>
            </a:pPr>
            <a:r>
              <a:rPr lang="es-PA" sz="2400" b="1" dirty="0">
                <a:solidFill>
                  <a:schemeClr val="accent1">
                    <a:lumMod val="75000"/>
                  </a:schemeClr>
                </a:solidFill>
              </a:rPr>
              <a:t>UNIVERSO IDEAL</a:t>
            </a:r>
          </a:p>
          <a:p>
            <a:pPr marL="0" indent="0" algn="just">
              <a:buNone/>
            </a:pPr>
            <a:r>
              <a:rPr lang="es-PA" dirty="0"/>
              <a:t>Cuando hablamos de </a:t>
            </a:r>
            <a:r>
              <a:rPr lang="es-PA" dirty="0">
                <a:effectLst>
                  <a:outerShdw blurRad="38100" dist="38100" dir="2700000" algn="tl">
                    <a:srgbClr val="000000">
                      <a:alpha val="43137"/>
                    </a:srgbClr>
                  </a:outerShdw>
                </a:effectLst>
              </a:rPr>
              <a:t>UNIVERSO IDEAL </a:t>
            </a:r>
            <a:r>
              <a:rPr lang="es-PA" dirty="0"/>
              <a:t>lo hacemos tomando como referencia para los cálculos las cantidades de asalariados según el Instituto Nacional de Estadística y Censo para el año 2020.</a:t>
            </a:r>
          </a:p>
          <a:p>
            <a:pPr marL="0" indent="0" algn="just">
              <a:buNone/>
            </a:pPr>
            <a:r>
              <a:rPr lang="es-PA" dirty="0"/>
              <a:t>De acuerdo con esto hay un total de 1,677,126 asalariados en un rango de B/.100.00 a B/.999.99 que haciendo un salario promedio arroja un monto de B/.549.50 que en la primera escala a razón de 13.50% de descuento genera una cuota de B/.74.18 mensual que multiplicado por el total en este rango dan un aproximado de B/.124,409,206.68 mensual.</a:t>
            </a:r>
          </a:p>
          <a:p>
            <a:pPr marL="0" indent="0" algn="just">
              <a:buNone/>
            </a:pPr>
            <a:r>
              <a:rPr lang="es-PA" dirty="0"/>
              <a:t>En cuanto a la segunda escala (B/.1,000.00 a B/.1,499.99) el salario promedio es de B/.1,249.50 que 17.99% de descuento da una cuota de B/.224.78 que multiplicado por el total de cotizantes (380,360) es igual a B/.85,497,320.80 mensual.</a:t>
            </a:r>
          </a:p>
          <a:p>
            <a:pPr marL="0" indent="0" algn="just">
              <a:buNone/>
            </a:pPr>
            <a:r>
              <a:rPr lang="es-PA" dirty="0"/>
              <a:t>Y por último la tercera escala cuyo rango es de B/.1,500.00 a B/.2,500.00  y más cuyo salario promedio es de B/.1,999.99 por 23.98% de descuento da una cuota de B/.479.59 que multiplicado por 586,526 cotizantes da un total de B/.281,292,004.34 mensual. Estas cifras incluyen empleados públicos, empresa privada, entidades autónomas y semiautónomas, empresas particulares, etc. </a:t>
            </a:r>
          </a:p>
        </p:txBody>
      </p:sp>
      <p:graphicFrame>
        <p:nvGraphicFramePr>
          <p:cNvPr id="4" name="Tabla 3">
            <a:extLst>
              <a:ext uri="{FF2B5EF4-FFF2-40B4-BE49-F238E27FC236}">
                <a16:creationId xmlns:a16="http://schemas.microsoft.com/office/drawing/2014/main" xmlns="" id="{CF1B1D4C-504C-4A36-B731-0FD5FAA05BC1}"/>
              </a:ext>
            </a:extLst>
          </p:cNvPr>
          <p:cNvGraphicFramePr>
            <a:graphicFrameLocks noGrp="1"/>
          </p:cNvGraphicFramePr>
          <p:nvPr>
            <p:extLst>
              <p:ext uri="{D42A27DB-BD31-4B8C-83A1-F6EECF244321}">
                <p14:modId xmlns:p14="http://schemas.microsoft.com/office/powerpoint/2010/main" xmlns="" val="4155803904"/>
              </p:ext>
            </p:extLst>
          </p:nvPr>
        </p:nvGraphicFramePr>
        <p:xfrm>
          <a:off x="8548255" y="5000392"/>
          <a:ext cx="3144979" cy="1735455"/>
        </p:xfrm>
        <a:graphic>
          <a:graphicData uri="http://schemas.openxmlformats.org/drawingml/2006/table">
            <a:tbl>
              <a:tblPr>
                <a:tableStyleId>{5C22544A-7EE6-4342-B048-85BDC9FD1C3A}</a:tableStyleId>
              </a:tblPr>
              <a:tblGrid>
                <a:gridCol w="3144979">
                  <a:extLst>
                    <a:ext uri="{9D8B030D-6E8A-4147-A177-3AD203B41FA5}">
                      <a16:colId xmlns:a16="http://schemas.microsoft.com/office/drawing/2014/main" xmlns="" val="803548384"/>
                    </a:ext>
                  </a:extLst>
                </a:gridCol>
              </a:tblGrid>
              <a:tr h="378774">
                <a:tc>
                  <a:txBody>
                    <a:bodyPr/>
                    <a:lstStyle/>
                    <a:p>
                      <a:pPr algn="r" fontAlgn="b"/>
                      <a:r>
                        <a:rPr lang="es-PA" sz="2800" u="none" strike="noStrike" kern="1200" dirty="0">
                          <a:solidFill>
                            <a:schemeClr val="dk1"/>
                          </a:solidFill>
                          <a:effectLst/>
                          <a:latin typeface="+mn-lt"/>
                          <a:ea typeface="+mn-ea"/>
                          <a:cs typeface="+mn-cs"/>
                        </a:rPr>
                        <a:t>124,409,206.20</a:t>
                      </a:r>
                    </a:p>
                  </a:txBody>
                  <a:tcPr marL="6350" marR="6350" marT="6350" marB="0" anchor="b"/>
                </a:tc>
                <a:extLst>
                  <a:ext uri="{0D108BD9-81ED-4DB2-BD59-A6C34878D82A}">
                    <a16:rowId xmlns:a16="http://schemas.microsoft.com/office/drawing/2014/main" xmlns="" val="2472529623"/>
                  </a:ext>
                </a:extLst>
              </a:tr>
              <a:tr h="295441">
                <a:tc>
                  <a:txBody>
                    <a:bodyPr/>
                    <a:lstStyle/>
                    <a:p>
                      <a:pPr algn="r" fontAlgn="b"/>
                      <a:r>
                        <a:rPr lang="es-PA" sz="2800" u="none" strike="noStrike" kern="1200" dirty="0">
                          <a:solidFill>
                            <a:schemeClr val="dk1"/>
                          </a:solidFill>
                          <a:effectLst/>
                          <a:latin typeface="+mn-lt"/>
                          <a:ea typeface="+mn-ea"/>
                          <a:cs typeface="+mn-cs"/>
                        </a:rPr>
                        <a:t>85,497,320.80</a:t>
                      </a:r>
                    </a:p>
                  </a:txBody>
                  <a:tcPr marL="6350" marR="6350" marT="6350" marB="0" anchor="b"/>
                </a:tc>
                <a:extLst>
                  <a:ext uri="{0D108BD9-81ED-4DB2-BD59-A6C34878D82A}">
                    <a16:rowId xmlns:a16="http://schemas.microsoft.com/office/drawing/2014/main" xmlns="" val="817798011"/>
                  </a:ext>
                </a:extLst>
              </a:tr>
              <a:tr h="295441">
                <a:tc>
                  <a:txBody>
                    <a:bodyPr/>
                    <a:lstStyle/>
                    <a:p>
                      <a:pPr algn="r" fontAlgn="b"/>
                      <a:r>
                        <a:rPr lang="es-PA" sz="2800" u="sng" strike="noStrike" kern="1200" dirty="0">
                          <a:solidFill>
                            <a:schemeClr val="dk1"/>
                          </a:solidFill>
                          <a:effectLst/>
                          <a:latin typeface="+mn-lt"/>
                          <a:ea typeface="+mn-ea"/>
                          <a:cs typeface="+mn-cs"/>
                        </a:rPr>
                        <a:t>281,292,004.34</a:t>
                      </a:r>
                    </a:p>
                  </a:txBody>
                  <a:tcPr marL="6350" marR="6350" marT="6350" marB="0" anchor="b"/>
                </a:tc>
                <a:extLst>
                  <a:ext uri="{0D108BD9-81ED-4DB2-BD59-A6C34878D82A}">
                    <a16:rowId xmlns:a16="http://schemas.microsoft.com/office/drawing/2014/main" xmlns="" val="2054860055"/>
                  </a:ext>
                </a:extLst>
              </a:tr>
              <a:tr h="297607">
                <a:tc>
                  <a:txBody>
                    <a:bodyPr/>
                    <a:lstStyle/>
                    <a:p>
                      <a:pPr algn="r" fontAlgn="b"/>
                      <a:r>
                        <a:rPr lang="es-PA" sz="2800" u="none" strike="noStrike" kern="1200" dirty="0">
                          <a:solidFill>
                            <a:schemeClr val="dk1"/>
                          </a:solidFill>
                          <a:effectLst/>
                          <a:latin typeface="+mn-lt"/>
                          <a:ea typeface="+mn-ea"/>
                          <a:cs typeface="+mn-cs"/>
                        </a:rPr>
                        <a:t>B/.491,198,531.34</a:t>
                      </a:r>
                    </a:p>
                  </a:txBody>
                  <a:tcPr marL="9525" marR="9525" marT="9525" marB="0" anchor="b"/>
                </a:tc>
                <a:extLst>
                  <a:ext uri="{0D108BD9-81ED-4DB2-BD59-A6C34878D82A}">
                    <a16:rowId xmlns:a16="http://schemas.microsoft.com/office/drawing/2014/main" xmlns="" val="957670971"/>
                  </a:ext>
                </a:extLst>
              </a:tr>
            </a:tbl>
          </a:graphicData>
        </a:graphic>
      </p:graphicFrame>
    </p:spTree>
    <p:extLst>
      <p:ext uri="{BB962C8B-B14F-4D97-AF65-F5344CB8AC3E}">
        <p14:creationId xmlns:p14="http://schemas.microsoft.com/office/powerpoint/2010/main" xmlns="" val="27994106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989" y="286327"/>
            <a:ext cx="4338011" cy="808182"/>
          </a:xfrm>
        </p:spPr>
        <p:txBody>
          <a:bodyPr/>
          <a:lstStyle/>
          <a:p>
            <a:r>
              <a:rPr lang="es-PA" dirty="0">
                <a:solidFill>
                  <a:schemeClr val="accent1">
                    <a:lumMod val="50000"/>
                  </a:schemeClr>
                </a:solidFill>
              </a:rPr>
              <a:t>UNIVERSO REAL</a:t>
            </a:r>
          </a:p>
        </p:txBody>
      </p:sp>
      <p:sp>
        <p:nvSpPr>
          <p:cNvPr id="3" name="Marcador de contenido 2"/>
          <p:cNvSpPr>
            <a:spLocks noGrp="1"/>
          </p:cNvSpPr>
          <p:nvPr>
            <p:ph idx="1"/>
          </p:nvPr>
        </p:nvSpPr>
        <p:spPr>
          <a:xfrm>
            <a:off x="382116" y="955964"/>
            <a:ext cx="11311119" cy="4503507"/>
          </a:xfrm>
          <a:solidFill>
            <a:schemeClr val="bg1"/>
          </a:solidFill>
        </p:spPr>
        <p:txBody>
          <a:bodyPr>
            <a:normAutofit/>
          </a:bodyPr>
          <a:lstStyle/>
          <a:p>
            <a:pPr marL="0" indent="0" algn="just">
              <a:buNone/>
            </a:pPr>
            <a:r>
              <a:rPr lang="es-PA" dirty="0"/>
              <a:t>Para este cálculo se toma el número de cotizantes registrados en  la Caja de Seguro Social 1,580,461 que menos el total de jubilados y pensionados a la fecha deja una diferencia de 1,289,241. Estos distribuidos de acuerdo a las escalas se distribuyen así: </a:t>
            </a:r>
          </a:p>
          <a:p>
            <a:pPr algn="just"/>
            <a:r>
              <a:rPr lang="es-PA" dirty="0"/>
              <a:t>asalariados en un rango de B/.100.00 a B/.999.99 son 999,433 que multiplicados por B/.74.18  según salario promedio (B/549.50) a razón de 13.50% arrojan un monto de cuota de B/.74,137,939.94 mensual.</a:t>
            </a:r>
          </a:p>
          <a:p>
            <a:pPr algn="just"/>
            <a:r>
              <a:rPr lang="es-PA" dirty="0"/>
              <a:t>Asalariados en un rango de (B/.1,000.00 a B/.1,499.99) el salario promedio es de B/.1,249.50 que 17.99% de descuento da una cuota de B/.224.78 que multiplicado por el total de cotizantes (221,572) es igual a B/.49,804,954.16 mensual.</a:t>
            </a:r>
          </a:p>
          <a:p>
            <a:pPr algn="just"/>
            <a:r>
              <a:rPr lang="es-PA" dirty="0"/>
              <a:t>La tercera escala B/.1,500.00 a B/.2,500.00  y más cuyo salario promedio es de B/.1,999.99 por 23.98% de descuento da una cuota de B/.479.59 que multiplicado por 68,250 cotizantes da un total de B/.32,732,017.50 mensual. </a:t>
            </a:r>
          </a:p>
          <a:p>
            <a:pPr marL="0" indent="0" algn="just">
              <a:buNone/>
            </a:pPr>
            <a:r>
              <a:rPr lang="es-PA" dirty="0"/>
              <a:t> </a:t>
            </a:r>
          </a:p>
        </p:txBody>
      </p:sp>
      <p:graphicFrame>
        <p:nvGraphicFramePr>
          <p:cNvPr id="4" name="Tabla 3">
            <a:extLst>
              <a:ext uri="{FF2B5EF4-FFF2-40B4-BE49-F238E27FC236}">
                <a16:creationId xmlns:a16="http://schemas.microsoft.com/office/drawing/2014/main" xmlns="" id="{CF1B1D4C-504C-4A36-B731-0FD5FAA05BC1}"/>
              </a:ext>
            </a:extLst>
          </p:cNvPr>
          <p:cNvGraphicFramePr>
            <a:graphicFrameLocks noGrp="1"/>
          </p:cNvGraphicFramePr>
          <p:nvPr>
            <p:extLst>
              <p:ext uri="{D42A27DB-BD31-4B8C-83A1-F6EECF244321}">
                <p14:modId xmlns:p14="http://schemas.microsoft.com/office/powerpoint/2010/main" xmlns="" val="651397221"/>
              </p:ext>
            </p:extLst>
          </p:nvPr>
        </p:nvGraphicFramePr>
        <p:xfrm>
          <a:off x="3920837" y="4764865"/>
          <a:ext cx="3144979" cy="1735455"/>
        </p:xfrm>
        <a:graphic>
          <a:graphicData uri="http://schemas.openxmlformats.org/drawingml/2006/table">
            <a:tbl>
              <a:tblPr>
                <a:tableStyleId>{5C22544A-7EE6-4342-B048-85BDC9FD1C3A}</a:tableStyleId>
              </a:tblPr>
              <a:tblGrid>
                <a:gridCol w="3144979">
                  <a:extLst>
                    <a:ext uri="{9D8B030D-6E8A-4147-A177-3AD203B41FA5}">
                      <a16:colId xmlns:a16="http://schemas.microsoft.com/office/drawing/2014/main" xmlns="" val="803548384"/>
                    </a:ext>
                  </a:extLst>
                </a:gridCol>
              </a:tblGrid>
              <a:tr h="378774">
                <a:tc>
                  <a:txBody>
                    <a:bodyPr/>
                    <a:lstStyle/>
                    <a:p>
                      <a:pPr algn="r" fontAlgn="b"/>
                      <a:r>
                        <a:rPr lang="es-PA" sz="2800" u="none" strike="noStrike" kern="1200" dirty="0">
                          <a:solidFill>
                            <a:schemeClr val="dk1"/>
                          </a:solidFill>
                          <a:effectLst/>
                          <a:latin typeface="+mn-lt"/>
                          <a:ea typeface="+mn-ea"/>
                          <a:cs typeface="+mn-cs"/>
                        </a:rPr>
                        <a:t>74,137,939.94</a:t>
                      </a:r>
                    </a:p>
                  </a:txBody>
                  <a:tcPr marL="6350" marR="6350" marT="6350" marB="0" anchor="b"/>
                </a:tc>
                <a:extLst>
                  <a:ext uri="{0D108BD9-81ED-4DB2-BD59-A6C34878D82A}">
                    <a16:rowId xmlns:a16="http://schemas.microsoft.com/office/drawing/2014/main" xmlns="" val="2472529623"/>
                  </a:ext>
                </a:extLst>
              </a:tr>
              <a:tr h="295441">
                <a:tc>
                  <a:txBody>
                    <a:bodyPr/>
                    <a:lstStyle/>
                    <a:p>
                      <a:pPr algn="r" fontAlgn="b"/>
                      <a:r>
                        <a:rPr lang="es-PA" sz="2800" u="none" strike="noStrike" kern="1200" dirty="0">
                          <a:solidFill>
                            <a:schemeClr val="dk1"/>
                          </a:solidFill>
                          <a:effectLst/>
                          <a:latin typeface="+mn-lt"/>
                          <a:ea typeface="+mn-ea"/>
                          <a:cs typeface="+mn-cs"/>
                        </a:rPr>
                        <a:t>49,804,954.16</a:t>
                      </a:r>
                    </a:p>
                  </a:txBody>
                  <a:tcPr marL="6350" marR="6350" marT="6350" marB="0" anchor="b"/>
                </a:tc>
                <a:extLst>
                  <a:ext uri="{0D108BD9-81ED-4DB2-BD59-A6C34878D82A}">
                    <a16:rowId xmlns:a16="http://schemas.microsoft.com/office/drawing/2014/main" xmlns="" val="817798011"/>
                  </a:ext>
                </a:extLst>
              </a:tr>
              <a:tr h="295441">
                <a:tc>
                  <a:txBody>
                    <a:bodyPr/>
                    <a:lstStyle/>
                    <a:p>
                      <a:pPr algn="r" fontAlgn="b"/>
                      <a:r>
                        <a:rPr lang="es-PA" sz="2800" u="sng" strike="noStrike" kern="1200" dirty="0">
                          <a:solidFill>
                            <a:schemeClr val="dk1"/>
                          </a:solidFill>
                          <a:effectLst/>
                          <a:latin typeface="+mn-lt"/>
                          <a:ea typeface="+mn-ea"/>
                          <a:cs typeface="+mn-cs"/>
                        </a:rPr>
                        <a:t>32,732,017.50</a:t>
                      </a:r>
                    </a:p>
                  </a:txBody>
                  <a:tcPr marL="6350" marR="6350" marT="6350" marB="0" anchor="b"/>
                </a:tc>
                <a:extLst>
                  <a:ext uri="{0D108BD9-81ED-4DB2-BD59-A6C34878D82A}">
                    <a16:rowId xmlns:a16="http://schemas.microsoft.com/office/drawing/2014/main" xmlns="" val="2054860055"/>
                  </a:ext>
                </a:extLst>
              </a:tr>
              <a:tr h="253598">
                <a:tc>
                  <a:txBody>
                    <a:bodyPr/>
                    <a:lstStyle/>
                    <a:p>
                      <a:pPr marL="0" algn="r" defTabSz="457200" rtl="0" eaLnBrk="1" fontAlgn="b" latinLnBrk="0" hangingPunct="1"/>
                      <a:r>
                        <a:rPr lang="es-PA" sz="2800" u="none" strike="noStrike" kern="1200" dirty="0">
                          <a:solidFill>
                            <a:schemeClr val="dk1"/>
                          </a:solidFill>
                          <a:effectLst/>
                          <a:latin typeface="+mn-lt"/>
                          <a:ea typeface="+mn-ea"/>
                          <a:cs typeface="+mn-cs"/>
                        </a:rPr>
                        <a:t>B/.156,674,911.60</a:t>
                      </a:r>
                    </a:p>
                  </a:txBody>
                  <a:tcPr marL="9525" marR="9525" marT="9525" marB="0" anchor="b"/>
                </a:tc>
                <a:extLst>
                  <a:ext uri="{0D108BD9-81ED-4DB2-BD59-A6C34878D82A}">
                    <a16:rowId xmlns:a16="http://schemas.microsoft.com/office/drawing/2014/main" xmlns="" val="957670971"/>
                  </a:ext>
                </a:extLst>
              </a:tr>
            </a:tbl>
          </a:graphicData>
        </a:graphic>
      </p:graphicFrame>
    </p:spTree>
    <p:extLst>
      <p:ext uri="{BB962C8B-B14F-4D97-AF65-F5344CB8AC3E}">
        <p14:creationId xmlns:p14="http://schemas.microsoft.com/office/powerpoint/2010/main" xmlns="" val="20612134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E6A1B00-D45A-403A-B9B1-E65F36E6D413}"/>
              </a:ext>
            </a:extLst>
          </p:cNvPr>
          <p:cNvSpPr>
            <a:spLocks noGrp="1"/>
          </p:cNvSpPr>
          <p:nvPr>
            <p:ph idx="1"/>
          </p:nvPr>
        </p:nvSpPr>
        <p:spPr>
          <a:xfrm>
            <a:off x="381876" y="507215"/>
            <a:ext cx="11131251" cy="5658058"/>
          </a:xfrm>
          <a:solidFill>
            <a:schemeClr val="bg1"/>
          </a:solidFill>
        </p:spPr>
        <p:txBody>
          <a:bodyPr>
            <a:normAutofit fontScale="92500" lnSpcReduction="20000"/>
          </a:bodyPr>
          <a:lstStyle/>
          <a:p>
            <a:pPr marL="0" marR="0" lvl="0" indent="361950" algn="just">
              <a:lnSpc>
                <a:spcPct val="107000"/>
              </a:lnSpc>
              <a:spcBef>
                <a:spcPts val="0"/>
              </a:spcBef>
              <a:spcAft>
                <a:spcPts val="800"/>
              </a:spcAft>
              <a:buNone/>
            </a:pPr>
            <a:r>
              <a:rPr lang="es-PA" sz="2000" b="1" dirty="0">
                <a:solidFill>
                  <a:schemeClr val="tx1"/>
                </a:solidFill>
                <a:latin typeface="Bookman Old Style" panose="02050604050505020204" pitchFamily="18" charset="0"/>
                <a:cs typeface="Times New Roman" panose="02020603050405020304" pitchFamily="18" charset="0"/>
              </a:rPr>
              <a:t>OBSERVACIÓN</a:t>
            </a:r>
            <a:r>
              <a:rPr lang="es-PA" sz="2000" dirty="0">
                <a:solidFill>
                  <a:schemeClr val="tx1"/>
                </a:solidFill>
                <a:latin typeface="Bookman Old Style" panose="02050604050505020204" pitchFamily="18" charset="0"/>
                <a:cs typeface="Times New Roman" panose="02020603050405020304" pitchFamily="18" charset="0"/>
              </a:rPr>
              <a:t>:  </a:t>
            </a:r>
          </a:p>
          <a:p>
            <a:pPr marL="0" marR="0" lvl="0" indent="361950" algn="just">
              <a:lnSpc>
                <a:spcPct val="107000"/>
              </a:lnSpc>
              <a:spcBef>
                <a:spcPts val="0"/>
              </a:spcBef>
              <a:spcAft>
                <a:spcPts val="800"/>
              </a:spcAft>
              <a:buNone/>
            </a:pPr>
            <a:r>
              <a:rPr lang="es-PA" sz="2000" dirty="0">
                <a:solidFill>
                  <a:schemeClr val="tx1"/>
                </a:solidFill>
                <a:latin typeface="Bookman Old Style" panose="02050604050505020204" pitchFamily="18" charset="0"/>
                <a:cs typeface="Times New Roman" panose="02020603050405020304" pitchFamily="18" charset="0"/>
              </a:rPr>
              <a:t>Este incremento escalonado de las cuotas obrero patronal según salarios garantizará la sostenibilidad del IVM de beneficio definido, conservándose el régimen de cuota actual (240 cuotas) y la edad de jubilación (57 las mujeres, 62 los varones).</a:t>
            </a:r>
          </a:p>
          <a:p>
            <a:pPr marL="0" marR="0" lvl="0" indent="361950" algn="just">
              <a:lnSpc>
                <a:spcPct val="107000"/>
              </a:lnSpc>
              <a:spcBef>
                <a:spcPts val="0"/>
              </a:spcBef>
              <a:spcAft>
                <a:spcPts val="800"/>
              </a:spcAft>
              <a:buNone/>
            </a:pPr>
            <a:r>
              <a:rPr lang="es-PA" sz="2000" dirty="0">
                <a:solidFill>
                  <a:schemeClr val="tx1"/>
                </a:solidFill>
                <a:latin typeface="Bookman Old Style" panose="02050604050505020204" pitchFamily="18" charset="0"/>
                <a:cs typeface="Times New Roman" panose="02020603050405020304" pitchFamily="18" charset="0"/>
              </a:rPr>
              <a:t>Como compensación a este esfuerzo los trabajadores conservarán el porcentaje base de las pensiones actuales (60%, más el incremento porcentual por el excedente de cuotas sobre el régimen establecido). Garantizando una pensión digna a todos los contribuyentes al Régimen de Seguridad Social de la República.</a:t>
            </a:r>
          </a:p>
          <a:p>
            <a:pPr marL="0" marR="0" lvl="0" indent="361950" algn="just">
              <a:lnSpc>
                <a:spcPct val="107000"/>
              </a:lnSpc>
              <a:spcBef>
                <a:spcPts val="0"/>
              </a:spcBef>
              <a:spcAft>
                <a:spcPts val="800"/>
              </a:spcAft>
              <a:buNone/>
            </a:pPr>
            <a:r>
              <a:rPr lang="es-PA" sz="2000" dirty="0">
                <a:solidFill>
                  <a:schemeClr val="tx1"/>
                </a:solidFill>
                <a:latin typeface="Bookman Old Style" panose="02050604050505020204" pitchFamily="18" charset="0"/>
                <a:cs typeface="Times New Roman" panose="02020603050405020304" pitchFamily="18" charset="0"/>
              </a:rPr>
              <a:t>Los incrementos en los montos porcentuales de cuotas tanto de obreros como de patronos serán deducibles de su declaración de renta anual. </a:t>
            </a:r>
          </a:p>
          <a:p>
            <a:pPr marL="0" marR="0" lvl="0" indent="361950" algn="just">
              <a:lnSpc>
                <a:spcPct val="107000"/>
              </a:lnSpc>
              <a:spcBef>
                <a:spcPts val="0"/>
              </a:spcBef>
              <a:spcAft>
                <a:spcPts val="800"/>
              </a:spcAft>
              <a:buNone/>
            </a:pPr>
            <a:r>
              <a:rPr lang="es-PA" sz="2000" dirty="0">
                <a:solidFill>
                  <a:schemeClr val="tx1"/>
                </a:solidFill>
                <a:latin typeface="Bookman Old Style" panose="02050604050505020204" pitchFamily="18" charset="0"/>
                <a:cs typeface="Times New Roman" panose="02020603050405020304" pitchFamily="18" charset="0"/>
              </a:rPr>
              <a:t>Cabe destacar que según cifras del Instituto Nacional de Estadística y Censo existían al año 2019 un total de 971,915 asalariados comprendidos entre los 15 y 44 años de edad, lo que da un margen de 18 años a partir del 2019  para jubilarse los de mayor edad (44 años) los cuales se estaría jubilando en el 2037, y los de menor edad (15 años) se estarán jubilando en el año 2062.  </a:t>
            </a:r>
          </a:p>
          <a:p>
            <a:pPr marL="0" marR="0" lvl="0" indent="361950" algn="just">
              <a:lnSpc>
                <a:spcPct val="107000"/>
              </a:lnSpc>
              <a:spcBef>
                <a:spcPts val="0"/>
              </a:spcBef>
              <a:spcAft>
                <a:spcPts val="800"/>
              </a:spcAft>
              <a:buNone/>
            </a:pPr>
            <a:r>
              <a:rPr lang="es-PA" sz="2000" dirty="0">
                <a:solidFill>
                  <a:schemeClr val="tx1"/>
                </a:solidFill>
                <a:latin typeface="Bookman Old Style" panose="02050604050505020204" pitchFamily="18" charset="0"/>
                <a:cs typeface="Times New Roman" panose="02020603050405020304" pitchFamily="18" charset="0"/>
              </a:rPr>
              <a:t>Esto aplicando la inversión propuesta de B/.1,500,000,000.00 a razón de 5.6% anual permitiría tener al término de esos 18 años B/.1,512,000,000.00 para atender dichas jubilaciones.</a:t>
            </a:r>
          </a:p>
          <a:p>
            <a:pPr marL="0" marR="0" lvl="0" indent="361950" algn="just">
              <a:lnSpc>
                <a:spcPct val="107000"/>
              </a:lnSpc>
              <a:spcBef>
                <a:spcPts val="0"/>
              </a:spcBef>
              <a:spcAft>
                <a:spcPts val="800"/>
              </a:spcAft>
              <a:buNone/>
            </a:pPr>
            <a:endParaRPr lang="es-PA" sz="2000" dirty="0"/>
          </a:p>
        </p:txBody>
      </p:sp>
    </p:spTree>
    <p:extLst>
      <p:ext uri="{BB962C8B-B14F-4D97-AF65-F5344CB8AC3E}">
        <p14:creationId xmlns:p14="http://schemas.microsoft.com/office/powerpoint/2010/main" xmlns="" val="28435246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E6A1B00-D45A-403A-B9B1-E65F36E6D413}"/>
              </a:ext>
            </a:extLst>
          </p:cNvPr>
          <p:cNvSpPr>
            <a:spLocks noGrp="1"/>
          </p:cNvSpPr>
          <p:nvPr>
            <p:ph idx="1"/>
          </p:nvPr>
        </p:nvSpPr>
        <p:spPr>
          <a:xfrm>
            <a:off x="443417" y="512064"/>
            <a:ext cx="9002335" cy="5303520"/>
          </a:xfrm>
        </p:spPr>
        <p:txBody>
          <a:bodyPr>
            <a:normAutofit fontScale="85000" lnSpcReduction="10000"/>
          </a:bodyPr>
          <a:lstStyle/>
          <a:p>
            <a:pPr marL="0" marR="0" indent="457200" algn="just">
              <a:lnSpc>
                <a:spcPct val="107000"/>
              </a:lnSpc>
              <a:spcBef>
                <a:spcPts val="0"/>
              </a:spcBef>
              <a:spcAft>
                <a:spcPts val="800"/>
              </a:spcAft>
            </a:pPr>
            <a:endPar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Esto permitirá consolidar las finanzas del IVM.  En el caso tanto del empleador como del obrero estos incrementos porcentuales pueden ser deducibles del impuesto sobre la renta hasta un límite que no signifique una erogación total del impuesto sobre la renta en detrimento absoluto de las finanzas del estado. </a:t>
            </a:r>
            <a:endParaRPr lang="es-P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De esta manera siempre que haya el desprendimiento de intereses personalistas, así como la voluntad y la firme determinación de consolidar el bienestar económico y social de la población en general es perfectamente alcanzable y soluciona el problema de falta de liquidez del programa de Invalidez, Vejez y Muerte.</a:t>
            </a:r>
            <a:endParaRPr lang="es-P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La adopción de estas medidas evitará el incremento del número de cuotas</a:t>
            </a:r>
            <a:r>
              <a:rPr lang="es-PA"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 </a:t>
            </a:r>
            <a:r>
              <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y la edad de jubilación, garantizando mediante el sistema solidario de beneficio definido un monto de jubilación y/o pensión digno y cónsono con el esfuerzo y necesidad de los contribuyentes de la Caja de Seguro Social a través de la readopción del SISTEMA DE BENEFICIOS DEFINIDO. </a:t>
            </a:r>
          </a:p>
          <a:p>
            <a:pPr marL="0" marR="0" indent="0" algn="just">
              <a:lnSpc>
                <a:spcPct val="107000"/>
              </a:lnSpc>
              <a:spcBef>
                <a:spcPts val="0"/>
              </a:spcBef>
              <a:spcAft>
                <a:spcPts val="800"/>
              </a:spcAft>
              <a:buNone/>
            </a:pPr>
            <a:endParaRPr lang="es-PA"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s-PA" sz="1800" i="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DERECHOS RESERVADOS. </a:t>
            </a:r>
            <a:r>
              <a:rPr lang="es-PA" i="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EL USO PARCIAL O TOTAL DE LA PRESENTE PROPUESTA QUEDA SUJETA A LA APROBACIÓN POR PARTE DEL AUTOR.</a:t>
            </a:r>
            <a:endParaRPr lang="es-PA" sz="1800" i="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endParaRPr lang="es-P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s-PA" sz="1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endParaRPr lang="es-P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s-PA" sz="18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P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PA" dirty="0"/>
          </a:p>
        </p:txBody>
      </p:sp>
      <p:sp>
        <p:nvSpPr>
          <p:cNvPr id="4" name="Rectángulo 3">
            <a:extLst>
              <a:ext uri="{FF2B5EF4-FFF2-40B4-BE49-F238E27FC236}">
                <a16:creationId xmlns:a16="http://schemas.microsoft.com/office/drawing/2014/main" xmlns="" id="{90DAB918-7930-4303-AF7B-A885B7569DCA}"/>
              </a:ext>
            </a:extLst>
          </p:cNvPr>
          <p:cNvSpPr/>
          <p:nvPr/>
        </p:nvSpPr>
        <p:spPr>
          <a:xfrm>
            <a:off x="2746248" y="5132752"/>
            <a:ext cx="4580100"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000" b="1" i="1" dirty="0">
                <a:ln/>
                <a:solidFill>
                  <a:schemeClr val="accent2">
                    <a:lumMod val="50000"/>
                  </a:schemeClr>
                </a:solidFill>
                <a:effectLst>
                  <a:outerShdw blurRad="38100" dist="38100" dir="2700000" algn="tl">
                    <a:srgbClr val="000000">
                      <a:alpha val="43137"/>
                    </a:srgbClr>
                  </a:outerShdw>
                </a:effectLst>
              </a:rPr>
              <a:t>Prof. Ismael Lezcano Lezcano</a:t>
            </a:r>
            <a:endParaRPr lang="es-ES" sz="2000" b="1" i="1" cap="none" spc="0" dirty="0">
              <a:ln/>
              <a:solidFill>
                <a:schemeClr val="accent2">
                  <a:lumMod val="5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F9188878-68D7-4904-A89E-116153A76607}"/>
              </a:ext>
            </a:extLst>
          </p:cNvPr>
          <p:cNvSpPr txBox="1"/>
          <p:nvPr/>
        </p:nvSpPr>
        <p:spPr>
          <a:xfrm>
            <a:off x="1834765" y="5532862"/>
            <a:ext cx="6102626" cy="1077218"/>
          </a:xfrm>
          <a:prstGeom prst="rect">
            <a:avLst/>
          </a:prstGeom>
          <a:noFill/>
        </p:spPr>
        <p:txBody>
          <a:bodyPr wrap="square">
            <a:spAutoFit/>
          </a:bodyPr>
          <a:lstStyle/>
          <a:p>
            <a:pPr marL="0" marR="0" algn="ctr">
              <a:spcBef>
                <a:spcPts val="0"/>
              </a:spcBef>
              <a:spcAft>
                <a:spcPts val="800"/>
              </a:spcAft>
            </a:pPr>
            <a:r>
              <a:rPr lang="es-ES" sz="11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Representante del Partido Popular </a:t>
            </a:r>
          </a:p>
          <a:p>
            <a:pPr marL="0" marR="0" algn="ctr">
              <a:spcBef>
                <a:spcPts val="0"/>
              </a:spcBef>
              <a:spcAft>
                <a:spcPts val="800"/>
              </a:spcAft>
            </a:pPr>
            <a:r>
              <a:rPr lang="es-ES" sz="11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Comisionado Principal  - Sub Comisión de </a:t>
            </a:r>
            <a:r>
              <a:rPr lang="es-ES" sz="1100"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Independientes e Informales</a:t>
            </a:r>
            <a:endParaRPr lang="es-ES" sz="11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800"/>
              </a:spcAft>
            </a:pPr>
            <a:r>
              <a:rPr lang="es-PA" sz="1100" b="1" i="1" dirty="0">
                <a:solidFill>
                  <a:srgbClr val="002060"/>
                </a:solidFill>
                <a:latin typeface="Arial" panose="020B0604020202020204" pitchFamily="34" charset="0"/>
                <a:cs typeface="Times New Roman" panose="02020603050405020304" pitchFamily="18" charset="0"/>
              </a:rPr>
              <a:t>Comisionado Suplente – Mesa Plenaria</a:t>
            </a:r>
          </a:p>
          <a:p>
            <a:pPr marL="0" marR="0" algn="ctr">
              <a:spcBef>
                <a:spcPts val="0"/>
              </a:spcBef>
              <a:spcAft>
                <a:spcPts val="0"/>
              </a:spcAft>
            </a:pPr>
            <a:r>
              <a:rPr lang="es-ES" sz="11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Diálogo Nacional C.S.S. – Agosto 2021</a:t>
            </a:r>
            <a:endParaRPr lang="es-PA"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253983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8171" y="526473"/>
            <a:ext cx="9933708" cy="5860472"/>
          </a:xfrm>
          <a:solidFill>
            <a:schemeClr val="bg1"/>
          </a:solidFill>
        </p:spPr>
        <p:txBody>
          <a:bodyPr/>
          <a:lstStyle/>
          <a:p>
            <a:pPr algn="just">
              <a:buFont typeface="Wingdings" panose="05000000000000000000" pitchFamily="2" charset="2"/>
              <a:buChar char="q"/>
            </a:pPr>
            <a:endParaRPr lang="es-PA" dirty="0"/>
          </a:p>
          <a:p>
            <a:pPr algn="just">
              <a:buFont typeface="Wingdings" panose="05000000000000000000" pitchFamily="2" charset="2"/>
              <a:buChar char="q"/>
            </a:pPr>
            <a:r>
              <a:rPr lang="es-PA" dirty="0"/>
              <a:t>En el artículo cuarto dice: “Créase la Caja de Seguro social, como un organismo de previsión con personería jurídica propia, para los fines y objetivos que esta Ley establece.  El estado será responsable subsidiariamente del cumplimiento de las obligaciones que la Caja de Seguro Social contraiga de acuerdo con esta Ley”.</a:t>
            </a:r>
          </a:p>
          <a:p>
            <a:pPr marL="0" indent="0" algn="just">
              <a:buNone/>
            </a:pPr>
            <a:r>
              <a:rPr lang="es-PA" dirty="0"/>
              <a:t>Constitución de 1946, artículo 93: “Todo individuo tiene derecho a la seguridad de sus medios económicos de subsistencia en caso de incapacidad para trabajar u obtener trabajo retribuido. Los servicios de seguridad social serán  prestados y administrados por entidades autónomas y cubrirán los casos de enfermedad, maternidad, subsidios de familia, vejez, orfandad, paro forzoso, accidente de trabajo y enfermedades profesionales, y todas las demás contingencias que afecten la capacidad de trabajar y consumir. La ley proveerá el establecimiento de tales servicios a medida que las necesidades sociales lo exijan.</a:t>
            </a:r>
          </a:p>
          <a:p>
            <a:pPr marL="0" indent="0" algn="just">
              <a:buNone/>
            </a:pPr>
            <a:r>
              <a:rPr lang="es-PA" dirty="0"/>
              <a:t>El estado creará instituciones de asistencia y de previsión sociales.  Son tareas fundamentales de estas la rehabilitación económica y moral de los sectores dependientes y la atención de los mentalmente incapaces, los enfermos crónicos y los inválidos carentes de recursos económicos.”</a:t>
            </a:r>
          </a:p>
          <a:p>
            <a:pPr algn="just">
              <a:buFont typeface="Wingdings" panose="05000000000000000000" pitchFamily="2" charset="2"/>
              <a:buChar char="q"/>
            </a:pPr>
            <a:r>
              <a:rPr lang="es-PA" dirty="0"/>
              <a:t>Constitución vigente, artículo 113 idéntico al anterior. </a:t>
            </a:r>
          </a:p>
          <a:p>
            <a:pPr marL="0" indent="0" algn="just">
              <a:buNone/>
            </a:pPr>
            <a:endParaRPr lang="es-PA" dirty="0"/>
          </a:p>
        </p:txBody>
      </p:sp>
    </p:spTree>
    <p:extLst>
      <p:ext uri="{BB962C8B-B14F-4D97-AF65-F5344CB8AC3E}">
        <p14:creationId xmlns:p14="http://schemas.microsoft.com/office/powerpoint/2010/main" xmlns="" val="12052347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477EE2-002E-4E95-9D41-FB66843774A6}"/>
              </a:ext>
            </a:extLst>
          </p:cNvPr>
          <p:cNvSpPr>
            <a:spLocks noGrp="1"/>
          </p:cNvSpPr>
          <p:nvPr>
            <p:ph type="title"/>
          </p:nvPr>
        </p:nvSpPr>
        <p:spPr>
          <a:xfrm>
            <a:off x="2809188" y="2469823"/>
            <a:ext cx="6464814" cy="2705491"/>
          </a:xfrm>
        </p:spPr>
        <p:txBody>
          <a:bodyPr>
            <a:noAutofit/>
          </a:bodyPr>
          <a:lstStyle/>
          <a:p>
            <a:r>
              <a:rPr lang="es-ES" sz="8800" dirty="0"/>
              <a:t>A N E X O </a:t>
            </a:r>
            <a:endParaRPr lang="es-PA" sz="8800" dirty="0"/>
          </a:p>
        </p:txBody>
      </p:sp>
    </p:spTree>
    <p:extLst>
      <p:ext uri="{BB962C8B-B14F-4D97-AF65-F5344CB8AC3E}">
        <p14:creationId xmlns:p14="http://schemas.microsoft.com/office/powerpoint/2010/main" xmlns="" val="21932718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F6A8E280-8FDD-483E-9B01-741BAEE139A5}"/>
              </a:ext>
            </a:extLst>
          </p:cNvPr>
          <p:cNvSpPr>
            <a:spLocks noGrp="1"/>
          </p:cNvSpPr>
          <p:nvPr>
            <p:ph type="title"/>
          </p:nvPr>
        </p:nvSpPr>
        <p:spPr>
          <a:xfrm>
            <a:off x="677863" y="609600"/>
            <a:ext cx="8596312" cy="1320800"/>
          </a:xfrm>
        </p:spPr>
        <p:txBody>
          <a:bodyPr>
            <a:noAutofit/>
          </a:bodyPr>
          <a:lstStyle/>
          <a:p>
            <a:pPr algn="ctr"/>
            <a:r>
              <a:rPr lang="es-ES" sz="2000" dirty="0"/>
              <a:t>DIFERENCIAS DE VALOR DE CUOTAS </a:t>
            </a:r>
            <a:br>
              <a:rPr lang="es-ES" sz="2000" dirty="0"/>
            </a:br>
            <a:r>
              <a:rPr lang="es-ES" sz="2000" dirty="0"/>
              <a:t>ENTRE CUOTAS NORMAS (13.50%) Y NUEVO MONTO, </a:t>
            </a:r>
            <a:br>
              <a:rPr lang="es-ES" sz="2000" dirty="0"/>
            </a:br>
            <a:r>
              <a:rPr lang="es-ES" sz="2000" dirty="0"/>
              <a:t>ESCALAS O FRANJAS 2 Y 3</a:t>
            </a:r>
            <a:endParaRPr lang="es-PA" sz="2000" dirty="0"/>
          </a:p>
        </p:txBody>
      </p:sp>
      <p:graphicFrame>
        <p:nvGraphicFramePr>
          <p:cNvPr id="5" name="Marcador de contenido 4">
            <a:extLst>
              <a:ext uri="{FF2B5EF4-FFF2-40B4-BE49-F238E27FC236}">
                <a16:creationId xmlns:a16="http://schemas.microsoft.com/office/drawing/2014/main" xmlns="" id="{65D087B6-18BD-4008-BA5E-CDF94A723753}"/>
              </a:ext>
            </a:extLst>
          </p:cNvPr>
          <p:cNvGraphicFramePr>
            <a:graphicFrameLocks noGrp="1"/>
          </p:cNvGraphicFramePr>
          <p:nvPr>
            <p:ph idx="1"/>
            <p:extLst>
              <p:ext uri="{D42A27DB-BD31-4B8C-83A1-F6EECF244321}">
                <p14:modId xmlns:p14="http://schemas.microsoft.com/office/powerpoint/2010/main" xmlns="" val="1968072162"/>
              </p:ext>
            </p:extLst>
          </p:nvPr>
        </p:nvGraphicFramePr>
        <p:xfrm>
          <a:off x="677863" y="2160588"/>
          <a:ext cx="8794128" cy="1737360"/>
        </p:xfrm>
        <a:graphic>
          <a:graphicData uri="http://schemas.openxmlformats.org/drawingml/2006/table">
            <a:tbl>
              <a:tblPr firstRow="1" bandRow="1">
                <a:tableStyleId>{93296810-A885-4BE3-A3E7-6D5BEEA58F35}</a:tableStyleId>
              </a:tblPr>
              <a:tblGrid>
                <a:gridCol w="1256304">
                  <a:extLst>
                    <a:ext uri="{9D8B030D-6E8A-4147-A177-3AD203B41FA5}">
                      <a16:colId xmlns:a16="http://schemas.microsoft.com/office/drawing/2014/main" xmlns="" val="2839374358"/>
                    </a:ext>
                  </a:extLst>
                </a:gridCol>
                <a:gridCol w="1256304">
                  <a:extLst>
                    <a:ext uri="{9D8B030D-6E8A-4147-A177-3AD203B41FA5}">
                      <a16:colId xmlns:a16="http://schemas.microsoft.com/office/drawing/2014/main" xmlns="" val="314854999"/>
                    </a:ext>
                  </a:extLst>
                </a:gridCol>
                <a:gridCol w="1256304">
                  <a:extLst>
                    <a:ext uri="{9D8B030D-6E8A-4147-A177-3AD203B41FA5}">
                      <a16:colId xmlns:a16="http://schemas.microsoft.com/office/drawing/2014/main" xmlns="" val="96653709"/>
                    </a:ext>
                  </a:extLst>
                </a:gridCol>
                <a:gridCol w="1256304">
                  <a:extLst>
                    <a:ext uri="{9D8B030D-6E8A-4147-A177-3AD203B41FA5}">
                      <a16:colId xmlns:a16="http://schemas.microsoft.com/office/drawing/2014/main" xmlns="" val="3537383246"/>
                    </a:ext>
                  </a:extLst>
                </a:gridCol>
                <a:gridCol w="1256304">
                  <a:extLst>
                    <a:ext uri="{9D8B030D-6E8A-4147-A177-3AD203B41FA5}">
                      <a16:colId xmlns:a16="http://schemas.microsoft.com/office/drawing/2014/main" xmlns="" val="354518897"/>
                    </a:ext>
                  </a:extLst>
                </a:gridCol>
                <a:gridCol w="1256304">
                  <a:extLst>
                    <a:ext uri="{9D8B030D-6E8A-4147-A177-3AD203B41FA5}">
                      <a16:colId xmlns:a16="http://schemas.microsoft.com/office/drawing/2014/main" xmlns="" val="672333612"/>
                    </a:ext>
                  </a:extLst>
                </a:gridCol>
                <a:gridCol w="1256304">
                  <a:extLst>
                    <a:ext uri="{9D8B030D-6E8A-4147-A177-3AD203B41FA5}">
                      <a16:colId xmlns:a16="http://schemas.microsoft.com/office/drawing/2014/main" xmlns="" val="1707927461"/>
                    </a:ext>
                  </a:extLst>
                </a:gridCol>
              </a:tblGrid>
              <a:tr h="370840">
                <a:tc>
                  <a:txBody>
                    <a:bodyPr/>
                    <a:lstStyle/>
                    <a:p>
                      <a:pPr algn="ctr"/>
                      <a:r>
                        <a:rPr lang="es-ES" sz="1400" dirty="0">
                          <a:solidFill>
                            <a:schemeClr val="bg1"/>
                          </a:solidFill>
                        </a:rPr>
                        <a:t>ESCALA</a:t>
                      </a:r>
                    </a:p>
                    <a:p>
                      <a:pPr algn="ctr"/>
                      <a:r>
                        <a:rPr lang="es-ES" sz="1400" dirty="0" err="1">
                          <a:solidFill>
                            <a:schemeClr val="bg1"/>
                          </a:solidFill>
                        </a:rPr>
                        <a:t>N°</a:t>
                      </a:r>
                      <a:endParaRPr lang="es-PA" sz="1400" dirty="0">
                        <a:solidFill>
                          <a:schemeClr val="bg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s-ES" sz="1400" dirty="0">
                          <a:solidFill>
                            <a:schemeClr val="bg1"/>
                          </a:solidFill>
                        </a:rPr>
                        <a:t>SALARIO PROMEDIO</a:t>
                      </a:r>
                      <a:endParaRPr lang="es-PA" sz="1400" dirty="0">
                        <a:solidFill>
                          <a:schemeClr val="bg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s-ES" sz="1400" dirty="0">
                          <a:solidFill>
                            <a:schemeClr val="bg1"/>
                          </a:solidFill>
                        </a:rPr>
                        <a:t>PORCENTAJE ACTUAL</a:t>
                      </a:r>
                      <a:endParaRPr lang="es-PA" sz="1400" dirty="0">
                        <a:solidFill>
                          <a:schemeClr val="bg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s-ES" sz="1400" dirty="0">
                          <a:solidFill>
                            <a:schemeClr val="bg1"/>
                          </a:solidFill>
                        </a:rPr>
                        <a:t>MONTO ACTUAL</a:t>
                      </a:r>
                      <a:endParaRPr lang="es-PA" sz="1400" dirty="0">
                        <a:solidFill>
                          <a:schemeClr val="bg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s-ES" sz="1400" dirty="0">
                          <a:solidFill>
                            <a:schemeClr val="bg1"/>
                          </a:solidFill>
                        </a:rPr>
                        <a:t>PORCENTAJE NUEVO</a:t>
                      </a:r>
                      <a:endParaRPr lang="es-PA" sz="1400" dirty="0">
                        <a:solidFill>
                          <a:schemeClr val="bg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s-ES" sz="1400" dirty="0">
                          <a:solidFill>
                            <a:schemeClr val="bg1"/>
                          </a:solidFill>
                        </a:rPr>
                        <a:t>MONTO </a:t>
                      </a:r>
                    </a:p>
                    <a:p>
                      <a:pPr algn="ctr"/>
                      <a:r>
                        <a:rPr lang="es-ES" sz="1400" dirty="0">
                          <a:solidFill>
                            <a:schemeClr val="bg1"/>
                          </a:solidFill>
                        </a:rPr>
                        <a:t>NUEVO</a:t>
                      </a:r>
                      <a:endParaRPr lang="es-PA" sz="1400" dirty="0">
                        <a:solidFill>
                          <a:schemeClr val="bg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s-ES" sz="1600" dirty="0">
                        <a:solidFill>
                          <a:schemeClr val="bg1"/>
                        </a:solidFill>
                      </a:endParaRPr>
                    </a:p>
                    <a:p>
                      <a:pPr algn="ctr"/>
                      <a:r>
                        <a:rPr lang="es-ES" sz="1400" dirty="0">
                          <a:solidFill>
                            <a:schemeClr val="bg1"/>
                          </a:solidFill>
                        </a:rPr>
                        <a:t>DIFERENCIA</a:t>
                      </a:r>
                      <a:endParaRPr lang="es-PA" sz="1400" dirty="0">
                        <a:solidFill>
                          <a:schemeClr val="bg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871256960"/>
                  </a:ext>
                </a:extLst>
              </a:tr>
              <a:tr h="370840">
                <a:tc>
                  <a:txBody>
                    <a:bodyPr/>
                    <a:lstStyle/>
                    <a:p>
                      <a:pPr algn="ctr"/>
                      <a:r>
                        <a:rPr lang="es-ES" sz="2000" b="1" dirty="0"/>
                        <a:t>1</a:t>
                      </a:r>
                      <a:endParaRPr lang="es-PA" sz="2000" b="1"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6">
                  <a:txBody>
                    <a:bodyPr/>
                    <a:lstStyle/>
                    <a:p>
                      <a:r>
                        <a:rPr lang="es-ES" dirty="0"/>
                        <a:t>DE B/.100.00 A B/.999.99 /  queda como está actualmente</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es-PA" dirty="0"/>
                    </a:p>
                  </a:txBody>
                  <a:tcPr/>
                </a:tc>
                <a:tc hMerge="1">
                  <a:txBody>
                    <a:bodyPr/>
                    <a:lstStyle/>
                    <a:p>
                      <a:endParaRPr lang="es-PA" dirty="0"/>
                    </a:p>
                  </a:txBody>
                  <a:tcPr/>
                </a:tc>
                <a:tc hMerge="1">
                  <a:txBody>
                    <a:bodyPr/>
                    <a:lstStyle/>
                    <a:p>
                      <a:endParaRPr lang="es-PA" dirty="0"/>
                    </a:p>
                  </a:txBody>
                  <a:tcPr/>
                </a:tc>
                <a:tc hMerge="1">
                  <a:txBody>
                    <a:bodyPr/>
                    <a:lstStyle/>
                    <a:p>
                      <a:endParaRPr lang="es-PA" dirty="0"/>
                    </a:p>
                  </a:txBody>
                  <a:tcPr/>
                </a:tc>
                <a:tc hMerge="1">
                  <a:txBody>
                    <a:bodyPr/>
                    <a:lstStyle/>
                    <a:p>
                      <a:endParaRPr lang="es-PA" dirty="0"/>
                    </a:p>
                  </a:txBody>
                  <a:tcPr/>
                </a:tc>
                <a:extLst>
                  <a:ext uri="{0D108BD9-81ED-4DB2-BD59-A6C34878D82A}">
                    <a16:rowId xmlns:a16="http://schemas.microsoft.com/office/drawing/2014/main" xmlns="" val="2763935215"/>
                  </a:ext>
                </a:extLst>
              </a:tr>
              <a:tr h="370840">
                <a:tc>
                  <a:txBody>
                    <a:bodyPr/>
                    <a:lstStyle/>
                    <a:p>
                      <a:pPr algn="ctr"/>
                      <a:r>
                        <a:rPr lang="es-ES" sz="2000" b="1" dirty="0"/>
                        <a:t>2</a:t>
                      </a:r>
                      <a:endParaRPr lang="es-PA" sz="2000" b="1"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1,249.50</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13.50</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168.68</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17.99</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224.78</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56.10</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666903107"/>
                  </a:ext>
                </a:extLst>
              </a:tr>
              <a:tr h="341022">
                <a:tc>
                  <a:txBody>
                    <a:bodyPr/>
                    <a:lstStyle/>
                    <a:p>
                      <a:pPr algn="ctr"/>
                      <a:r>
                        <a:rPr lang="es-ES" sz="2000" b="1" dirty="0"/>
                        <a:t>3</a:t>
                      </a:r>
                      <a:endParaRPr lang="es-PA" sz="2000" b="1"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1,999.99</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13.50</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269.99</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23.98</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479.59</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s-ES" dirty="0"/>
                        <a:t>209.40</a:t>
                      </a:r>
                      <a:endParaRPr lang="es-PA"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573618774"/>
                  </a:ext>
                </a:extLst>
              </a:tr>
            </a:tbl>
          </a:graphicData>
        </a:graphic>
      </p:graphicFrame>
      <p:sp>
        <p:nvSpPr>
          <p:cNvPr id="6" name="CuadroTexto 5">
            <a:extLst>
              <a:ext uri="{FF2B5EF4-FFF2-40B4-BE49-F238E27FC236}">
                <a16:creationId xmlns:a16="http://schemas.microsoft.com/office/drawing/2014/main" xmlns="" id="{143C85B9-D811-415D-A27F-4E521A116400}"/>
              </a:ext>
            </a:extLst>
          </p:cNvPr>
          <p:cNvSpPr txBox="1"/>
          <p:nvPr/>
        </p:nvSpPr>
        <p:spPr>
          <a:xfrm>
            <a:off x="677863" y="4028839"/>
            <a:ext cx="9247413" cy="1200329"/>
          </a:xfrm>
          <a:prstGeom prst="rect">
            <a:avLst/>
          </a:prstGeom>
          <a:noFill/>
        </p:spPr>
        <p:txBody>
          <a:bodyPr wrap="square" rtlCol="0">
            <a:spAutoFit/>
          </a:bodyPr>
          <a:lstStyle/>
          <a:p>
            <a:r>
              <a:rPr lang="es-ES" dirty="0"/>
              <a:t>Ingresos producto del resultado de la aplicación de las propuestas N°2 y N°3, en millones, </a:t>
            </a:r>
          </a:p>
          <a:p>
            <a:r>
              <a:rPr lang="es-ES" dirty="0"/>
              <a:t>miles, centenares y decimales.</a:t>
            </a:r>
          </a:p>
          <a:p>
            <a:endParaRPr lang="es-PA" dirty="0"/>
          </a:p>
        </p:txBody>
      </p:sp>
      <p:graphicFrame>
        <p:nvGraphicFramePr>
          <p:cNvPr id="8" name="Tabla 6">
            <a:extLst>
              <a:ext uri="{FF2B5EF4-FFF2-40B4-BE49-F238E27FC236}">
                <a16:creationId xmlns:a16="http://schemas.microsoft.com/office/drawing/2014/main" xmlns="" id="{D4FA83A7-499F-4E19-9F47-F63BACB371CE}"/>
              </a:ext>
            </a:extLst>
          </p:cNvPr>
          <p:cNvGraphicFramePr>
            <a:graphicFrameLocks noGrp="1"/>
          </p:cNvGraphicFramePr>
          <p:nvPr>
            <p:extLst>
              <p:ext uri="{D42A27DB-BD31-4B8C-83A1-F6EECF244321}">
                <p14:modId xmlns:p14="http://schemas.microsoft.com/office/powerpoint/2010/main" xmlns="" val="327292234"/>
              </p:ext>
            </p:extLst>
          </p:nvPr>
        </p:nvGraphicFramePr>
        <p:xfrm>
          <a:off x="603315" y="4440803"/>
          <a:ext cx="5857120" cy="1463040"/>
        </p:xfrm>
        <a:graphic>
          <a:graphicData uri="http://schemas.openxmlformats.org/drawingml/2006/table">
            <a:tbl>
              <a:tblPr firstRow="1" bandRow="1">
                <a:tableStyleId>{93296810-A885-4BE3-A3E7-6D5BEEA58F35}</a:tableStyleId>
              </a:tblPr>
              <a:tblGrid>
                <a:gridCol w="1785628">
                  <a:extLst>
                    <a:ext uri="{9D8B030D-6E8A-4147-A177-3AD203B41FA5}">
                      <a16:colId xmlns:a16="http://schemas.microsoft.com/office/drawing/2014/main" xmlns="" val="135484121"/>
                    </a:ext>
                  </a:extLst>
                </a:gridCol>
                <a:gridCol w="1957448">
                  <a:extLst>
                    <a:ext uri="{9D8B030D-6E8A-4147-A177-3AD203B41FA5}">
                      <a16:colId xmlns:a16="http://schemas.microsoft.com/office/drawing/2014/main" xmlns="" val="3053496960"/>
                    </a:ext>
                  </a:extLst>
                </a:gridCol>
                <a:gridCol w="2114044">
                  <a:extLst>
                    <a:ext uri="{9D8B030D-6E8A-4147-A177-3AD203B41FA5}">
                      <a16:colId xmlns:a16="http://schemas.microsoft.com/office/drawing/2014/main" xmlns="" val="887405333"/>
                    </a:ext>
                  </a:extLst>
                </a:gridCol>
              </a:tblGrid>
              <a:tr h="241544">
                <a:tc>
                  <a:txBody>
                    <a:bodyPr/>
                    <a:lstStyle/>
                    <a:p>
                      <a:pPr algn="ctr"/>
                      <a:r>
                        <a:rPr lang="es-ES" dirty="0">
                          <a:ln>
                            <a:solidFill>
                              <a:schemeClr val="bg1"/>
                            </a:solidFill>
                          </a:ln>
                        </a:rPr>
                        <a:t>PROPUESTAS</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ES" dirty="0">
                          <a:ln>
                            <a:solidFill>
                              <a:schemeClr val="bg1"/>
                            </a:solidFill>
                          </a:ln>
                        </a:rPr>
                        <a:t>MENSUALES</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ES" dirty="0">
                          <a:ln>
                            <a:solidFill>
                              <a:schemeClr val="bg1"/>
                            </a:solidFill>
                          </a:ln>
                        </a:rPr>
                        <a:t>ANUAL</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95901572"/>
                  </a:ext>
                </a:extLst>
              </a:tr>
              <a:tr h="244900">
                <a:tc>
                  <a:txBody>
                    <a:bodyPr/>
                    <a:lstStyle/>
                    <a:p>
                      <a:pPr algn="ctr"/>
                      <a:r>
                        <a:rPr lang="es-ES" dirty="0">
                          <a:ln>
                            <a:solidFill>
                              <a:schemeClr val="bg1"/>
                            </a:solidFill>
                          </a:ln>
                        </a:rPr>
                        <a:t>N°2</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s-ES" dirty="0">
                          <a:ln>
                            <a:solidFill>
                              <a:schemeClr val="bg1"/>
                            </a:solidFill>
                          </a:ln>
                        </a:rPr>
                        <a:t>11,517,530.97</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s-ES" dirty="0">
                          <a:ln>
                            <a:solidFill>
                              <a:schemeClr val="bg1"/>
                            </a:solidFill>
                          </a:ln>
                        </a:rPr>
                        <a:t>138,210,261.72</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95816654"/>
                  </a:ext>
                </a:extLst>
              </a:tr>
              <a:tr h="244900">
                <a:tc>
                  <a:txBody>
                    <a:bodyPr/>
                    <a:lstStyle/>
                    <a:p>
                      <a:pPr algn="ctr"/>
                      <a:r>
                        <a:rPr lang="es-ES" dirty="0">
                          <a:ln>
                            <a:solidFill>
                              <a:schemeClr val="bg1"/>
                            </a:solidFill>
                          </a:ln>
                        </a:rPr>
                        <a:t>N°3</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s-ES" dirty="0">
                          <a:ln>
                            <a:solidFill>
                              <a:schemeClr val="bg1"/>
                            </a:solidFill>
                          </a:ln>
                        </a:rPr>
                        <a:t>156,674,911.60</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s-ES" dirty="0">
                          <a:ln>
                            <a:solidFill>
                              <a:schemeClr val="bg1"/>
                            </a:solidFill>
                          </a:ln>
                        </a:rPr>
                        <a:t>1,880,098,939.20</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953645209"/>
                  </a:ext>
                </a:extLst>
              </a:tr>
              <a:tr h="244900">
                <a:tc>
                  <a:txBody>
                    <a:bodyPr/>
                    <a:lstStyle/>
                    <a:p>
                      <a:pPr algn="r"/>
                      <a:r>
                        <a:rPr lang="es-ES" dirty="0">
                          <a:ln>
                            <a:solidFill>
                              <a:schemeClr val="bg1"/>
                            </a:solidFill>
                          </a:ln>
                        </a:rPr>
                        <a:t>TOTALES</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s-ES" dirty="0">
                          <a:ln>
                            <a:solidFill>
                              <a:schemeClr val="bg1"/>
                            </a:solidFill>
                          </a:ln>
                        </a:rPr>
                        <a:t>168,192,442.57</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s-ES" dirty="0">
                          <a:ln>
                            <a:solidFill>
                              <a:schemeClr val="bg1"/>
                            </a:solidFill>
                          </a:ln>
                        </a:rPr>
                        <a:t>2,018,309,200.92</a:t>
                      </a:r>
                      <a:endParaRPr lang="es-PA" dirty="0">
                        <a:ln>
                          <a:solidFill>
                            <a:schemeClr val="bg1"/>
                          </a:solidFill>
                        </a:l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094287881"/>
                  </a:ext>
                </a:extLst>
              </a:tr>
            </a:tbl>
          </a:graphicData>
        </a:graphic>
      </p:graphicFrame>
      <p:sp>
        <p:nvSpPr>
          <p:cNvPr id="9" name="CuadroTexto 8">
            <a:extLst>
              <a:ext uri="{FF2B5EF4-FFF2-40B4-BE49-F238E27FC236}">
                <a16:creationId xmlns:a16="http://schemas.microsoft.com/office/drawing/2014/main" xmlns="" id="{433DFACF-3CEC-47FB-9C5C-66AA07E01B9A}"/>
              </a:ext>
            </a:extLst>
          </p:cNvPr>
          <p:cNvSpPr txBox="1"/>
          <p:nvPr/>
        </p:nvSpPr>
        <p:spPr>
          <a:xfrm>
            <a:off x="6787797" y="4594267"/>
            <a:ext cx="4633163"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es-ES" dirty="0"/>
              <a:t>Todos los cálculos y cantidades son en base a 1,289,241 cotizantes actuales de la Caja de Seguro Social y reflejan un aproximado. </a:t>
            </a:r>
            <a:endParaRPr lang="es-PA" dirty="0"/>
          </a:p>
        </p:txBody>
      </p:sp>
      <p:sp>
        <p:nvSpPr>
          <p:cNvPr id="10" name="CuadroTexto 9">
            <a:extLst>
              <a:ext uri="{FF2B5EF4-FFF2-40B4-BE49-F238E27FC236}">
                <a16:creationId xmlns:a16="http://schemas.microsoft.com/office/drawing/2014/main" xmlns="" id="{717D9286-DB80-4D23-9B9C-7A6CF3A3D3F4}"/>
              </a:ext>
            </a:extLst>
          </p:cNvPr>
          <p:cNvSpPr txBox="1"/>
          <p:nvPr/>
        </p:nvSpPr>
        <p:spPr>
          <a:xfrm>
            <a:off x="1766656" y="6205491"/>
            <a:ext cx="7926996" cy="671915"/>
          </a:xfrm>
          <a:prstGeom prst="rect">
            <a:avLst/>
          </a:prstGeom>
          <a:noFill/>
        </p:spPr>
        <p:txBody>
          <a:bodyPr wrap="square">
            <a:spAutoFit/>
          </a:bodyPr>
          <a:lstStyle/>
          <a:p>
            <a:pPr marL="0" marR="0" indent="0" algn="ctr">
              <a:lnSpc>
                <a:spcPct val="107000"/>
              </a:lnSpc>
              <a:spcBef>
                <a:spcPts val="0"/>
              </a:spcBef>
              <a:spcAft>
                <a:spcPts val="800"/>
              </a:spcAft>
              <a:buNone/>
            </a:pPr>
            <a:r>
              <a:rPr lang="es-PA" sz="1800" b="1" i="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DERECHOS RESERVADOS. EL USO PARCIAL O TOTAL DE LA PRESENTE PROPUESTA QUEDA SUJETA A LA APROBACIÓN POR PARTE DEL AUTOR.</a:t>
            </a:r>
          </a:p>
        </p:txBody>
      </p:sp>
    </p:spTree>
    <p:extLst>
      <p:ext uri="{BB962C8B-B14F-4D97-AF65-F5344CB8AC3E}">
        <p14:creationId xmlns:p14="http://schemas.microsoft.com/office/powerpoint/2010/main" xmlns="" val="18751190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E9767B9C-9EA6-4526-83EA-8EA12BFBD716}"/>
              </a:ext>
            </a:extLst>
          </p:cNvPr>
          <p:cNvSpPr/>
          <p:nvPr/>
        </p:nvSpPr>
        <p:spPr>
          <a:xfrm>
            <a:off x="2311797" y="1787121"/>
            <a:ext cx="5471236" cy="2585323"/>
          </a:xfrm>
          <a:prstGeom prst="rect">
            <a:avLst/>
          </a:prstGeom>
          <a:noFill/>
        </p:spPr>
        <p:txBody>
          <a:bodyPr wrap="squar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GRACIAS </a:t>
            </a:r>
          </a:p>
          <a:p>
            <a:pPr algn="ctr"/>
            <a:r>
              <a:rPr lang="es-ES" sz="5400" b="0" cap="none" spc="0" dirty="0">
                <a:ln w="0"/>
                <a:solidFill>
                  <a:schemeClr val="accent1"/>
                </a:solidFill>
                <a:effectLst>
                  <a:outerShdw blurRad="38100" dist="25400" dir="5400000" algn="ctr" rotWithShape="0">
                    <a:srgbClr val="6E747A">
                      <a:alpha val="43000"/>
                    </a:srgbClr>
                  </a:outerShdw>
                </a:effectLst>
              </a:rPr>
              <a:t>POR </a:t>
            </a:r>
          </a:p>
          <a:p>
            <a:pPr algn="ctr"/>
            <a:r>
              <a:rPr lang="es-ES" sz="5400" dirty="0">
                <a:ln w="0"/>
                <a:solidFill>
                  <a:schemeClr val="accent1"/>
                </a:solidFill>
                <a:effectLst>
                  <a:outerShdw blurRad="38100" dist="25400" dir="5400000" algn="ctr" rotWithShape="0">
                    <a:srgbClr val="6E747A">
                      <a:alpha val="43000"/>
                    </a:srgbClr>
                  </a:outerShdw>
                </a:effectLst>
              </a:rPr>
              <a:t>SU ATENCIÓN</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6742451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Isosceles Triangle 8">
            <a:extLst>
              <a:ext uri="{FF2B5EF4-FFF2-40B4-BE49-F238E27FC236}">
                <a16:creationId xmlns:a16="http://schemas.microsoft.com/office/drawing/2014/main" xmlns="" id="{98EE4960-6ED7-49B4-BEEE-A96A0C83D9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3" name="Imagen 12" descr="Texto&#10;&#10;Descripción generada automáticamente">
            <a:extLst>
              <a:ext uri="{FF2B5EF4-FFF2-40B4-BE49-F238E27FC236}">
                <a16:creationId xmlns:a16="http://schemas.microsoft.com/office/drawing/2014/main" xmlns="" id="{AC5D35A2-706B-4140-88A3-A264DAFBEA92}"/>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5424" r="1" b="1"/>
          <a:stretch/>
        </p:blipFill>
        <p:spPr>
          <a:xfrm>
            <a:off x="6299887" y="758188"/>
            <a:ext cx="3117490" cy="4610164"/>
          </a:xfrm>
          <a:prstGeom prst="rect">
            <a:avLst/>
          </a:prstGeom>
        </p:spPr>
      </p:pic>
      <p:pic>
        <p:nvPicPr>
          <p:cNvPr id="15" name="Imagen 14">
            <a:extLst>
              <a:ext uri="{FF2B5EF4-FFF2-40B4-BE49-F238E27FC236}">
                <a16:creationId xmlns:a16="http://schemas.microsoft.com/office/drawing/2014/main" xmlns="" id="{7D8A7617-0BFE-48FC-9C84-F6BB6E7C2BB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0541" y="109178"/>
            <a:ext cx="5415459" cy="6639644"/>
          </a:xfrm>
          <a:prstGeom prst="rect">
            <a:avLst/>
          </a:prstGeom>
        </p:spPr>
      </p:pic>
    </p:spTree>
    <p:extLst>
      <p:ext uri="{BB962C8B-B14F-4D97-AF65-F5344CB8AC3E}">
        <p14:creationId xmlns:p14="http://schemas.microsoft.com/office/powerpoint/2010/main" xmlns="" val="28670869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7736" y="498764"/>
            <a:ext cx="10216527" cy="5860472"/>
          </a:xfrm>
          <a:solidFill>
            <a:schemeClr val="bg1"/>
          </a:solidFill>
        </p:spPr>
        <p:txBody>
          <a:bodyPr/>
          <a:lstStyle/>
          <a:p>
            <a:pPr marL="0" indent="0" algn="just">
              <a:buNone/>
            </a:pPr>
            <a:r>
              <a:rPr lang="es-PA" sz="1600" dirty="0"/>
              <a:t>Estas acotaciones expresadas tienen por objetivo demostrar que los problemas que afronta la seguridad social en nuestro país datan desde mucho antes del 2,005, año en que se crea la Ley 51 Orgánica del 27 de diciembre pues queda claro que desde el momento de la creación de la Caja de Seguro Social en 1941 y a pocos años de su creación (1946) ya el estado manifestaba su intento por no decir su desvinculación con respecto a la responsabilidad de la seguridad social expresado en el articulo 55 de la Constitución de 1941 ya expresado</a:t>
            </a:r>
            <a:r>
              <a:rPr lang="es-PA" dirty="0"/>
              <a:t>.</a:t>
            </a:r>
          </a:p>
          <a:p>
            <a:pPr marL="0" indent="0" algn="just">
              <a:buNone/>
            </a:pPr>
            <a:r>
              <a:rPr lang="es-PA" sz="1600" dirty="0"/>
              <a:t>OTROS ASPECTOS DIGNOS DE RESALTAR  Y QUE GIRAN EN TORNO A LA SITUACIÓN ACTUAL DE LA SEGURIDAD SOCIAL LO SON POR EJEMPLO:</a:t>
            </a:r>
          </a:p>
          <a:p>
            <a:pPr marL="0" indent="0" algn="just">
              <a:buNone/>
            </a:pPr>
            <a:r>
              <a:rPr lang="es-PA" sz="1600" b="1" dirty="0"/>
              <a:t>A. </a:t>
            </a:r>
            <a:r>
              <a:rPr lang="es-PA" sz="1600" dirty="0"/>
              <a:t>La alta inversión en gastos de personal por año como lo podemos observar en el siguiente cuadro correspondiente a los años del 2014 al 2019.</a:t>
            </a:r>
          </a:p>
          <a:p>
            <a:pPr marL="0" indent="0" algn="just">
              <a:buNone/>
            </a:pPr>
            <a:endParaRPr lang="es-PA" dirty="0"/>
          </a:p>
        </p:txBody>
      </p:sp>
      <p:graphicFrame>
        <p:nvGraphicFramePr>
          <p:cNvPr id="2" name="Tabla 1">
            <a:extLst>
              <a:ext uri="{FF2B5EF4-FFF2-40B4-BE49-F238E27FC236}">
                <a16:creationId xmlns:a16="http://schemas.microsoft.com/office/drawing/2014/main" xmlns="" id="{B63EB13E-BE4B-439B-9365-4CD3F4612303}"/>
              </a:ext>
            </a:extLst>
          </p:cNvPr>
          <p:cNvGraphicFramePr>
            <a:graphicFrameLocks noGrp="1"/>
          </p:cNvGraphicFramePr>
          <p:nvPr>
            <p:extLst>
              <p:ext uri="{D42A27DB-BD31-4B8C-83A1-F6EECF244321}">
                <p14:modId xmlns:p14="http://schemas.microsoft.com/office/powerpoint/2010/main" xmlns="" val="3019519341"/>
              </p:ext>
            </p:extLst>
          </p:nvPr>
        </p:nvGraphicFramePr>
        <p:xfrm>
          <a:off x="2434856" y="3428999"/>
          <a:ext cx="5890436" cy="2864659"/>
        </p:xfrm>
        <a:graphic>
          <a:graphicData uri="http://schemas.openxmlformats.org/drawingml/2006/table">
            <a:tbl>
              <a:tblPr>
                <a:tableStyleId>{5C22544A-7EE6-4342-B048-85BDC9FD1C3A}</a:tableStyleId>
              </a:tblPr>
              <a:tblGrid>
                <a:gridCol w="1451471">
                  <a:extLst>
                    <a:ext uri="{9D8B030D-6E8A-4147-A177-3AD203B41FA5}">
                      <a16:colId xmlns:a16="http://schemas.microsoft.com/office/drawing/2014/main" xmlns="" val="885913845"/>
                    </a:ext>
                  </a:extLst>
                </a:gridCol>
                <a:gridCol w="1423287">
                  <a:extLst>
                    <a:ext uri="{9D8B030D-6E8A-4147-A177-3AD203B41FA5}">
                      <a16:colId xmlns:a16="http://schemas.microsoft.com/office/drawing/2014/main" xmlns="" val="2406310063"/>
                    </a:ext>
                  </a:extLst>
                </a:gridCol>
                <a:gridCol w="1507839">
                  <a:extLst>
                    <a:ext uri="{9D8B030D-6E8A-4147-A177-3AD203B41FA5}">
                      <a16:colId xmlns:a16="http://schemas.microsoft.com/office/drawing/2014/main" xmlns="" val="1508605858"/>
                    </a:ext>
                  </a:extLst>
                </a:gridCol>
                <a:gridCol w="1507839">
                  <a:extLst>
                    <a:ext uri="{9D8B030D-6E8A-4147-A177-3AD203B41FA5}">
                      <a16:colId xmlns:a16="http://schemas.microsoft.com/office/drawing/2014/main" xmlns="" val="3034076675"/>
                    </a:ext>
                  </a:extLst>
                </a:gridCol>
              </a:tblGrid>
              <a:tr h="206530">
                <a:tc gridSpan="4">
                  <a:txBody>
                    <a:bodyPr/>
                    <a:lstStyle/>
                    <a:p>
                      <a:pPr algn="ctr" fontAlgn="b"/>
                      <a:r>
                        <a:rPr lang="es-ES" sz="1100" b="1" u="none" strike="noStrike" dirty="0">
                          <a:effectLst/>
                        </a:rPr>
                        <a:t>MONTOS Y DIFERENCIAS DE GASTOS DE PERSONAL</a:t>
                      </a:r>
                      <a:endParaRPr lang="es-ES" sz="1100" b="1"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xmlns="" val="4247569592"/>
                  </a:ext>
                </a:extLst>
              </a:tr>
              <a:tr h="206530">
                <a:tc gridSpan="4">
                  <a:txBody>
                    <a:bodyPr/>
                    <a:lstStyle/>
                    <a:p>
                      <a:pPr algn="ctr" fontAlgn="b"/>
                      <a:r>
                        <a:rPr lang="es-ES" sz="1100" b="1" u="none" strike="noStrike" dirty="0">
                          <a:effectLst/>
                        </a:rPr>
                        <a:t>POR AÑOS SEGÚN INFORMES ACTUARIALES</a:t>
                      </a:r>
                      <a:endParaRPr lang="es-ES" sz="1100" b="1"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xmlns="" val="75727854"/>
                  </a:ext>
                </a:extLst>
              </a:tr>
              <a:tr h="206530">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54278107"/>
                  </a:ext>
                </a:extLst>
              </a:tr>
              <a:tr h="455791">
                <a:tc>
                  <a:txBody>
                    <a:bodyPr/>
                    <a:lstStyle/>
                    <a:p>
                      <a:pPr algn="ctr" fontAlgn="ctr"/>
                      <a:r>
                        <a:rPr lang="es-PA" sz="1200" b="1" u="none" strike="noStrike" dirty="0">
                          <a:effectLst/>
                        </a:rPr>
                        <a:t>2015</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b="1" u="none" strike="noStrike" dirty="0">
                          <a:effectLst/>
                        </a:rPr>
                        <a:t>2014</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b="1" u="none" strike="noStrike" dirty="0">
                          <a:effectLst/>
                        </a:rPr>
                        <a:t>DIFERENCIA NETA</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A" sz="1200" b="1" u="none" strike="noStrike" dirty="0">
                          <a:effectLst/>
                        </a:rPr>
                        <a:t>PORCENTAJE DE AUMENTO</a:t>
                      </a:r>
                      <a:endParaRPr lang="es-PA" sz="1200" b="1" i="1" u="none" strike="noStrike" dirty="0">
                        <a:solidFill>
                          <a:srgbClr val="000000"/>
                        </a:solidFill>
                        <a:effectLst/>
                        <a:latin typeface="Bookman Old Style" panose="020506040505050202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4354068"/>
                  </a:ext>
                </a:extLst>
              </a:tr>
              <a:tr h="220774">
                <a:tc>
                  <a:txBody>
                    <a:bodyPr/>
                    <a:lstStyle/>
                    <a:p>
                      <a:pPr algn="r" fontAlgn="ctr"/>
                      <a:r>
                        <a:rPr lang="es-PA" sz="900" u="none" strike="noStrike">
                          <a:effectLst/>
                        </a:rPr>
                        <a:t> B/.   524,862,388.00 </a:t>
                      </a:r>
                      <a:endParaRPr lang="es-PA" sz="9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900" u="none" strike="noStrike" dirty="0">
                          <a:effectLst/>
                        </a:rPr>
                        <a:t> B/.  496,526,356.00 </a:t>
                      </a:r>
                      <a:endParaRPr lang="es-PA" sz="9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900" u="none" strike="noStrike" dirty="0">
                          <a:effectLst/>
                        </a:rPr>
                        <a:t> B/.      28,336,032.00 </a:t>
                      </a:r>
                      <a:endParaRPr lang="es-PA" sz="9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5.40%</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79677563"/>
                  </a:ext>
                </a:extLst>
              </a:tr>
              <a:tr h="229618">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8820566"/>
                  </a:ext>
                </a:extLst>
              </a:tr>
              <a:tr h="227895">
                <a:tc>
                  <a:txBody>
                    <a:bodyPr/>
                    <a:lstStyle/>
                    <a:p>
                      <a:pPr algn="ctr" fontAlgn="ctr"/>
                      <a:r>
                        <a:rPr lang="es-PA" sz="1200" b="1" u="none" strike="noStrike" dirty="0">
                          <a:effectLst/>
                        </a:rPr>
                        <a:t>2018</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b="1" u="none" strike="noStrike" dirty="0">
                          <a:effectLst/>
                        </a:rPr>
                        <a:t>2017</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01849966"/>
                  </a:ext>
                </a:extLst>
              </a:tr>
              <a:tr h="220774">
                <a:tc>
                  <a:txBody>
                    <a:bodyPr/>
                    <a:lstStyle/>
                    <a:p>
                      <a:pPr algn="r" fontAlgn="ctr"/>
                      <a:r>
                        <a:rPr lang="es-PA" sz="900" u="none" strike="noStrike">
                          <a:effectLst/>
                        </a:rPr>
                        <a:t> B/.   858,096,953.00 </a:t>
                      </a:r>
                      <a:endParaRPr lang="es-PA" sz="9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900" u="none" strike="noStrike">
                          <a:effectLst/>
                        </a:rPr>
                        <a:t> B/.  767,319,073.00 </a:t>
                      </a:r>
                      <a:endParaRPr lang="es-PA" sz="9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900" u="none" strike="noStrike" dirty="0">
                          <a:effectLst/>
                        </a:rPr>
                        <a:t> B/.      90,777,880.00 </a:t>
                      </a:r>
                      <a:endParaRPr lang="es-PA" sz="9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10.58%</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2074291"/>
                  </a:ext>
                </a:extLst>
              </a:tr>
              <a:tr h="220774">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450207"/>
                  </a:ext>
                </a:extLst>
              </a:tr>
              <a:tr h="220774">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9003536"/>
                  </a:ext>
                </a:extLst>
              </a:tr>
              <a:tr h="227895">
                <a:tc>
                  <a:txBody>
                    <a:bodyPr/>
                    <a:lstStyle/>
                    <a:p>
                      <a:pPr algn="ctr" fontAlgn="ctr"/>
                      <a:r>
                        <a:rPr lang="es-PA" sz="1200" b="1" u="none" strike="noStrike" dirty="0">
                          <a:effectLst/>
                        </a:rPr>
                        <a:t>2019</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b="1" u="none" strike="noStrike" dirty="0">
                          <a:effectLst/>
                        </a:rPr>
                        <a:t>2018</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100" u="none" strike="noStrike">
                          <a:effectLst/>
                        </a:rPr>
                        <a:t> </a:t>
                      </a:r>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100" u="none" strike="noStrike" dirty="0">
                          <a:effectLst/>
                        </a:rPr>
                        <a:t> </a:t>
                      </a:r>
                      <a:endParaRPr lang="es-PA"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960669"/>
                  </a:ext>
                </a:extLst>
              </a:tr>
              <a:tr h="220774">
                <a:tc>
                  <a:txBody>
                    <a:bodyPr/>
                    <a:lstStyle/>
                    <a:p>
                      <a:pPr algn="r" fontAlgn="ctr"/>
                      <a:r>
                        <a:rPr lang="es-PA" sz="900" u="none" strike="noStrike">
                          <a:effectLst/>
                        </a:rPr>
                        <a:t> B/.   917,366,948.00 </a:t>
                      </a:r>
                      <a:endParaRPr lang="es-PA" sz="9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900" u="none" strike="noStrike">
                          <a:effectLst/>
                        </a:rPr>
                        <a:t> B/.  858,096,953.00 </a:t>
                      </a:r>
                      <a:endParaRPr lang="es-PA" sz="9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900" u="none" strike="noStrike">
                          <a:effectLst/>
                        </a:rPr>
                        <a:t> B/.      59,269,995.00 </a:t>
                      </a:r>
                      <a:endParaRPr lang="es-PA" sz="9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6.46%</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8447846"/>
                  </a:ext>
                </a:extLst>
              </a:tr>
            </a:tbl>
          </a:graphicData>
        </a:graphic>
      </p:graphicFrame>
    </p:spTree>
    <p:extLst>
      <p:ext uri="{BB962C8B-B14F-4D97-AF65-F5344CB8AC3E}">
        <p14:creationId xmlns:p14="http://schemas.microsoft.com/office/powerpoint/2010/main" xmlns="" val="8523606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8171" y="665018"/>
            <a:ext cx="8591356" cy="5860472"/>
          </a:xfrm>
          <a:solidFill>
            <a:schemeClr val="bg1"/>
          </a:solidFill>
        </p:spPr>
        <p:txBody>
          <a:bodyPr/>
          <a:lstStyle/>
          <a:p>
            <a:pPr marL="0" indent="0" algn="just">
              <a:lnSpc>
                <a:spcPct val="150000"/>
              </a:lnSpc>
              <a:buNone/>
            </a:pPr>
            <a:r>
              <a:rPr lang="es-PA" dirty="0"/>
              <a:t>B. Los altos gastos en adiestramiento y capacitación de personal según informes actuariales. Ver Cuadro.</a:t>
            </a:r>
          </a:p>
          <a:p>
            <a:pPr marL="0" indent="0" algn="just">
              <a:buNone/>
            </a:pPr>
            <a:endParaRPr lang="es-PA" dirty="0"/>
          </a:p>
          <a:p>
            <a:pPr marL="0" indent="0" algn="just">
              <a:buNone/>
            </a:pPr>
            <a:endParaRPr lang="es-PA" dirty="0"/>
          </a:p>
          <a:p>
            <a:pPr marL="0" indent="0" algn="just">
              <a:buNone/>
            </a:pPr>
            <a:endParaRPr lang="es-PA" dirty="0"/>
          </a:p>
          <a:p>
            <a:pPr marL="0" indent="0" algn="just">
              <a:buNone/>
            </a:pPr>
            <a:endParaRPr lang="es-PA" dirty="0"/>
          </a:p>
          <a:p>
            <a:pPr marL="0" indent="0" algn="just">
              <a:buNone/>
            </a:pPr>
            <a:endParaRPr lang="es-PA" dirty="0"/>
          </a:p>
          <a:p>
            <a:pPr marL="0" indent="0" algn="just">
              <a:buNone/>
            </a:pPr>
            <a:endParaRPr lang="es-PA" dirty="0"/>
          </a:p>
        </p:txBody>
      </p:sp>
      <p:graphicFrame>
        <p:nvGraphicFramePr>
          <p:cNvPr id="2" name="Tabla 1">
            <a:extLst>
              <a:ext uri="{FF2B5EF4-FFF2-40B4-BE49-F238E27FC236}">
                <a16:creationId xmlns:a16="http://schemas.microsoft.com/office/drawing/2014/main" xmlns="" id="{04D9CF36-0C2C-4437-894C-28EBADFFD884}"/>
              </a:ext>
            </a:extLst>
          </p:cNvPr>
          <p:cNvGraphicFramePr>
            <a:graphicFrameLocks noGrp="1"/>
          </p:cNvGraphicFramePr>
          <p:nvPr>
            <p:extLst>
              <p:ext uri="{D42A27DB-BD31-4B8C-83A1-F6EECF244321}">
                <p14:modId xmlns:p14="http://schemas.microsoft.com/office/powerpoint/2010/main" xmlns="" val="3666282333"/>
              </p:ext>
            </p:extLst>
          </p:nvPr>
        </p:nvGraphicFramePr>
        <p:xfrm>
          <a:off x="1350334" y="1783715"/>
          <a:ext cx="8123276" cy="3671022"/>
        </p:xfrm>
        <a:graphic>
          <a:graphicData uri="http://schemas.openxmlformats.org/drawingml/2006/table">
            <a:tbl>
              <a:tblPr>
                <a:tableStyleId>{5C22544A-7EE6-4342-B048-85BDC9FD1C3A}</a:tableStyleId>
              </a:tblPr>
              <a:tblGrid>
                <a:gridCol w="1626462">
                  <a:extLst>
                    <a:ext uri="{9D8B030D-6E8A-4147-A177-3AD203B41FA5}">
                      <a16:colId xmlns:a16="http://schemas.microsoft.com/office/drawing/2014/main" xmlns="" val="764870776"/>
                    </a:ext>
                  </a:extLst>
                </a:gridCol>
                <a:gridCol w="1662607">
                  <a:extLst>
                    <a:ext uri="{9D8B030D-6E8A-4147-A177-3AD203B41FA5}">
                      <a16:colId xmlns:a16="http://schemas.microsoft.com/office/drawing/2014/main" xmlns="" val="3393287302"/>
                    </a:ext>
                  </a:extLst>
                </a:gridCol>
                <a:gridCol w="1453053">
                  <a:extLst>
                    <a:ext uri="{9D8B030D-6E8A-4147-A177-3AD203B41FA5}">
                      <a16:colId xmlns:a16="http://schemas.microsoft.com/office/drawing/2014/main" xmlns="" val="205793525"/>
                    </a:ext>
                  </a:extLst>
                </a:gridCol>
                <a:gridCol w="1520456">
                  <a:extLst>
                    <a:ext uri="{9D8B030D-6E8A-4147-A177-3AD203B41FA5}">
                      <a16:colId xmlns:a16="http://schemas.microsoft.com/office/drawing/2014/main" xmlns="" val="3539766155"/>
                    </a:ext>
                  </a:extLst>
                </a:gridCol>
                <a:gridCol w="1488558">
                  <a:extLst>
                    <a:ext uri="{9D8B030D-6E8A-4147-A177-3AD203B41FA5}">
                      <a16:colId xmlns:a16="http://schemas.microsoft.com/office/drawing/2014/main" xmlns="" val="3473204827"/>
                    </a:ext>
                  </a:extLst>
                </a:gridCol>
                <a:gridCol w="372140">
                  <a:extLst>
                    <a:ext uri="{9D8B030D-6E8A-4147-A177-3AD203B41FA5}">
                      <a16:colId xmlns:a16="http://schemas.microsoft.com/office/drawing/2014/main" xmlns="" val="1650453263"/>
                    </a:ext>
                  </a:extLst>
                </a:gridCol>
              </a:tblGrid>
              <a:tr h="203643">
                <a:tc gridSpan="6">
                  <a:txBody>
                    <a:bodyPr/>
                    <a:lstStyle/>
                    <a:p>
                      <a:pPr algn="ctr" fontAlgn="b"/>
                      <a:r>
                        <a:rPr lang="es-ES" sz="1400" b="1" u="none" strike="noStrike" dirty="0">
                          <a:effectLst/>
                        </a:rPr>
                        <a:t>MONTOS Y DIFERENCIAS DE ADIESTRAMIENTO Y </a:t>
                      </a:r>
                      <a:endParaRPr lang="es-ES" sz="1400" b="1"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xmlns="" val="1063943229"/>
                  </a:ext>
                </a:extLst>
              </a:tr>
              <a:tr h="203643">
                <a:tc gridSpan="6">
                  <a:txBody>
                    <a:bodyPr/>
                    <a:lstStyle/>
                    <a:p>
                      <a:pPr algn="ctr" fontAlgn="b"/>
                      <a:r>
                        <a:rPr lang="es-PA" sz="1400" b="1" u="none" strike="noStrike" dirty="0">
                          <a:effectLst/>
                        </a:rPr>
                        <a:t>CAPACITACIÓN SEGÚN INFORMES ACTUARIALES</a:t>
                      </a:r>
                      <a:endParaRPr lang="es-PA" sz="1400" b="1"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xmlns="" val="3149886825"/>
                  </a:ext>
                </a:extLst>
              </a:tr>
              <a:tr h="203643">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61401746"/>
                  </a:ext>
                </a:extLst>
              </a:tr>
              <a:tr h="449419">
                <a:tc>
                  <a:txBody>
                    <a:bodyPr/>
                    <a:lstStyle/>
                    <a:p>
                      <a:pPr algn="ctr" fontAlgn="ctr"/>
                      <a:r>
                        <a:rPr lang="es-PA" sz="1200" b="1" u="none" strike="noStrike" dirty="0">
                          <a:effectLst/>
                        </a:rPr>
                        <a:t>2015</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b="1" u="none" strike="noStrike" dirty="0">
                          <a:effectLst/>
                        </a:rPr>
                        <a:t>2014</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b="1" u="none" strike="noStrike" dirty="0">
                          <a:effectLst/>
                        </a:rPr>
                        <a:t>DIFERENCIA </a:t>
                      </a:r>
                    </a:p>
                    <a:p>
                      <a:pPr algn="ctr" fontAlgn="ctr"/>
                      <a:r>
                        <a:rPr lang="es-PA" sz="1200" b="1" u="none" strike="noStrike" dirty="0">
                          <a:effectLst/>
                        </a:rPr>
                        <a:t>NETA</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b="1" u="none" strike="noStrike" dirty="0">
                          <a:effectLst/>
                        </a:rPr>
                        <a:t>PORCENTAJE </a:t>
                      </a:r>
                    </a:p>
                    <a:p>
                      <a:pPr algn="ctr" fontAlgn="ctr"/>
                      <a:r>
                        <a:rPr lang="es-PA" sz="1200" b="1" u="none" strike="noStrike" dirty="0">
                          <a:effectLst/>
                        </a:rPr>
                        <a:t>DE AUMENTO</a:t>
                      </a:r>
                      <a:endParaRPr lang="es-PA" sz="12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A" sz="1100" b="1" u="none" strike="noStrike" dirty="0">
                          <a:effectLst/>
                        </a:rPr>
                        <a:t>TOTAL POR BIENIO</a:t>
                      </a:r>
                      <a:endParaRPr lang="es-PA" sz="1100" b="1" i="1"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288183025"/>
                  </a:ext>
                </a:extLst>
              </a:tr>
              <a:tr h="563178">
                <a:tc>
                  <a:txBody>
                    <a:bodyPr/>
                    <a:lstStyle/>
                    <a:p>
                      <a:pPr algn="r" fontAlgn="ctr"/>
                      <a:r>
                        <a:rPr lang="es-PA" sz="1200" u="none" strike="noStrike" dirty="0">
                          <a:effectLst/>
                        </a:rPr>
                        <a:t> B/.19,400,109.00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200" u="none" strike="noStrike" dirty="0">
                          <a:effectLst/>
                        </a:rPr>
                        <a:t> B/. 16,886,703.00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200" u="none" strike="noStrike" dirty="0">
                          <a:effectLst/>
                        </a:rPr>
                        <a:t> B/.     2,513,406.00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400" u="none" strike="noStrike" dirty="0">
                          <a:effectLst/>
                        </a:rPr>
                        <a:t>12.96%</a:t>
                      </a:r>
                      <a:endParaRPr lang="es-PA" sz="14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A" sz="1200" u="none" strike="noStrike" dirty="0">
                          <a:effectLst/>
                        </a:rPr>
                        <a:t> B/. 36,286,812.00 </a:t>
                      </a:r>
                      <a:endParaRPr lang="es-PA"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36780248"/>
                  </a:ext>
                </a:extLst>
              </a:tr>
              <a:tr h="217687">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100" u="none" strike="noStrike">
                          <a:effectLst/>
                        </a:rPr>
                        <a:t> </a:t>
                      </a:r>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553075924"/>
                  </a:ext>
                </a:extLst>
              </a:tr>
              <a:tr h="217687">
                <a:tc>
                  <a:txBody>
                    <a:bodyPr/>
                    <a:lstStyle/>
                    <a:p>
                      <a:pPr algn="ctr" fontAlgn="ctr"/>
                      <a:r>
                        <a:rPr lang="es-PA" sz="1200" b="1" u="none" strike="noStrike" dirty="0">
                          <a:effectLst/>
                        </a:rPr>
                        <a:t>2018</a:t>
                      </a:r>
                      <a:endParaRPr lang="es-PA" sz="1200" b="1"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b="1" u="none" strike="noStrike" dirty="0">
                          <a:effectLst/>
                        </a:rPr>
                        <a:t>2017</a:t>
                      </a:r>
                      <a:endParaRPr lang="es-PA" sz="1200" b="1"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100" u="none" strike="noStrike">
                          <a:effectLst/>
                        </a:rPr>
                        <a:t> </a:t>
                      </a:r>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115233507"/>
                  </a:ext>
                </a:extLst>
              </a:tr>
              <a:tr h="563178">
                <a:tc>
                  <a:txBody>
                    <a:bodyPr/>
                    <a:lstStyle/>
                    <a:p>
                      <a:pPr algn="r" fontAlgn="ctr"/>
                      <a:r>
                        <a:rPr lang="es-PA" sz="1100" u="none" strike="noStrike" dirty="0">
                          <a:effectLst/>
                        </a:rPr>
                        <a:t> B/.  3,208,154.00 </a:t>
                      </a:r>
                      <a:endParaRPr lang="es-PA" sz="11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100" u="none" strike="noStrike" dirty="0">
                          <a:effectLst/>
                        </a:rPr>
                        <a:t> B/. 26,497,899.00 </a:t>
                      </a:r>
                      <a:endParaRPr lang="es-PA" sz="11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100" u="none" strike="noStrike" dirty="0">
                          <a:effectLst/>
                        </a:rPr>
                        <a:t>-B/.   23,289,745.00 </a:t>
                      </a:r>
                      <a:endParaRPr lang="es-PA" sz="11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400" u="none" strike="noStrike" dirty="0">
                          <a:effectLst/>
                        </a:rPr>
                        <a:t>-87.89%</a:t>
                      </a:r>
                      <a:endParaRPr lang="es-PA" sz="14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200" u="none" strike="noStrike" dirty="0">
                          <a:effectLst/>
                        </a:rPr>
                        <a:t> B/. 29,706,053.00 </a:t>
                      </a:r>
                      <a:endParaRPr lang="es-PA"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010054367"/>
                  </a:ext>
                </a:extLst>
              </a:tr>
              <a:tr h="217687">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100" u="none" strike="noStrike">
                          <a:effectLst/>
                        </a:rPr>
                        <a:t> </a:t>
                      </a:r>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404954960"/>
                  </a:ext>
                </a:extLst>
              </a:tr>
              <a:tr h="217687">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a:effectLst/>
                        </a:rPr>
                        <a:t> </a:t>
                      </a:r>
                      <a:endParaRPr lang="es-PA" sz="12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200" u="none" strike="noStrike" dirty="0">
                          <a:effectLst/>
                        </a:rPr>
                        <a:t> </a:t>
                      </a:r>
                      <a:endParaRPr lang="es-PA" sz="12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100" u="none" strike="noStrike" dirty="0">
                          <a:effectLst/>
                        </a:rPr>
                        <a:t> </a:t>
                      </a:r>
                      <a:endParaRPr lang="es-PA"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992080633"/>
                  </a:ext>
                </a:extLst>
              </a:tr>
              <a:tr h="203643">
                <a:tc>
                  <a:txBody>
                    <a:bodyPr/>
                    <a:lstStyle/>
                    <a:p>
                      <a:pPr algn="ctr" fontAlgn="b"/>
                      <a:r>
                        <a:rPr lang="es-PA" sz="1100" b="1" u="none" strike="noStrike" dirty="0">
                          <a:effectLst/>
                        </a:rPr>
                        <a:t>2019</a:t>
                      </a:r>
                      <a:endParaRPr lang="es-PA" sz="11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A" sz="1100" b="1" u="none" strike="noStrike" dirty="0">
                          <a:effectLst/>
                        </a:rPr>
                        <a:t>2018</a:t>
                      </a:r>
                      <a:endParaRPr lang="es-PA" sz="11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100" u="none" strike="noStrike">
                          <a:effectLst/>
                        </a:rPr>
                        <a:t> </a:t>
                      </a:r>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100" u="none" strike="noStrike" dirty="0">
                          <a:effectLst/>
                        </a:rPr>
                        <a:t> </a:t>
                      </a:r>
                      <a:endParaRPr lang="es-PA"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100" u="none" strike="noStrike" dirty="0">
                          <a:effectLst/>
                        </a:rPr>
                        <a:t> </a:t>
                      </a:r>
                      <a:endParaRPr lang="es-PA"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932617239"/>
                  </a:ext>
                </a:extLst>
              </a:tr>
              <a:tr h="377793">
                <a:tc>
                  <a:txBody>
                    <a:bodyPr/>
                    <a:lstStyle/>
                    <a:p>
                      <a:pPr algn="r" fontAlgn="ctr"/>
                      <a:r>
                        <a:rPr lang="es-PA" sz="1100" u="none" strike="noStrike" dirty="0">
                          <a:effectLst/>
                        </a:rPr>
                        <a:t> B/.  2,873,239.00 </a:t>
                      </a:r>
                      <a:endParaRPr lang="es-PA" sz="11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PA" sz="1100" u="none" strike="noStrike" dirty="0">
                          <a:effectLst/>
                        </a:rPr>
                        <a:t> B/.  3,208,154.00 </a:t>
                      </a:r>
                      <a:endParaRPr lang="es-PA" sz="11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100" u="none" strike="noStrike" dirty="0">
                          <a:effectLst/>
                        </a:rPr>
                        <a:t>-B/.       334,915.00 </a:t>
                      </a:r>
                      <a:endParaRPr lang="es-PA" sz="11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1400" u="none" strike="noStrike" dirty="0">
                          <a:effectLst/>
                        </a:rPr>
                        <a:t>-11.66%</a:t>
                      </a:r>
                      <a:endParaRPr lang="es-PA" sz="14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PA" sz="1200" u="none" strike="noStrike" dirty="0">
                          <a:effectLst/>
                        </a:rPr>
                        <a:t> B/.   2,873,239.00 </a:t>
                      </a:r>
                      <a:endParaRPr lang="es-PA"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792182080"/>
                  </a:ext>
                </a:extLst>
              </a:tr>
            </a:tbl>
          </a:graphicData>
        </a:graphic>
      </p:graphicFrame>
    </p:spTree>
    <p:extLst>
      <p:ext uri="{BB962C8B-B14F-4D97-AF65-F5344CB8AC3E}">
        <p14:creationId xmlns:p14="http://schemas.microsoft.com/office/powerpoint/2010/main" xmlns="" val="19727443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5771" y="656340"/>
            <a:ext cx="8591356" cy="5860472"/>
          </a:xfrm>
          <a:solidFill>
            <a:schemeClr val="bg1"/>
          </a:solidFill>
        </p:spPr>
        <p:txBody>
          <a:bodyPr/>
          <a:lstStyle/>
          <a:p>
            <a:pPr marL="0" indent="0">
              <a:lnSpc>
                <a:spcPct val="150000"/>
              </a:lnSpc>
              <a:buNone/>
            </a:pPr>
            <a:r>
              <a:rPr lang="es-PA" dirty="0"/>
              <a:t>C. El creciente aumento de nombramiento de personal por año (2013 a 2020) Ver Cuadro. </a:t>
            </a:r>
          </a:p>
          <a:p>
            <a:pPr marL="0" indent="0" algn="just">
              <a:buNone/>
            </a:pPr>
            <a:endParaRPr lang="es-PA" dirty="0"/>
          </a:p>
        </p:txBody>
      </p:sp>
      <p:graphicFrame>
        <p:nvGraphicFramePr>
          <p:cNvPr id="5" name="Tabla 4">
            <a:extLst>
              <a:ext uri="{FF2B5EF4-FFF2-40B4-BE49-F238E27FC236}">
                <a16:creationId xmlns:a16="http://schemas.microsoft.com/office/drawing/2014/main" xmlns="" id="{AA66D5AB-61E2-42D7-9F11-8D1593816214}"/>
              </a:ext>
            </a:extLst>
          </p:cNvPr>
          <p:cNvGraphicFramePr>
            <a:graphicFrameLocks noGrp="1"/>
          </p:cNvGraphicFramePr>
          <p:nvPr>
            <p:extLst>
              <p:ext uri="{D42A27DB-BD31-4B8C-83A1-F6EECF244321}">
                <p14:modId xmlns:p14="http://schemas.microsoft.com/office/powerpoint/2010/main" xmlns="" val="1724411170"/>
              </p:ext>
            </p:extLst>
          </p:nvPr>
        </p:nvGraphicFramePr>
        <p:xfrm>
          <a:off x="1849326" y="2286091"/>
          <a:ext cx="5508404" cy="2600971"/>
        </p:xfrm>
        <a:graphic>
          <a:graphicData uri="http://schemas.openxmlformats.org/drawingml/2006/table">
            <a:tbl>
              <a:tblPr>
                <a:tableStyleId>{5C22544A-7EE6-4342-B048-85BDC9FD1C3A}</a:tableStyleId>
              </a:tblPr>
              <a:tblGrid>
                <a:gridCol w="817501">
                  <a:extLst>
                    <a:ext uri="{9D8B030D-6E8A-4147-A177-3AD203B41FA5}">
                      <a16:colId xmlns:a16="http://schemas.microsoft.com/office/drawing/2014/main" xmlns="" val="852580592"/>
                    </a:ext>
                  </a:extLst>
                </a:gridCol>
                <a:gridCol w="1414408">
                  <a:extLst>
                    <a:ext uri="{9D8B030D-6E8A-4147-A177-3AD203B41FA5}">
                      <a16:colId xmlns:a16="http://schemas.microsoft.com/office/drawing/2014/main" xmlns="" val="1139478464"/>
                    </a:ext>
                  </a:extLst>
                </a:gridCol>
                <a:gridCol w="1583099">
                  <a:extLst>
                    <a:ext uri="{9D8B030D-6E8A-4147-A177-3AD203B41FA5}">
                      <a16:colId xmlns:a16="http://schemas.microsoft.com/office/drawing/2014/main" xmlns="" val="2547880496"/>
                    </a:ext>
                  </a:extLst>
                </a:gridCol>
                <a:gridCol w="1655296">
                  <a:extLst>
                    <a:ext uri="{9D8B030D-6E8A-4147-A177-3AD203B41FA5}">
                      <a16:colId xmlns:a16="http://schemas.microsoft.com/office/drawing/2014/main" xmlns="" val="1169906691"/>
                    </a:ext>
                  </a:extLst>
                </a:gridCol>
                <a:gridCol w="38100">
                  <a:extLst>
                    <a:ext uri="{9D8B030D-6E8A-4147-A177-3AD203B41FA5}">
                      <a16:colId xmlns:a16="http://schemas.microsoft.com/office/drawing/2014/main" xmlns="" val="3421509897"/>
                    </a:ext>
                  </a:extLst>
                </a:gridCol>
              </a:tblGrid>
              <a:tr h="0">
                <a:tc gridSpan="5">
                  <a:txBody>
                    <a:bodyPr/>
                    <a:lstStyle/>
                    <a:p>
                      <a:pPr algn="ctr" fontAlgn="b"/>
                      <a:r>
                        <a:rPr lang="es-PA" sz="2000" u="none" strike="noStrike" dirty="0">
                          <a:effectLst/>
                        </a:rPr>
                        <a:t>AUMENTO DE PERSONAL NOMBRADO</a:t>
                      </a:r>
                      <a:endParaRPr lang="es-PA" sz="2000" b="1"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xmlns="" val="1237141936"/>
                  </a:ext>
                </a:extLst>
              </a:tr>
              <a:tr h="267678">
                <a:tc gridSpan="5">
                  <a:txBody>
                    <a:bodyPr/>
                    <a:lstStyle/>
                    <a:p>
                      <a:pPr algn="ctr" fontAlgn="b"/>
                      <a:r>
                        <a:rPr lang="es-ES" sz="2000" u="none" strike="noStrike" dirty="0">
                          <a:effectLst/>
                        </a:rPr>
                        <a:t>E INCREMENTO POR AÑO (2013 A 2020)</a:t>
                      </a:r>
                      <a:endParaRPr lang="es-ES" sz="2000" b="1"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xmlns="" val="589169618"/>
                  </a:ext>
                </a:extLst>
              </a:tr>
              <a:tr h="267678">
                <a:tc>
                  <a:txBody>
                    <a:bodyPr/>
                    <a:lstStyle/>
                    <a:p>
                      <a:pPr algn="l" fontAlgn="b"/>
                      <a:endParaRPr lang="es-PA" sz="18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20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20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20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s-P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275986741"/>
                  </a:ext>
                </a:extLst>
              </a:tr>
              <a:tr h="1045221">
                <a:tc>
                  <a:txBody>
                    <a:bodyPr/>
                    <a:lstStyle/>
                    <a:p>
                      <a:pPr algn="ctr" fontAlgn="ctr"/>
                      <a:r>
                        <a:rPr lang="es-PA" sz="1800" u="none" strike="noStrike" dirty="0">
                          <a:effectLst/>
                        </a:rPr>
                        <a:t>AÑO</a:t>
                      </a:r>
                      <a:endParaRPr lang="es-PA" sz="18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2000" u="none" strike="noStrike" dirty="0">
                          <a:effectLst/>
                        </a:rPr>
                        <a:t>PERSONAL NOMBRADO</a:t>
                      </a:r>
                      <a:endParaRPr lang="es-PA" sz="20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2000" u="none" strike="noStrike" dirty="0">
                          <a:effectLst/>
                        </a:rPr>
                        <a:t>INCREMENTO 2014 A 2020</a:t>
                      </a:r>
                      <a:endParaRPr lang="es-PA" sz="2000" b="1" i="1"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2000" u="none" strike="noStrike">
                          <a:effectLst/>
                        </a:rPr>
                        <a:t>INCREMENTO TOTAL</a:t>
                      </a:r>
                      <a:endParaRPr lang="es-PA" sz="2000" b="1" i="1"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660875052"/>
                  </a:ext>
                </a:extLst>
              </a:tr>
              <a:tr h="267678">
                <a:tc>
                  <a:txBody>
                    <a:bodyPr/>
                    <a:lstStyle/>
                    <a:p>
                      <a:pPr algn="ctr" fontAlgn="ctr"/>
                      <a:r>
                        <a:rPr lang="es-PA" sz="1800" u="none" strike="noStrike">
                          <a:effectLst/>
                        </a:rPr>
                        <a:t>2013</a:t>
                      </a:r>
                      <a:endParaRPr lang="es-PA" sz="18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2000" u="none" strike="noStrike" dirty="0">
                          <a:effectLst/>
                        </a:rPr>
                        <a:t>15,927</a:t>
                      </a:r>
                      <a:endParaRPr lang="es-PA" sz="20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2000" u="none" strike="noStrike" dirty="0">
                          <a:effectLst/>
                        </a:rPr>
                        <a:t> </a:t>
                      </a:r>
                      <a:endParaRPr lang="es-PA" sz="20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2000" u="none" strike="noStrike" dirty="0">
                          <a:effectLst/>
                        </a:rPr>
                        <a:t> </a:t>
                      </a:r>
                      <a:endParaRPr lang="es-PA" sz="20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057328485"/>
                  </a:ext>
                </a:extLst>
              </a:tr>
              <a:tr h="267678">
                <a:tc>
                  <a:txBody>
                    <a:bodyPr/>
                    <a:lstStyle/>
                    <a:p>
                      <a:pPr algn="ctr" fontAlgn="ctr"/>
                      <a:r>
                        <a:rPr lang="es-PA" sz="1800" u="none" strike="noStrike">
                          <a:effectLst/>
                        </a:rPr>
                        <a:t>2020</a:t>
                      </a:r>
                      <a:endParaRPr lang="es-PA" sz="18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2000" u="none" strike="noStrike">
                          <a:effectLst/>
                        </a:rPr>
                        <a:t>34,350</a:t>
                      </a:r>
                      <a:endParaRPr lang="es-PA" sz="2000" b="0" i="0" u="none" strike="noStrike">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2000" u="none" strike="noStrike" dirty="0">
                          <a:effectLst/>
                        </a:rPr>
                        <a:t>2,632</a:t>
                      </a:r>
                      <a:endParaRPr lang="es-PA" sz="20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A" sz="2000" u="none" strike="noStrike" dirty="0">
                          <a:effectLst/>
                        </a:rPr>
                        <a:t>18,423</a:t>
                      </a:r>
                      <a:endParaRPr lang="es-PA" sz="2000" b="0" i="0" u="none" strike="noStrike" dirty="0">
                        <a:solidFill>
                          <a:srgbClr val="000000"/>
                        </a:solidFill>
                        <a:effectLst/>
                        <a:latin typeface="Bookman Old Style" panose="020506040505050202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A"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06344334"/>
                  </a:ext>
                </a:extLst>
              </a:tr>
            </a:tbl>
          </a:graphicData>
        </a:graphic>
      </p:graphicFrame>
    </p:spTree>
    <p:extLst>
      <p:ext uri="{BB962C8B-B14F-4D97-AF65-F5344CB8AC3E}">
        <p14:creationId xmlns:p14="http://schemas.microsoft.com/office/powerpoint/2010/main" xmlns="" val="21560466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2753" y="665018"/>
            <a:ext cx="8591356" cy="5860472"/>
          </a:xfrm>
          <a:solidFill>
            <a:schemeClr val="bg1"/>
          </a:solidFill>
        </p:spPr>
        <p:txBody>
          <a:bodyPr/>
          <a:lstStyle/>
          <a:p>
            <a:pPr marL="0" indent="0" algn="just">
              <a:buNone/>
            </a:pPr>
            <a:r>
              <a:rPr lang="es-PA" dirty="0"/>
              <a:t>D. Cálculo matemático (relación número de empleados VS cotizantes de la Caja de Seguro Social). </a:t>
            </a:r>
          </a:p>
          <a:p>
            <a:pPr marL="0" indent="0" algn="just">
              <a:buNone/>
            </a:pPr>
            <a:endParaRPr lang="es-PA" dirty="0"/>
          </a:p>
          <a:p>
            <a:pPr marL="0" indent="0" algn="just">
              <a:buNone/>
            </a:pPr>
            <a:endParaRPr lang="es-PA" dirty="0"/>
          </a:p>
          <a:p>
            <a:pPr marL="0" indent="0" algn="just">
              <a:buNone/>
            </a:pPr>
            <a:endParaRPr lang="es-PA" dirty="0"/>
          </a:p>
          <a:p>
            <a:pPr marL="0" indent="0" algn="just">
              <a:buNone/>
            </a:pPr>
            <a:endParaRPr lang="es-PA" dirty="0"/>
          </a:p>
          <a:p>
            <a:pPr marL="0" indent="0" algn="just">
              <a:buNone/>
            </a:pPr>
            <a:endParaRPr lang="es-PA" dirty="0"/>
          </a:p>
          <a:p>
            <a:pPr marL="0" indent="0" algn="just">
              <a:buNone/>
            </a:pPr>
            <a:endParaRPr lang="es-PA" dirty="0"/>
          </a:p>
          <a:p>
            <a:pPr marL="0" indent="0" algn="just">
              <a:buNone/>
            </a:pPr>
            <a:endParaRPr lang="es-PA" dirty="0"/>
          </a:p>
          <a:p>
            <a:pPr marL="0" indent="0" algn="just">
              <a:buNone/>
            </a:pPr>
            <a:endParaRPr lang="es-PA" dirty="0"/>
          </a:p>
          <a:p>
            <a:pPr marL="0" indent="0" algn="just">
              <a:buNone/>
            </a:pPr>
            <a:endParaRPr lang="es-PA" dirty="0"/>
          </a:p>
          <a:p>
            <a:pPr marL="0" indent="0" algn="just">
              <a:buNone/>
            </a:pPr>
            <a:r>
              <a:rPr lang="es-PA" dirty="0"/>
              <a:t>E. Propuestas</a:t>
            </a:r>
          </a:p>
          <a:p>
            <a:pPr marL="0" indent="0" algn="just">
              <a:buNone/>
            </a:pPr>
            <a:endParaRPr lang="es-PA" dirty="0"/>
          </a:p>
        </p:txBody>
      </p:sp>
      <p:pic>
        <p:nvPicPr>
          <p:cNvPr id="8" name="Imagen 7">
            <a:extLst>
              <a:ext uri="{FF2B5EF4-FFF2-40B4-BE49-F238E27FC236}">
                <a16:creationId xmlns:a16="http://schemas.microsoft.com/office/drawing/2014/main" xmlns="" id="{A8358A7E-3ADD-436D-BF78-E1387F172A57}"/>
              </a:ext>
            </a:extLst>
          </p:cNvPr>
          <p:cNvPicPr>
            <a:picLocks noChangeAspect="1"/>
          </p:cNvPicPr>
          <p:nvPr/>
        </p:nvPicPr>
        <p:blipFill>
          <a:blip r:embed="rId2">
            <a:duotone>
              <a:prstClr val="black"/>
              <a:srgbClr val="D9C3A5">
                <a:tint val="50000"/>
                <a:satMod val="180000"/>
              </a:srgbClr>
            </a:duotone>
          </a:blip>
          <a:stretch>
            <a:fillRect/>
          </a:stretch>
        </p:blipFill>
        <p:spPr>
          <a:xfrm>
            <a:off x="2233843" y="1762125"/>
            <a:ext cx="5589176" cy="2557929"/>
          </a:xfrm>
          <a:prstGeom prst="rect">
            <a:avLst/>
          </a:prstGeom>
        </p:spPr>
      </p:pic>
    </p:spTree>
    <p:extLst>
      <p:ext uri="{BB962C8B-B14F-4D97-AF65-F5344CB8AC3E}">
        <p14:creationId xmlns:p14="http://schemas.microsoft.com/office/powerpoint/2010/main" xmlns="" val="36365178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5F9FD9-4B45-4C85-85A6-441929166391}"/>
              </a:ext>
            </a:extLst>
          </p:cNvPr>
          <p:cNvSpPr>
            <a:spLocks noGrp="1"/>
          </p:cNvSpPr>
          <p:nvPr>
            <p:ph type="title"/>
          </p:nvPr>
        </p:nvSpPr>
        <p:spPr>
          <a:xfrm>
            <a:off x="411521" y="864781"/>
            <a:ext cx="8596668" cy="708837"/>
          </a:xfrm>
        </p:spPr>
        <p:txBody>
          <a:bodyPr/>
          <a:lstStyle/>
          <a:p>
            <a:pPr algn="ctr"/>
            <a:r>
              <a:rPr lang="es-ES" dirty="0"/>
              <a:t>Introducción</a:t>
            </a:r>
            <a:endParaRPr lang="es-PA" dirty="0"/>
          </a:p>
        </p:txBody>
      </p:sp>
      <p:sp>
        <p:nvSpPr>
          <p:cNvPr id="3" name="Marcador de contenido 2">
            <a:extLst>
              <a:ext uri="{FF2B5EF4-FFF2-40B4-BE49-F238E27FC236}">
                <a16:creationId xmlns:a16="http://schemas.microsoft.com/office/drawing/2014/main" xmlns="" id="{4DBD6660-DA15-4EAE-AB9D-84A8BA95F3CC}"/>
              </a:ext>
            </a:extLst>
          </p:cNvPr>
          <p:cNvSpPr>
            <a:spLocks noGrp="1"/>
          </p:cNvSpPr>
          <p:nvPr>
            <p:ph idx="1"/>
          </p:nvPr>
        </p:nvSpPr>
        <p:spPr>
          <a:xfrm>
            <a:off x="794293" y="1716277"/>
            <a:ext cx="8596668" cy="4670668"/>
          </a:xfrm>
        </p:spPr>
        <p:txBody>
          <a:bodyPr/>
          <a:lstStyle/>
          <a:p>
            <a:pPr marL="0" indent="446088" algn="just">
              <a:buNone/>
            </a:pPr>
            <a:r>
              <a:rPr lang="es-ES" dirty="0">
                <a:solidFill>
                  <a:schemeClr val="tx1"/>
                </a:solidFill>
              </a:rPr>
              <a:t>El siguiente planteamiento está fundamentado en tres aspectos importantes de estructuración económica de acuerdo a fuentes de aportes dirigida a consolidar el SUBSISTEMA DE RIESGO DE INVALIDEZ, VEJEZ Y MUERTE de beneficio definido (I.V.M.). Este conjunto de propuestas reincorpora elementos tales como:</a:t>
            </a:r>
          </a:p>
          <a:p>
            <a:pPr algn="just">
              <a:buFont typeface="Wingdings" panose="05000000000000000000" pitchFamily="2" charset="2"/>
              <a:buChar char="Ø"/>
            </a:pPr>
            <a:r>
              <a:rPr lang="es-ES" dirty="0">
                <a:solidFill>
                  <a:schemeClr val="tx1"/>
                </a:solidFill>
              </a:rPr>
              <a:t>Reorientación de recursos, </a:t>
            </a:r>
          </a:p>
          <a:p>
            <a:pPr algn="just">
              <a:buFont typeface="Wingdings" panose="05000000000000000000" pitchFamily="2" charset="2"/>
              <a:buChar char="Ø"/>
            </a:pPr>
            <a:r>
              <a:rPr lang="es-ES" dirty="0">
                <a:solidFill>
                  <a:schemeClr val="tx1"/>
                </a:solidFill>
              </a:rPr>
              <a:t>Consolidación de inversiones y cambios del aporte en el monto de las cotizaciones; pero conservando el régimen de cuotas vigentes (240), edades de jubilación (57 años cumplidos las mujeres y 62 años cumplidos los varones), y </a:t>
            </a:r>
          </a:p>
          <a:p>
            <a:pPr algn="just">
              <a:buFont typeface="Wingdings" panose="05000000000000000000" pitchFamily="2" charset="2"/>
              <a:buChar char="Ø"/>
            </a:pPr>
            <a:r>
              <a:rPr lang="es-ES" dirty="0">
                <a:solidFill>
                  <a:schemeClr val="tx1"/>
                </a:solidFill>
              </a:rPr>
              <a:t>La base del 60% sobre el salario promedio de los 10 mejores años salarialmente hablando y el incremento del 1.25% por año cuota debido al  excedente de cuota sobre el régimen de jubilación (240 cuotas). </a:t>
            </a:r>
          </a:p>
          <a:p>
            <a:pPr marL="0" indent="446088" algn="just">
              <a:buNone/>
            </a:pPr>
            <a:endParaRPr lang="es-PA" dirty="0">
              <a:solidFill>
                <a:schemeClr val="tx1"/>
              </a:solidFill>
            </a:endParaRPr>
          </a:p>
        </p:txBody>
      </p:sp>
    </p:spTree>
    <p:extLst>
      <p:ext uri="{BB962C8B-B14F-4D97-AF65-F5344CB8AC3E}">
        <p14:creationId xmlns:p14="http://schemas.microsoft.com/office/powerpoint/2010/main" xmlns="" val="27191165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5151" y="1607127"/>
            <a:ext cx="8596668" cy="2022764"/>
          </a:xfrm>
        </p:spPr>
        <p:txBody>
          <a:bodyPr>
            <a:normAutofit/>
          </a:bodyPr>
          <a:lstStyle/>
          <a:p>
            <a:pPr algn="ctr"/>
            <a:r>
              <a:rPr lang="es-PA" sz="4400" dirty="0">
                <a:solidFill>
                  <a:schemeClr val="accent6">
                    <a:lumMod val="50000"/>
                  </a:schemeClr>
                </a:solidFill>
              </a:rPr>
              <a:t>PROPUESTA N°1 </a:t>
            </a:r>
            <a:br>
              <a:rPr lang="es-PA" sz="4400" dirty="0">
                <a:solidFill>
                  <a:schemeClr val="accent6">
                    <a:lumMod val="50000"/>
                  </a:schemeClr>
                </a:solidFill>
              </a:rPr>
            </a:br>
            <a:r>
              <a:rPr lang="es-PA" sz="4400" dirty="0">
                <a:solidFill>
                  <a:schemeClr val="accent6">
                    <a:lumMod val="50000"/>
                  </a:schemeClr>
                </a:solidFill>
              </a:rPr>
              <a:t>REORIENTACIÓN DE RECURSOS</a:t>
            </a:r>
          </a:p>
        </p:txBody>
      </p:sp>
    </p:spTree>
    <p:extLst>
      <p:ext uri="{BB962C8B-B14F-4D97-AF65-F5344CB8AC3E}">
        <p14:creationId xmlns:p14="http://schemas.microsoft.com/office/powerpoint/2010/main" xmlns="" val="21385315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1516</TotalTime>
  <Words>3254</Words>
  <Application>Microsoft Office PowerPoint</Application>
  <PresentationFormat>Personalizado</PresentationFormat>
  <Paragraphs>551</Paragraphs>
  <Slides>33</Slides>
  <Notes>1</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Faceta</vt:lpstr>
      <vt:lpstr>PROPUESTA  INTEGRAL PARA LA RECUPERACIÓN, SOSTENIBILIDAD Y PERMANENCIA DEL SUBSISTEMA I.V.M. DE BENEFICIO DEFINIDO</vt:lpstr>
      <vt:lpstr>PREÁMBULO</vt:lpstr>
      <vt:lpstr>Diapositiva 3</vt:lpstr>
      <vt:lpstr>Diapositiva 4</vt:lpstr>
      <vt:lpstr>Diapositiva 5</vt:lpstr>
      <vt:lpstr>Diapositiva 6</vt:lpstr>
      <vt:lpstr>Diapositiva 7</vt:lpstr>
      <vt:lpstr>Introducción</vt:lpstr>
      <vt:lpstr>PROPUESTA N°1  REORIENTACIÓN DE RECURSOS</vt:lpstr>
      <vt:lpstr>PROPUESTA N°1. REORIENTACIÓN DE RECURSOS</vt:lpstr>
      <vt:lpstr>Diapositiva 11</vt:lpstr>
      <vt:lpstr>Diapositiva 12</vt:lpstr>
      <vt:lpstr>Diapositiva 13</vt:lpstr>
      <vt:lpstr>Diapositiva 14</vt:lpstr>
      <vt:lpstr>Diapositiva 15</vt:lpstr>
      <vt:lpstr>PROPUESTA N°2  RECUPERACIÓN E  INVERSIÓN DE FONDOS</vt:lpstr>
      <vt:lpstr>Diapositiva 17</vt:lpstr>
      <vt:lpstr>PROPUESTA N°2. RECUPERACIÓN E INVERSIÓN DE FONDOS</vt:lpstr>
      <vt:lpstr>Precedente de inversiones que justifican la propuesta de inversión de B/.1,500,000,000.00 a una taza del 5.6% anual (AÑOS: 2018-2017)</vt:lpstr>
      <vt:lpstr>Precedente de inversiones que justifican la propuesta de inversión de B/.1,500,000,000.00 a una taza del 5.6% anual (AÑO 2019)</vt:lpstr>
      <vt:lpstr>Diapositiva 21</vt:lpstr>
      <vt:lpstr>Diapositiva 22</vt:lpstr>
      <vt:lpstr>Diapositiva 23</vt:lpstr>
      <vt:lpstr>PROPUESTA N°3  CAMBIOS EN EL MONTO DE COTIZACIONES</vt:lpstr>
      <vt:lpstr>TERCERA PROPUESTA: Cambios en el monto de cotizaciones .</vt:lpstr>
      <vt:lpstr>UNIVERSO IDEAL VS UNIVERSO REAL</vt:lpstr>
      <vt:lpstr>UNIVERSO REAL</vt:lpstr>
      <vt:lpstr>Diapositiva 28</vt:lpstr>
      <vt:lpstr>Diapositiva 29</vt:lpstr>
      <vt:lpstr>A N E X O </vt:lpstr>
      <vt:lpstr>DIFERENCIAS DE VALOR DE CUOTAS  ENTRE CUOTAS NORMAS (13.50%) Y NUEVO MONTO,  ESCALAS O FRANJAS 2 Y 3</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SITUACIÓN C.S.S.</dc:title>
  <dc:creator>Janeisa</dc:creator>
  <cp:lastModifiedBy>edlopez</cp:lastModifiedBy>
  <cp:revision>70</cp:revision>
  <cp:lastPrinted>2021-08-22T20:40:33Z</cp:lastPrinted>
  <dcterms:created xsi:type="dcterms:W3CDTF">2021-05-29T14:43:25Z</dcterms:created>
  <dcterms:modified xsi:type="dcterms:W3CDTF">2021-08-27T18:54:57Z</dcterms:modified>
</cp:coreProperties>
</file>