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8" r:id="rId4"/>
    <p:sldId id="284" r:id="rId5"/>
    <p:sldId id="267" r:id="rId6"/>
    <p:sldId id="325" r:id="rId7"/>
    <p:sldId id="264" r:id="rId8"/>
    <p:sldId id="323" r:id="rId9"/>
    <p:sldId id="274" r:id="rId10"/>
    <p:sldId id="287" r:id="rId11"/>
    <p:sldId id="319" r:id="rId12"/>
    <p:sldId id="276" r:id="rId13"/>
    <p:sldId id="263" r:id="rId14"/>
    <p:sldId id="321" r:id="rId15"/>
    <p:sldId id="324" r:id="rId16"/>
    <p:sldId id="283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39" autoAdjust="0"/>
    <p:restoredTop sz="94678"/>
  </p:normalViewPr>
  <p:slideViewPr>
    <p:cSldViewPr snapToGrid="0" snapToObjects="1" showGuides="1">
      <p:cViewPr varScale="1">
        <p:scale>
          <a:sx n="70" d="100"/>
          <a:sy n="70" d="100"/>
        </p:scale>
        <p:origin x="90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857F1-82D4-4E8C-8501-219D63D36492}" type="doc">
      <dgm:prSet loTypeId="urn:microsoft.com/office/officeart/2005/8/layout/StepDownProcess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PA"/>
        </a:p>
      </dgm:t>
    </dgm:pt>
    <dgm:pt modelId="{9B7AE134-3C8D-46DA-9E12-0AD9ED572FA8}">
      <dgm:prSet phldrT="[Texto]" custT="1"/>
      <dgm:spPr>
        <a:solidFill>
          <a:schemeClr val="accent1"/>
        </a:solidFill>
      </dgm:spPr>
      <dgm:t>
        <a:bodyPr/>
        <a:lstStyle/>
        <a:p>
          <a:pPr algn="just"/>
          <a:r>
            <a:rPr lang="es-MX" sz="1600" b="1" dirty="0" smtClean="0">
              <a:solidFill>
                <a:schemeClr val="bg1"/>
              </a:solidFill>
            </a:rPr>
            <a:t>La Dirección Nacional de Logística es la Unidad administrativa encargada del Proceso Logístico de Control, Abastecimiento y Distribución de los Medicamentos , Insumos para la Salud Humana (Laboratorio, Odontología, Médico Quirúrgico y Radiología) en tiempo oportuno a los tres (3) Centros de Distribución y éstos a su vez a  las setenta y cinco (75) Unidades Ejecutoras de Salud.</a:t>
          </a:r>
          <a:endParaRPr lang="es-PA" sz="1600" b="1" dirty="0">
            <a:solidFill>
              <a:schemeClr val="bg1"/>
            </a:solidFill>
          </a:endParaRPr>
        </a:p>
      </dgm:t>
    </dgm:pt>
    <dgm:pt modelId="{5D8A75AD-2F97-4C1D-BC33-67AE890A68D8}" type="parTrans" cxnId="{2F13750F-6E7E-4314-98D1-1B46404B1F18}">
      <dgm:prSet/>
      <dgm:spPr/>
      <dgm:t>
        <a:bodyPr/>
        <a:lstStyle/>
        <a:p>
          <a:endParaRPr lang="es-PA"/>
        </a:p>
      </dgm:t>
    </dgm:pt>
    <dgm:pt modelId="{1A532368-3FBB-4248-80A5-EA6E0E942424}" type="sibTrans" cxnId="{2F13750F-6E7E-4314-98D1-1B46404B1F18}">
      <dgm:prSet/>
      <dgm:spPr/>
      <dgm:t>
        <a:bodyPr/>
        <a:lstStyle/>
        <a:p>
          <a:endParaRPr lang="es-PA"/>
        </a:p>
      </dgm:t>
    </dgm:pt>
    <dgm:pt modelId="{2FB3A276-7A19-40B1-A9CF-E212AD650C03}">
      <dgm:prSet phldrT="[Texto]" custT="1"/>
      <dgm:spPr>
        <a:solidFill>
          <a:schemeClr val="accent1"/>
        </a:solidFill>
      </dgm:spPr>
      <dgm:t>
        <a:bodyPr/>
        <a:lstStyle/>
        <a:p>
          <a:pPr algn="just"/>
          <a:r>
            <a:rPr lang="es-MX" sz="1600" b="1" dirty="0" smtClean="0">
              <a:solidFill>
                <a:schemeClr val="bg1"/>
              </a:solidFill>
            </a:rPr>
            <a:t>Esto se realiza con un recurso humano, financiero y logístico de transporte en base a una planificación regional  de distribución a nivel Nacional, éstas estrategias dependen de una programación semanal y mensual para cubrir la demanda solicitada según los esquemas de pedidos establecidos e incluso lo que se relaciona a la Logística Inversa.</a:t>
          </a:r>
          <a:endParaRPr lang="es-PA" sz="1600" b="1" dirty="0">
            <a:solidFill>
              <a:schemeClr val="bg1"/>
            </a:solidFill>
          </a:endParaRPr>
        </a:p>
      </dgm:t>
    </dgm:pt>
    <dgm:pt modelId="{D5A02E49-9EA3-4C18-87D6-4DA06BF68AE3}" type="sibTrans" cxnId="{C91BEB24-5CB2-4024-8CB4-FD856FEBED68}">
      <dgm:prSet/>
      <dgm:spPr/>
      <dgm:t>
        <a:bodyPr/>
        <a:lstStyle/>
        <a:p>
          <a:endParaRPr lang="es-PA"/>
        </a:p>
      </dgm:t>
    </dgm:pt>
    <dgm:pt modelId="{6C103FE9-AB09-47C4-A876-06BBC993B39A}" type="parTrans" cxnId="{C91BEB24-5CB2-4024-8CB4-FD856FEBED68}">
      <dgm:prSet/>
      <dgm:spPr/>
      <dgm:t>
        <a:bodyPr/>
        <a:lstStyle/>
        <a:p>
          <a:endParaRPr lang="es-PA"/>
        </a:p>
      </dgm:t>
    </dgm:pt>
    <dgm:pt modelId="{8DB2D3CF-E00A-4A21-BEAF-1F9419D63456}" type="pres">
      <dgm:prSet presAssocID="{CCF857F1-82D4-4E8C-8501-219D63D3649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9427ABC-8F94-4034-8971-282A5272374C}" type="pres">
      <dgm:prSet presAssocID="{9B7AE134-3C8D-46DA-9E12-0AD9ED572FA8}" presName="composite" presStyleCnt="0"/>
      <dgm:spPr/>
    </dgm:pt>
    <dgm:pt modelId="{C89BB212-2369-4421-AA10-6EC12F09966C}" type="pres">
      <dgm:prSet presAssocID="{9B7AE134-3C8D-46DA-9E12-0AD9ED572FA8}" presName="bentUpArrow1" presStyleLbl="alignImgPlace1" presStyleIdx="0" presStyleCnt="1" custScaleX="177157" custScaleY="133100" custLinFactX="-100000" custLinFactY="136611" custLinFactNeighborX="-115542" custLinFactNeighborY="200000"/>
      <dgm:spPr/>
    </dgm:pt>
    <dgm:pt modelId="{006CA80F-714E-4FF7-95D7-2881FE87BED3}" type="pres">
      <dgm:prSet presAssocID="{9B7AE134-3C8D-46DA-9E12-0AD9ED572FA8}" presName="ParentText" presStyleLbl="node1" presStyleIdx="0" presStyleCnt="2" custScaleX="781739" custScaleY="406912" custLinFactNeighborX="21485" custLinFactNeighborY="-328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36E42B-8922-4581-BC16-75529A964047}" type="pres">
      <dgm:prSet presAssocID="{9B7AE134-3C8D-46DA-9E12-0AD9ED572FA8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A147377C-3BB5-43ED-8ABC-7853E59140EC}" type="pres">
      <dgm:prSet presAssocID="{1A532368-3FBB-4248-80A5-EA6E0E942424}" presName="sibTrans" presStyleCnt="0"/>
      <dgm:spPr/>
    </dgm:pt>
    <dgm:pt modelId="{EF401579-84CE-44BA-93C7-B9252FCFFE71}" type="pres">
      <dgm:prSet presAssocID="{2FB3A276-7A19-40B1-A9CF-E212AD650C03}" presName="composite" presStyleCnt="0"/>
      <dgm:spPr/>
    </dgm:pt>
    <dgm:pt modelId="{F5D5D0C0-9BDB-448C-8981-4203B07BB927}" type="pres">
      <dgm:prSet presAssocID="{2FB3A276-7A19-40B1-A9CF-E212AD650C03}" presName="ParentText" presStyleLbl="node1" presStyleIdx="1" presStyleCnt="2" custScaleX="685812" custScaleY="468319" custLinFactY="95974" custLinFactNeighborX="-69903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F13750F-6E7E-4314-98D1-1B46404B1F18}" srcId="{CCF857F1-82D4-4E8C-8501-219D63D36492}" destId="{9B7AE134-3C8D-46DA-9E12-0AD9ED572FA8}" srcOrd="0" destOrd="0" parTransId="{5D8A75AD-2F97-4C1D-BC33-67AE890A68D8}" sibTransId="{1A532368-3FBB-4248-80A5-EA6E0E942424}"/>
    <dgm:cxn modelId="{C91BEB24-5CB2-4024-8CB4-FD856FEBED68}" srcId="{CCF857F1-82D4-4E8C-8501-219D63D36492}" destId="{2FB3A276-7A19-40B1-A9CF-E212AD650C03}" srcOrd="1" destOrd="0" parTransId="{6C103FE9-AB09-47C4-A876-06BBC993B39A}" sibTransId="{D5A02E49-9EA3-4C18-87D6-4DA06BF68AE3}"/>
    <dgm:cxn modelId="{5E781FFF-FFE9-4AA3-B067-03292C41B261}" type="presOf" srcId="{2FB3A276-7A19-40B1-A9CF-E212AD650C03}" destId="{F5D5D0C0-9BDB-448C-8981-4203B07BB927}" srcOrd="0" destOrd="0" presId="urn:microsoft.com/office/officeart/2005/8/layout/StepDownProcess"/>
    <dgm:cxn modelId="{956E3D13-F7BF-4339-8441-29A0E2374731}" type="presOf" srcId="{9B7AE134-3C8D-46DA-9E12-0AD9ED572FA8}" destId="{006CA80F-714E-4FF7-95D7-2881FE87BED3}" srcOrd="0" destOrd="0" presId="urn:microsoft.com/office/officeart/2005/8/layout/StepDownProcess"/>
    <dgm:cxn modelId="{397D52AE-590F-4338-B3FE-42CCC09AADA3}" type="presOf" srcId="{CCF857F1-82D4-4E8C-8501-219D63D36492}" destId="{8DB2D3CF-E00A-4A21-BEAF-1F9419D63456}" srcOrd="0" destOrd="0" presId="urn:microsoft.com/office/officeart/2005/8/layout/StepDownProcess"/>
    <dgm:cxn modelId="{A69B1A2F-ED83-4952-800C-831E5AB9A92D}" type="presParOf" srcId="{8DB2D3CF-E00A-4A21-BEAF-1F9419D63456}" destId="{99427ABC-8F94-4034-8971-282A5272374C}" srcOrd="0" destOrd="0" presId="urn:microsoft.com/office/officeart/2005/8/layout/StepDownProcess"/>
    <dgm:cxn modelId="{DEEA188C-2F29-4173-A893-A03A3F9EFA9D}" type="presParOf" srcId="{99427ABC-8F94-4034-8971-282A5272374C}" destId="{C89BB212-2369-4421-AA10-6EC12F09966C}" srcOrd="0" destOrd="0" presId="urn:microsoft.com/office/officeart/2005/8/layout/StepDownProcess"/>
    <dgm:cxn modelId="{61695264-B64E-444E-A0D8-95FCE4D825DA}" type="presParOf" srcId="{99427ABC-8F94-4034-8971-282A5272374C}" destId="{006CA80F-714E-4FF7-95D7-2881FE87BED3}" srcOrd="1" destOrd="0" presId="urn:microsoft.com/office/officeart/2005/8/layout/StepDownProcess"/>
    <dgm:cxn modelId="{AE317032-7AC8-477B-B682-89A8D8F418B7}" type="presParOf" srcId="{99427ABC-8F94-4034-8971-282A5272374C}" destId="{2E36E42B-8922-4581-BC16-75529A964047}" srcOrd="2" destOrd="0" presId="urn:microsoft.com/office/officeart/2005/8/layout/StepDownProcess"/>
    <dgm:cxn modelId="{D09EA242-22AC-47B0-A4CB-F7D5A2D83C6B}" type="presParOf" srcId="{8DB2D3CF-E00A-4A21-BEAF-1F9419D63456}" destId="{A147377C-3BB5-43ED-8ABC-7853E59140EC}" srcOrd="1" destOrd="0" presId="urn:microsoft.com/office/officeart/2005/8/layout/StepDownProcess"/>
    <dgm:cxn modelId="{4553E9E1-4C91-44EF-AEB2-EA5CDBB4D658}" type="presParOf" srcId="{8DB2D3CF-E00A-4A21-BEAF-1F9419D63456}" destId="{EF401579-84CE-44BA-93C7-B9252FCFFE71}" srcOrd="2" destOrd="0" presId="urn:microsoft.com/office/officeart/2005/8/layout/StepDownProcess"/>
    <dgm:cxn modelId="{AF796C02-A232-41B9-9BD6-FEF1F9A591D4}" type="presParOf" srcId="{EF401579-84CE-44BA-93C7-B9252FCFFE71}" destId="{F5D5D0C0-9BDB-448C-8981-4203B07BB92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BB212-2369-4421-AA10-6EC12F09966C}">
      <dsp:nvSpPr>
        <dsp:cNvPr id="0" name=""/>
        <dsp:cNvSpPr/>
      </dsp:nvSpPr>
      <dsp:spPr>
        <a:xfrm rot="5400000">
          <a:off x="1683701" y="3261527"/>
          <a:ext cx="661511" cy="10023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CA80F-714E-4FF7-95D7-2881FE87BED3}">
      <dsp:nvSpPr>
        <dsp:cNvPr id="0" name=""/>
        <dsp:cNvSpPr/>
      </dsp:nvSpPr>
      <dsp:spPr>
        <a:xfrm>
          <a:off x="181695" y="164914"/>
          <a:ext cx="6540505" cy="2383021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bg1"/>
              </a:solidFill>
            </a:rPr>
            <a:t>La Dirección Nacional de Logística es la Unidad administrativa encargada del Proceso Logístico de Control, Abastecimiento y Distribución de los Medicamentos , Insumos para la Salud Humana (Laboratorio, Odontología, Médico Quirúrgico y Radiología) en tiempo oportuno a los tres (3) Centros de Distribución y éstos a su vez a  las setenta y cinco (75) Unidades Ejecutoras de Salud.</a:t>
          </a:r>
          <a:endParaRPr lang="es-PA" sz="1600" b="1" kern="1200" dirty="0">
            <a:solidFill>
              <a:schemeClr val="bg1"/>
            </a:solidFill>
          </a:endParaRPr>
        </a:p>
      </dsp:txBody>
      <dsp:txXfrm>
        <a:off x="298045" y="281264"/>
        <a:ext cx="6307805" cy="2150321"/>
      </dsp:txXfrm>
    </dsp:sp>
    <dsp:sp modelId="{2E36E42B-8922-4581-BC16-75529A964047}">
      <dsp:nvSpPr>
        <dsp:cNvPr id="0" name=""/>
        <dsp:cNvSpPr/>
      </dsp:nvSpPr>
      <dsp:spPr>
        <a:xfrm>
          <a:off x="3690522" y="1311760"/>
          <a:ext cx="608507" cy="473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5D0C0-9BDB-448C-8981-4203B07BB927}">
      <dsp:nvSpPr>
        <dsp:cNvPr id="0" name=""/>
        <dsp:cNvSpPr/>
      </dsp:nvSpPr>
      <dsp:spPr>
        <a:xfrm>
          <a:off x="2556530" y="2672961"/>
          <a:ext cx="5737921" cy="2742642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bg1"/>
              </a:solidFill>
            </a:rPr>
            <a:t>Esto se realiza con un recurso humano, financiero y logístico de transporte en base a una planificación regional  de distribución a nivel Nacional, éstas estrategias dependen de una programación semanal y mensual para cubrir la demanda solicitada según los esquemas de pedidos establecidos e incluso lo que se relaciona a la Logística Inversa.</a:t>
          </a:r>
          <a:endParaRPr lang="es-PA" sz="1600" b="1" kern="1200" dirty="0">
            <a:solidFill>
              <a:schemeClr val="bg1"/>
            </a:solidFill>
          </a:endParaRPr>
        </a:p>
      </dsp:txBody>
      <dsp:txXfrm>
        <a:off x="2690439" y="2806870"/>
        <a:ext cx="5470103" cy="2474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27698C-2D99-684B-8635-BEA926FAE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F16626-810E-E74F-A4B1-1CE97F79F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06C05E-D741-004F-AF31-EA9CB9A2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85D99E-D34E-C447-8AF0-38A7302D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738A3E-F0CA-E04B-953C-9E91E44F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7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E2E23B-D11A-684B-A64B-129BC98BC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6860678-1C97-2042-8F3D-8A78F235C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D1E28A-2EDA-7C49-8C3E-0725047B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DF6CCC-7CEE-BF4E-9D7F-E2B246A0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BFA6DF-B4E3-AD43-ADE8-25A9DBAF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1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25BA099-96B9-314C-8AC4-8A778AEAE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3B9CCCC-AC3E-9343-8517-C8CF9145C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09D283-5CDE-F045-84A9-4EDDC9EB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D16CE0-DB70-4948-AA41-97419819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6D64DC-1413-4F46-94E0-6C7147AC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5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FD6024-31A9-0244-BC66-579A07AF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40F9C1-83C0-9148-873C-0C8C4E435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935F97-8538-9D46-AAB7-56CE0F04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BD6756-20DA-CF4C-9ABA-C8577D24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02EF31-D311-D942-B968-708DAE2C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7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46FF9C-76FC-3C4E-9D42-E0F236E7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125839-01AF-5444-B172-A5EA33E00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34FCCA-0B69-CC4E-B014-FF50B88B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F54BBB-B47D-D640-82E7-3EC95A8F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42D0D5-B07A-3148-ABB2-F414D4B0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9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C6CC62-049C-A840-880E-31B14DC6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ACB525-62F7-0A4F-BC3C-F0F2570EA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9DCA5B0-7AC7-E34C-A4F2-11979A8D6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848068-EAE9-5E45-B65F-AA63AC57C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A42E98-7309-364F-B28A-C20DA8F5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C9C880-F561-F341-BFD8-0A0E4BB5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9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B07001-D646-CD49-A125-CD2CD7E38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692B3D-C33F-6D49-9D7C-A28E4E96A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5463F8D-84EC-9640-85A7-61670C5EA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1508F42-33BB-9B4A-9985-135C06708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61F7250-1FF5-5640-89C3-DFD3F726B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618862E-D18B-9642-AFC7-5B5917DA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E3D8569-077A-594F-B401-E1B5A7BB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264EB8C-A808-D84A-A94D-EE533778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2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A7847A-56B0-154B-960F-C584D6E7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99254FE-9A87-794F-8760-08F2E9351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C9FABF-76D1-9042-9DE1-2F027C1A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0D36B31-7326-104E-9860-67186969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6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1A922FE-F891-8B46-A2E8-FC8DDCD0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74D6CCB-AC06-914C-BF33-BB45827F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65F9D87-9DEA-2143-B991-0CB49CCF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0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A8F47E-928B-CA47-BE40-47DE22A9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753D2F-77A3-C044-9542-AB109AA6C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997A6F-1680-1E45-BEEF-EE7292871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F9215DB-F037-9646-BE5A-23EAA73D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399410A-A159-444C-9E94-298E5C05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EF961B-221B-9640-8639-9799C274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0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BB588E-C3F6-B647-8762-B705034D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B1CF022-22E4-0546-9EF5-BCDE6AE25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233D1F8-1BC8-7540-B4E9-CF53F72EF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DACBBB-987A-3348-A94C-8E97EB9E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96E90D-0791-3345-805F-DDFE0FD4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1FEFE9-B567-2649-94CE-0F591341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8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253AC4F-7454-5846-AF0C-C93DA695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FC07372-8BA7-934A-90F2-02B147C34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E65913-5F16-1E4B-BF76-E3E90EEBE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9C283-44F0-664E-B8A1-35898EC8B2BE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FE6980-89A9-874C-BC67-6D64DBC3F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A7D532-10E2-FE4B-9A9D-4B67C1E26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35BA6-FFD2-8649-B75F-0D3F76E36FC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3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9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2"/>
          <p:cNvSpPr/>
          <p:nvPr/>
        </p:nvSpPr>
        <p:spPr>
          <a:xfrm>
            <a:off x="2043289" y="2675467"/>
            <a:ext cx="3195269" cy="17587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800" b="1" dirty="0" smtClean="0">
                <a:solidFill>
                  <a:schemeClr val="bg1"/>
                </a:solidFill>
              </a:rPr>
              <a:t>HERRAMIENTAS  Y DESARROLLO</a:t>
            </a:r>
            <a:endParaRPr lang="en-US" sz="2800" b="1" dirty="0"/>
          </a:p>
        </p:txBody>
      </p:sp>
      <p:sp>
        <p:nvSpPr>
          <p:cNvPr id="3" name="Abrir llave 13"/>
          <p:cNvSpPr/>
          <p:nvPr/>
        </p:nvSpPr>
        <p:spPr>
          <a:xfrm>
            <a:off x="5578763" y="1306319"/>
            <a:ext cx="1152525" cy="4002660"/>
          </a:xfrm>
          <a:prstGeom prst="leftBrace">
            <a:avLst>
              <a:gd name="adj1" fmla="val 980"/>
              <a:gd name="adj2" fmla="val 50592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Título 5">
            <a:extLst>
              <a:ext uri="{FF2B5EF4-FFF2-40B4-BE49-F238E27FC236}">
                <a16:creationId xmlns="" xmlns:a16="http://schemas.microsoft.com/office/drawing/2014/main" id="{FEFE6600-8C5B-45AB-A6C8-8B5DB8BD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98" y="1248967"/>
            <a:ext cx="4851955" cy="628614"/>
          </a:xfrm>
        </p:spPr>
        <p:txBody>
          <a:bodyPr>
            <a:noAutofit/>
          </a:bodyPr>
          <a:lstStyle/>
          <a:p>
            <a:pPr algn="ctr"/>
            <a:r>
              <a:rPr lang="es-PA" sz="2400" b="1" dirty="0"/>
              <a:t/>
            </a:r>
            <a:br>
              <a:rPr lang="es-PA" sz="2400" b="1" dirty="0"/>
            </a:br>
            <a:r>
              <a:rPr lang="es-PA" sz="2400" b="1" dirty="0"/>
              <a:t>RESUMEN DIAGNÓSTICO </a:t>
            </a:r>
            <a:br>
              <a:rPr lang="es-PA" sz="2400" b="1" dirty="0"/>
            </a:br>
            <a:r>
              <a:rPr lang="es-PA" sz="2400" b="1" dirty="0"/>
              <a:t>TEMÁTICA ADMINISTRACIÓN</a:t>
            </a:r>
            <a:br>
              <a:rPr lang="es-PA" sz="2400" b="1" dirty="0"/>
            </a:br>
            <a:endParaRPr lang="es-PA" sz="24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1F999F7A-04BE-40B3-BCA3-C88B016ED894}"/>
              </a:ext>
            </a:extLst>
          </p:cNvPr>
          <p:cNvSpPr/>
          <p:nvPr/>
        </p:nvSpPr>
        <p:spPr>
          <a:xfrm>
            <a:off x="6339537" y="1667721"/>
            <a:ext cx="53872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400" dirty="0"/>
              <a:t>Problemas </a:t>
            </a:r>
            <a:r>
              <a:rPr lang="es-ES" sz="2400" dirty="0" smtClean="0"/>
              <a:t>técnicos de las Plataformas Instaladas.</a:t>
            </a:r>
            <a:endParaRPr lang="es-ES" sz="2400" dirty="0"/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400" dirty="0" smtClean="0"/>
              <a:t>Sistemas opcionales de control, que carecen de </a:t>
            </a:r>
            <a:r>
              <a:rPr lang="es-ES" sz="2400" dirty="0" smtClean="0"/>
              <a:t>interfaces</a:t>
            </a:r>
            <a:r>
              <a:rPr lang="es-ES" sz="2400" dirty="0" smtClean="0"/>
              <a:t>.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400" dirty="0" smtClean="0"/>
              <a:t>Decisiones sin base  a antecedentes tecnológicos fiables  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37717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029914"/>
              </p:ext>
            </p:extLst>
          </p:nvPr>
        </p:nvGraphicFramePr>
        <p:xfrm>
          <a:off x="878007" y="1754617"/>
          <a:ext cx="10981897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0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767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662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88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79396">
                <a:tc>
                  <a:txBody>
                    <a:bodyPr/>
                    <a:lstStyle/>
                    <a:p>
                      <a:pPr algn="ctr"/>
                      <a:endParaRPr lang="es-PA" dirty="0"/>
                    </a:p>
                    <a:p>
                      <a:pPr algn="ctr"/>
                      <a:r>
                        <a:rPr lang="es-PA" b="1" dirty="0" smtClean="0"/>
                        <a:t>APLICACIÓN</a:t>
                      </a:r>
                      <a:endParaRPr lang="es-P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A" dirty="0"/>
                    </a:p>
                    <a:p>
                      <a:pPr algn="ctr"/>
                      <a:r>
                        <a:rPr lang="es-PA" dirty="0" smtClean="0"/>
                        <a:t>DESARROLLO O  INCLUSIÓN</a:t>
                      </a:r>
                      <a:r>
                        <a:rPr lang="es-PA" baseline="0" dirty="0" smtClean="0"/>
                        <a:t> DEL TRÁMITE COMPLETO</a:t>
                      </a:r>
                      <a:endParaRPr lang="es-PA" dirty="0">
                        <a:solidFill>
                          <a:schemeClr val="tx1"/>
                        </a:solidFill>
                      </a:endParaRPr>
                    </a:p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COBERTURA INSTALADA</a:t>
                      </a:r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A" dirty="0"/>
                    </a:p>
                    <a:p>
                      <a:pPr algn="ctr"/>
                      <a:r>
                        <a:rPr lang="es-PA" dirty="0" smtClean="0"/>
                        <a:t>CONECTIVIDAD</a:t>
                      </a:r>
                      <a:endParaRPr lang="es-P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5739">
                <a:tc>
                  <a:txBody>
                    <a:bodyPr/>
                    <a:lstStyle/>
                    <a:p>
                      <a:r>
                        <a:rPr lang="es-MX" sz="2000" b="1" dirty="0" smtClean="0"/>
                        <a:t>SAFIRO</a:t>
                      </a:r>
                      <a:endParaRPr lang="es-P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2000" dirty="0" smtClean="0"/>
                        <a:t>75%</a:t>
                      </a:r>
                      <a:endParaRPr lang="es-P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100% EN POLICLÍNICAS HOSPITALES,</a:t>
                      </a:r>
                      <a:r>
                        <a:rPr lang="es-MX" sz="2000" baseline="0" dirty="0" smtClean="0"/>
                        <a:t> CAPPS, ULAPS Y ADMINISTRACIÓN</a:t>
                      </a:r>
                      <a:endParaRPr lang="es-P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2000" dirty="0" smtClean="0"/>
                        <a:t>100 %</a:t>
                      </a:r>
                      <a:endParaRPr lang="es-PA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139">
                <a:tc>
                  <a:txBody>
                    <a:bodyPr/>
                    <a:lstStyle/>
                    <a:p>
                      <a:pPr algn="just"/>
                      <a:r>
                        <a:rPr lang="es-MX" sz="2000" b="1" dirty="0" smtClean="0"/>
                        <a:t>SISCOMP</a:t>
                      </a:r>
                      <a:endParaRPr lang="es-P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15%</a:t>
                      </a:r>
                      <a:endParaRPr lang="es-P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80% POLICLÍNICAS,</a:t>
                      </a:r>
                      <a:r>
                        <a:rPr lang="es-MX" sz="2000" baseline="0" dirty="0" smtClean="0"/>
                        <a:t> HOSPITALES, CAPPS , ULAPS Y ALGUNAS UNIDADES ADMINISTRATIVAS</a:t>
                      </a:r>
                      <a:endParaRPr lang="es-P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75 %</a:t>
                      </a:r>
                      <a:endParaRPr lang="es-PA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5739">
                <a:tc>
                  <a:txBody>
                    <a:bodyPr/>
                    <a:lstStyle/>
                    <a:p>
                      <a:pPr algn="l"/>
                      <a:r>
                        <a:rPr lang="es-MX" sz="2000" b="1" dirty="0" smtClean="0"/>
                        <a:t>SISCONI</a:t>
                      </a:r>
                      <a:endParaRPr lang="es-P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(*)</a:t>
                      </a:r>
                      <a:endParaRPr lang="es-P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2000" dirty="0" smtClean="0"/>
                        <a:t>ALMACENES DE</a:t>
                      </a:r>
                      <a:r>
                        <a:rPr lang="es-PA" sz="2000" baseline="0" dirty="0" smtClean="0"/>
                        <a:t> POLICLÍNICAS, HOSPITALES, CAPPS Y ULAPS Y CEDIS</a:t>
                      </a:r>
                      <a:endParaRPr lang="es-P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2000" b="0" dirty="0" smtClean="0"/>
                        <a:t>(*)</a:t>
                      </a:r>
                      <a:endParaRPr lang="es-PA" sz="20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1510840" y="1124903"/>
            <a:ext cx="8963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A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Narrow" panose="020B0606020202030204" pitchFamily="34" charset="0"/>
              </a:rPr>
              <a:t>HERRAMIENTAS Y TECNOLOGÍA PARA DESARROLLO</a:t>
            </a:r>
            <a:endParaRPr lang="es-PA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09431" y="5745707"/>
            <a:ext cx="6306161" cy="300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(*) En proceso de implementación en instalaciones pilotos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206393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2"/>
          <p:cNvSpPr/>
          <p:nvPr/>
        </p:nvSpPr>
        <p:spPr>
          <a:xfrm>
            <a:off x="1381294" y="2928220"/>
            <a:ext cx="2866295" cy="1343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A" sz="2800" b="1" dirty="0"/>
              <a:t>V- CADENA DE SUMINISTRO</a:t>
            </a:r>
            <a:endParaRPr lang="en-US" sz="2800" b="1" dirty="0"/>
          </a:p>
        </p:txBody>
      </p:sp>
      <p:sp>
        <p:nvSpPr>
          <p:cNvPr id="3" name="Abrir llave 13"/>
          <p:cNvSpPr/>
          <p:nvPr/>
        </p:nvSpPr>
        <p:spPr>
          <a:xfrm>
            <a:off x="4111109" y="1143799"/>
            <a:ext cx="1152525" cy="4984124"/>
          </a:xfrm>
          <a:prstGeom prst="leftBrace">
            <a:avLst>
              <a:gd name="adj1" fmla="val 0"/>
              <a:gd name="adj2" fmla="val 50592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CuadroTexto 6"/>
          <p:cNvSpPr txBox="1">
            <a:spLocks noChangeArrowheads="1"/>
          </p:cNvSpPr>
          <p:nvPr/>
        </p:nvSpPr>
        <p:spPr bwMode="auto">
          <a:xfrm>
            <a:off x="5316540" y="1008324"/>
            <a:ext cx="5656259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s-ES" altLang="es-PA" dirty="0" smtClean="0"/>
              <a:t>La Planificación y pronósticos  de la demanda así como la distribución de acuerdo a  parámetros basados en datos confiables  hacen que sea privativo la revisión de todo el proceso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altLang="es-PA" dirty="0" smtClean="0"/>
              <a:t>El óptimo abastecimiento depende del cumplimiento por parte de los proveedores y su actualización de requisitos documentales.  </a:t>
            </a:r>
            <a:endParaRPr lang="es-ES" altLang="es-PA" dirty="0"/>
          </a:p>
          <a:p>
            <a:pPr algn="just">
              <a:buFont typeface="Arial" panose="020B0604020202020204" pitchFamily="34" charset="0"/>
              <a:buChar char="•"/>
            </a:pPr>
            <a:endParaRPr lang="es-PA" altLang="es-PA" sz="8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altLang="es-PA" dirty="0" smtClean="0"/>
              <a:t>Depende de las herramientas tecnológicas que permitan desplegar las bondades de un sistema robusto y con actualizaciones periódicas .</a:t>
            </a:r>
            <a:endParaRPr lang="es-ES" altLang="es-PA" dirty="0"/>
          </a:p>
          <a:p>
            <a:pPr algn="just">
              <a:buFont typeface="Arial" panose="020B0604020202020204" pitchFamily="34" charset="0"/>
              <a:buChar char="•"/>
            </a:pPr>
            <a:endParaRPr lang="es-ES" altLang="es-PA" sz="8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altLang="es-PA" dirty="0" smtClean="0"/>
              <a:t>Depende de la celeridad que los aspectos jurídicos  le permitan al proceso, regularmente y en tiempos de situaciones irregulares .</a:t>
            </a:r>
            <a:endParaRPr lang="es-ES" altLang="es-PA" dirty="0"/>
          </a:p>
          <a:p>
            <a:pPr algn="just">
              <a:buFont typeface="Arial" panose="020B0604020202020204" pitchFamily="34" charset="0"/>
              <a:buChar char="•"/>
            </a:pPr>
            <a:endParaRPr lang="es-ES" altLang="es-PA" sz="8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s-PA" altLang="en-US" sz="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altLang="en-US" dirty="0" smtClean="0"/>
              <a:t>La Cadena de Suministro en esencia, depende de todos los componentes del ciclo de abastecimiento, en cuanto un </a:t>
            </a:r>
            <a:r>
              <a:rPr lang="es-MX" altLang="en-US" dirty="0" smtClean="0"/>
              <a:t>eslabón </a:t>
            </a:r>
            <a:r>
              <a:rPr lang="es-MX" altLang="en-US" dirty="0" smtClean="0"/>
              <a:t>falle, se rompe la cadena lo que nos lleva a cierto grado de   inoperancia</a:t>
            </a:r>
            <a:r>
              <a:rPr lang="es-ES" altLang="en-US" dirty="0" smtClean="0"/>
              <a:t>.</a:t>
            </a:r>
            <a:endParaRPr lang="es-PA" altLang="en-US" dirty="0"/>
          </a:p>
        </p:txBody>
      </p:sp>
      <p:sp>
        <p:nvSpPr>
          <p:cNvPr id="5" name="Título 5">
            <a:extLst>
              <a:ext uri="{FF2B5EF4-FFF2-40B4-BE49-F238E27FC236}">
                <a16:creationId xmlns="" xmlns:a16="http://schemas.microsoft.com/office/drawing/2014/main" id="{FEFE6600-8C5B-45AB-A6C8-8B5DB8BD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464" y="1193396"/>
            <a:ext cx="4851955" cy="628614"/>
          </a:xfrm>
        </p:spPr>
        <p:txBody>
          <a:bodyPr>
            <a:noAutofit/>
          </a:bodyPr>
          <a:lstStyle/>
          <a:p>
            <a:pPr algn="ctr"/>
            <a:r>
              <a:rPr lang="es-PA" sz="2400" b="1" dirty="0"/>
              <a:t/>
            </a:r>
            <a:br>
              <a:rPr lang="es-PA" sz="2400" b="1" dirty="0"/>
            </a:br>
            <a:r>
              <a:rPr lang="es-PA" sz="2400" b="1" dirty="0"/>
              <a:t>RESUMEN DIAGNÓSTICO </a:t>
            </a:r>
            <a:br>
              <a:rPr lang="es-PA" sz="2400" b="1" dirty="0"/>
            </a:br>
            <a:r>
              <a:rPr lang="es-PA" sz="2400" b="1" dirty="0"/>
              <a:t>TEMÁTICA ADMINISTRACIÓN</a:t>
            </a:r>
            <a:br>
              <a:rPr lang="es-PA" sz="2400" b="1" dirty="0"/>
            </a:br>
            <a:endParaRPr lang="es-PA" sz="2400" b="1" dirty="0"/>
          </a:p>
        </p:txBody>
      </p:sp>
    </p:spTree>
    <p:extLst>
      <p:ext uri="{BB962C8B-B14F-4D97-AF65-F5344CB8AC3E}">
        <p14:creationId xmlns:p14="http://schemas.microsoft.com/office/powerpoint/2010/main" val="2674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480962" y="1195290"/>
            <a:ext cx="4914900" cy="849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DIRECCIÓN NACIONAL DE LOGÍSTICA</a:t>
            </a:r>
          </a:p>
          <a:p>
            <a:pPr algn="ctr"/>
            <a:r>
              <a:rPr lang="es-MX" dirty="0" smtClean="0"/>
              <a:t>COBERTURA DE LA GESTIÓN</a:t>
            </a:r>
            <a:endParaRPr lang="es-PA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489" y="2322360"/>
            <a:ext cx="7660888" cy="329785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096107" y="5241073"/>
            <a:ext cx="3111191" cy="23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229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A07AF601-4658-47EC-B780-A7F3FFB16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642" y="465490"/>
            <a:ext cx="8612652" cy="519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5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2"/>
          <p:cNvSpPr/>
          <p:nvPr/>
        </p:nvSpPr>
        <p:spPr>
          <a:xfrm>
            <a:off x="1469036" y="3063131"/>
            <a:ext cx="3405939" cy="1343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A" sz="2800" b="1" dirty="0" smtClean="0"/>
              <a:t>VI- CONCLUSIONES</a:t>
            </a:r>
            <a:endParaRPr lang="en-US" sz="2800" b="1" dirty="0"/>
          </a:p>
        </p:txBody>
      </p:sp>
      <p:sp>
        <p:nvSpPr>
          <p:cNvPr id="3" name="Abrir llave 13"/>
          <p:cNvSpPr/>
          <p:nvPr/>
        </p:nvSpPr>
        <p:spPr>
          <a:xfrm>
            <a:off x="4874975" y="690510"/>
            <a:ext cx="1152525" cy="5974469"/>
          </a:xfrm>
          <a:prstGeom prst="leftBrace">
            <a:avLst>
              <a:gd name="adj1" fmla="val 0"/>
              <a:gd name="adj2" fmla="val 50592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CuadroTexto 6"/>
          <p:cNvSpPr txBox="1">
            <a:spLocks noChangeArrowheads="1"/>
          </p:cNvSpPr>
          <p:nvPr/>
        </p:nvSpPr>
        <p:spPr bwMode="auto">
          <a:xfrm>
            <a:off x="5643672" y="852599"/>
            <a:ext cx="527307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s-ES" altLang="es-PA" dirty="0" smtClean="0"/>
              <a:t>Una estructura organizacional adecuada y actualizada es precisa y mucho mas cuando el mismo manual descriptivo de puestos se encuentra en proceso de revisión.</a:t>
            </a:r>
            <a:endParaRPr lang="es-ES" altLang="es-PA" dirty="0"/>
          </a:p>
          <a:p>
            <a:pPr algn="just">
              <a:buFont typeface="Arial" panose="020B0604020202020204" pitchFamily="34" charset="0"/>
              <a:buChar char="•"/>
            </a:pPr>
            <a:endParaRPr lang="es-PA" altLang="es-PA" sz="8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altLang="es-PA" dirty="0" smtClean="0"/>
              <a:t>Mantener un enfoque y empoderamiento de la estructura correctiva nos puede dar la oportunidad de obtener  un sistema tecnológico centralizado robusto y con cobertura nacional adecuada.</a:t>
            </a:r>
            <a:endParaRPr lang="es-ES" altLang="es-PA" dirty="0"/>
          </a:p>
          <a:p>
            <a:pPr algn="just">
              <a:buFont typeface="Arial" panose="020B0604020202020204" pitchFamily="34" charset="0"/>
              <a:buChar char="•"/>
            </a:pPr>
            <a:endParaRPr lang="es-ES" altLang="es-PA" sz="8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altLang="es-PA" dirty="0" smtClean="0"/>
              <a:t>La legislación sobre el proceso de adquisición y las excesivas bondades junto con la no comunicación de las plataformas tecnológicas no dan pie a que la situación del abastecimiento sea erradicado </a:t>
            </a:r>
            <a:r>
              <a:rPr lang="es-ES" altLang="es-PA" dirty="0" err="1" smtClean="0"/>
              <a:t>ó</a:t>
            </a:r>
            <a:r>
              <a:rPr lang="es-ES" altLang="es-PA" dirty="0" smtClean="0"/>
              <a:t> minimizado.</a:t>
            </a:r>
            <a:endParaRPr lang="es-ES" altLang="es-PA" dirty="0"/>
          </a:p>
          <a:p>
            <a:pPr algn="just">
              <a:buFont typeface="Arial" panose="020B0604020202020204" pitchFamily="34" charset="0"/>
              <a:buChar char="•"/>
            </a:pPr>
            <a:endParaRPr lang="es-ES" altLang="es-PA" sz="8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s-PA" altLang="en-US" sz="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altLang="en-US" dirty="0" smtClean="0"/>
              <a:t>El esfuerzo conjunto, el seguimiento adecuado de los principios de adquisición y la imposición  de políticas dirigidas a la mejora progresiva del proceso de adquisición depende de nosotros ahora, ¡HAGÁMOSLO!.</a:t>
            </a:r>
            <a:endParaRPr lang="es-PA" altLang="en-US" dirty="0"/>
          </a:p>
        </p:txBody>
      </p:sp>
      <p:sp>
        <p:nvSpPr>
          <p:cNvPr id="5" name="Título 5">
            <a:extLst>
              <a:ext uri="{FF2B5EF4-FFF2-40B4-BE49-F238E27FC236}">
                <a16:creationId xmlns="" xmlns:a16="http://schemas.microsoft.com/office/drawing/2014/main" id="{FEFE6600-8C5B-45AB-A6C8-8B5DB8BD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464" y="1193396"/>
            <a:ext cx="4851955" cy="628614"/>
          </a:xfrm>
        </p:spPr>
        <p:txBody>
          <a:bodyPr>
            <a:noAutofit/>
          </a:bodyPr>
          <a:lstStyle/>
          <a:p>
            <a:pPr algn="ctr"/>
            <a:r>
              <a:rPr lang="es-PA" sz="2400" b="1" dirty="0"/>
              <a:t/>
            </a:r>
            <a:br>
              <a:rPr lang="es-PA" sz="2400" b="1" dirty="0"/>
            </a:br>
            <a:r>
              <a:rPr lang="es-PA" sz="2400" b="1" dirty="0"/>
              <a:t>RESUMEN DIAGNÓSTICO </a:t>
            </a:r>
            <a:br>
              <a:rPr lang="es-PA" sz="2400" b="1" dirty="0"/>
            </a:br>
            <a:r>
              <a:rPr lang="es-PA" sz="2400" b="1" dirty="0"/>
              <a:t>TEMÁTICA ADMINISTRACIÓN</a:t>
            </a:r>
            <a:br>
              <a:rPr lang="es-PA" sz="2400" b="1" dirty="0"/>
            </a:br>
            <a:endParaRPr lang="es-PA" sz="2400" b="1" dirty="0"/>
          </a:p>
        </p:txBody>
      </p:sp>
    </p:spTree>
    <p:extLst>
      <p:ext uri="{BB962C8B-B14F-4D97-AF65-F5344CB8AC3E}">
        <p14:creationId xmlns:p14="http://schemas.microsoft.com/office/powerpoint/2010/main" val="40581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/>
          <p:nvPr/>
        </p:nvSpPr>
        <p:spPr>
          <a:xfrm>
            <a:off x="384873" y="4043201"/>
            <a:ext cx="11689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A" sz="2400" b="1" i="1" dirty="0"/>
              <a:t>“</a:t>
            </a:r>
            <a:r>
              <a:rPr lang="es-ES" sz="2400" b="1" i="1" dirty="0"/>
              <a:t>La Seguridad Social debe ser considerada como uno de los pilares de una política completa de progreso social.”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1C1ECCE-C5B4-4CEB-A312-F6866ADDD598}"/>
              </a:ext>
            </a:extLst>
          </p:cNvPr>
          <p:cNvSpPr txBox="1"/>
          <p:nvPr/>
        </p:nvSpPr>
        <p:spPr>
          <a:xfrm>
            <a:off x="7721600" y="4991972"/>
            <a:ext cx="21907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William H. Beveridge</a:t>
            </a:r>
          </a:p>
        </p:txBody>
      </p:sp>
    </p:spTree>
    <p:extLst>
      <p:ext uri="{BB962C8B-B14F-4D97-AF65-F5344CB8AC3E}">
        <p14:creationId xmlns:p14="http://schemas.microsoft.com/office/powerpoint/2010/main" val="34264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"/>
          <p:cNvSpPr>
            <a:spLocks noChangeArrowheads="1"/>
          </p:cNvSpPr>
          <p:nvPr/>
        </p:nvSpPr>
        <p:spPr bwMode="auto">
          <a:xfrm>
            <a:off x="2857440" y="2273739"/>
            <a:ext cx="7018986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514350" indent="-514350">
              <a:spcBef>
                <a:spcPct val="0"/>
              </a:spcBef>
              <a:buFont typeface="+mj-lt"/>
              <a:buAutoNum type="romanUcPeriod"/>
            </a:pPr>
            <a:r>
              <a:rPr lang="es-MX" altLang="es-PA" sz="2000" b="1" dirty="0" smtClean="0">
                <a:latin typeface="Arial Rounded MT Bold" panose="020F0704030504030204" pitchFamily="34" charset="0"/>
              </a:rPr>
              <a:t>Rol de la Dirección Nacional de Logística </a:t>
            </a:r>
            <a:endParaRPr lang="es-PA" altLang="es-PA" sz="2000" b="1" dirty="0"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romanUcPeriod"/>
            </a:pPr>
            <a:endParaRPr lang="es-PA" altLang="es-PA" sz="1100" b="1" dirty="0"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romanUcPeriod"/>
            </a:pPr>
            <a:r>
              <a:rPr lang="es-PA" altLang="es-PA" sz="2000" b="1" dirty="0">
                <a:latin typeface="Arial Rounded MT Bold" panose="020F0704030504030204" pitchFamily="34" charset="0"/>
              </a:rPr>
              <a:t>Estructura Organizacional</a:t>
            </a:r>
          </a:p>
          <a:p>
            <a:pPr marL="514350" indent="-514350">
              <a:spcBef>
                <a:spcPct val="0"/>
              </a:spcBef>
              <a:buFont typeface="+mj-lt"/>
              <a:buAutoNum type="romanUcPeriod"/>
            </a:pPr>
            <a:endParaRPr lang="es-PA" altLang="es-PA" sz="1100" b="1" dirty="0"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romanUcPeriod"/>
            </a:pPr>
            <a:r>
              <a:rPr lang="es-PA" altLang="es-PA" sz="2000" b="1" dirty="0" smtClean="0">
                <a:latin typeface="Arial Rounded MT Bold" panose="020F0704030504030204" pitchFamily="34" charset="0"/>
              </a:rPr>
              <a:t>Análisis FODA</a:t>
            </a:r>
            <a:endParaRPr lang="es-PA" altLang="es-PA" sz="2000" b="1" dirty="0"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romanUcPeriod"/>
            </a:pPr>
            <a:endParaRPr lang="es-PA" altLang="es-PA" sz="1100" b="1" dirty="0"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romanUcPeriod"/>
            </a:pPr>
            <a:r>
              <a:rPr lang="es-PA" altLang="es-PA" sz="2000" b="1" dirty="0" smtClean="0">
                <a:latin typeface="Arial Rounded MT Bold" panose="020F0704030504030204" pitchFamily="34" charset="0"/>
              </a:rPr>
              <a:t>Nudos Críticos</a:t>
            </a:r>
            <a:endParaRPr lang="es-PA" altLang="es-PA" sz="2000" b="1" dirty="0"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romanUcPeriod"/>
            </a:pPr>
            <a:endParaRPr lang="es-PA" altLang="es-PA" sz="1100" b="1" dirty="0"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romanUcPeriod"/>
            </a:pPr>
            <a:r>
              <a:rPr lang="es-PA" altLang="es-PA" sz="2000" b="1" dirty="0">
                <a:latin typeface="Arial Rounded MT Bold" panose="020F0704030504030204" pitchFamily="34" charset="0"/>
              </a:rPr>
              <a:t>Cadena de Suministro de Medicamentos</a:t>
            </a:r>
          </a:p>
          <a:p>
            <a:pPr marL="514350" indent="-514350">
              <a:spcBef>
                <a:spcPct val="0"/>
              </a:spcBef>
              <a:buFont typeface="+mj-lt"/>
              <a:buAutoNum type="romanUcPeriod"/>
            </a:pPr>
            <a:endParaRPr lang="es-PA" altLang="es-PA" sz="1100" b="1" dirty="0"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romanUcPeriod"/>
            </a:pPr>
            <a:r>
              <a:rPr lang="es-PA" altLang="es-PA" sz="2000" b="1" dirty="0">
                <a:latin typeface="Arial Rounded MT Bold" panose="020F0704030504030204" pitchFamily="34" charset="0"/>
              </a:rPr>
              <a:t>Conclusiones</a:t>
            </a:r>
          </a:p>
          <a:p>
            <a:pPr marL="514350" indent="-514350">
              <a:spcBef>
                <a:spcPct val="0"/>
              </a:spcBef>
              <a:buFont typeface="+mj-lt"/>
              <a:buAutoNum type="romanUcPeriod"/>
            </a:pPr>
            <a:endParaRPr lang="es-PA" altLang="es-PA" sz="900" b="1" dirty="0"/>
          </a:p>
        </p:txBody>
      </p:sp>
      <p:sp>
        <p:nvSpPr>
          <p:cNvPr id="3" name="Título 5">
            <a:extLst>
              <a:ext uri="{FF2B5EF4-FFF2-40B4-BE49-F238E27FC236}">
                <a16:creationId xmlns="" xmlns:a16="http://schemas.microsoft.com/office/drawing/2014/main" id="{FEFE6600-8C5B-45AB-A6C8-8B5DB8BD23D4}"/>
              </a:ext>
            </a:extLst>
          </p:cNvPr>
          <p:cNvSpPr txBox="1">
            <a:spLocks/>
          </p:cNvSpPr>
          <p:nvPr/>
        </p:nvSpPr>
        <p:spPr>
          <a:xfrm>
            <a:off x="0" y="1157263"/>
            <a:ext cx="12192000" cy="849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2400" b="1" i="1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DIRECCIÓN NACIONAL DE  LOGÍSTICA</a:t>
            </a:r>
            <a:endParaRPr lang="es-PA" sz="2400" b="1" i="1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79344430"/>
              </p:ext>
            </p:extLst>
          </p:nvPr>
        </p:nvGraphicFramePr>
        <p:xfrm>
          <a:off x="3310758" y="804042"/>
          <a:ext cx="8881242" cy="5415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ítulo 5">
            <a:extLst>
              <a:ext uri="{FF2B5EF4-FFF2-40B4-BE49-F238E27FC236}">
                <a16:creationId xmlns="" xmlns:a16="http://schemas.microsoft.com/office/drawing/2014/main" id="{FEFE6600-8C5B-45AB-A6C8-8B5DB8BD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452" y="25068"/>
            <a:ext cx="5722949" cy="875764"/>
          </a:xfrm>
        </p:spPr>
        <p:txBody>
          <a:bodyPr>
            <a:normAutofit fontScale="90000"/>
          </a:bodyPr>
          <a:lstStyle/>
          <a:p>
            <a:r>
              <a:rPr lang="es-PA" altLang="es-PA" sz="3200" b="1" dirty="0"/>
              <a:t>I. </a:t>
            </a:r>
            <a:r>
              <a:rPr lang="es-PA" altLang="es-PA" sz="3200" b="1" dirty="0" smtClean="0"/>
              <a:t>ROL DE LA DIRECCIÓN NACIONAL DE LOGÍSTICA.</a:t>
            </a:r>
            <a:endParaRPr lang="es-PA" sz="3200" dirty="0"/>
          </a:p>
        </p:txBody>
      </p:sp>
    </p:spTree>
    <p:extLst>
      <p:ext uri="{BB962C8B-B14F-4D97-AF65-F5344CB8AC3E}">
        <p14:creationId xmlns:p14="http://schemas.microsoft.com/office/powerpoint/2010/main" val="147168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9BB212-2369-4421-AA10-6EC12F099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89BB212-2369-4421-AA10-6EC12F099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6CA80F-714E-4FF7-95D7-2881FE87B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006CA80F-714E-4FF7-95D7-2881FE87B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36E42B-8922-4581-BC16-75529A964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2E36E42B-8922-4581-BC16-75529A964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5D0C0-9BDB-448C-8981-4203B07BB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F5D5D0C0-9BDB-448C-8981-4203B07BB9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319465" y="2609624"/>
            <a:ext cx="644107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4000" b="1" i="1" dirty="0">
                <a:solidFill>
                  <a:srgbClr val="002060"/>
                </a:solidFill>
              </a:rPr>
              <a:t>RESUMEN DIAGNÓSTICO TEMÁTICA ADMINISTRACIÓN</a:t>
            </a:r>
          </a:p>
        </p:txBody>
      </p:sp>
    </p:spTree>
    <p:extLst>
      <p:ext uri="{BB962C8B-B14F-4D97-AF65-F5344CB8AC3E}">
        <p14:creationId xmlns:p14="http://schemas.microsoft.com/office/powerpoint/2010/main" val="28568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12"/>
            <a:ext cx="132302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uario\Desktop\DESIGN GRAPHICS\LOGO NEW\logo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70177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/>
          <p:nvPr/>
        </p:nvSpPr>
        <p:spPr>
          <a:xfrm>
            <a:off x="8980869" y="6101751"/>
            <a:ext cx="39608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PA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Dirección Nacional de Procesos</a:t>
            </a:r>
          </a:p>
          <a:p>
            <a:pPr>
              <a:defRPr/>
            </a:pPr>
            <a:r>
              <a:rPr lang="es-P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Caja de Seguro Social</a:t>
            </a:r>
            <a:endParaRPr lang="es-P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1468815" y="-97490"/>
            <a:ext cx="8964612" cy="5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2400" b="1" dirty="0">
                <a:latin typeface="+mj-lt"/>
                <a:ea typeface="+mj-ea"/>
                <a:cs typeface="+mj-cs"/>
              </a:rPr>
              <a:t>ORGANIGRAMA GENERAL DE LA CSS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562468" y="423213"/>
            <a:ext cx="1080120" cy="57606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900" b="1" dirty="0">
                <a:solidFill>
                  <a:schemeClr val="tx1"/>
                </a:solidFill>
              </a:rPr>
              <a:t>JUNTA DIRECTIVA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562468" y="1094560"/>
            <a:ext cx="1080120" cy="57606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900" b="1" dirty="0">
                <a:solidFill>
                  <a:schemeClr val="tx1"/>
                </a:solidFill>
              </a:rPr>
              <a:t>DIRECCIÓN GENERAL</a:t>
            </a:r>
          </a:p>
        </p:txBody>
      </p:sp>
      <p:cxnSp>
        <p:nvCxnSpPr>
          <p:cNvPr id="10" name="9 Conector recto"/>
          <p:cNvCxnSpPr>
            <a:stCxn id="8" idx="2"/>
            <a:endCxn id="9" idx="0"/>
          </p:cNvCxnSpPr>
          <p:nvPr/>
        </p:nvCxnSpPr>
        <p:spPr>
          <a:xfrm>
            <a:off x="6102528" y="999278"/>
            <a:ext cx="0" cy="952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5707235" y="2785612"/>
            <a:ext cx="886619" cy="576064"/>
          </a:xfrm>
          <a:prstGeom prst="rect">
            <a:avLst/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DIRECCIÓN NACIONAL DE </a:t>
            </a:r>
          </a:p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INFRAESTRUCTURA Y SERVICIOS DE APOYO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600272" y="2781551"/>
            <a:ext cx="930039" cy="576064"/>
          </a:xfrm>
          <a:prstGeom prst="rect">
            <a:avLst/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b="1" dirty="0">
                <a:solidFill>
                  <a:srgbClr val="002060"/>
                </a:solidFill>
              </a:rPr>
              <a:t>DIRECCIÓN</a:t>
            </a:r>
          </a:p>
          <a:p>
            <a:pPr algn="ctr">
              <a:defRPr/>
            </a:pPr>
            <a:r>
              <a:rPr lang="es-ES" sz="700" b="1" dirty="0">
                <a:solidFill>
                  <a:srgbClr val="002060"/>
                </a:solidFill>
              </a:rPr>
              <a:t>DE EDUCACIÓN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667058" y="2001084"/>
            <a:ext cx="852536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b="1" dirty="0">
                <a:solidFill>
                  <a:schemeClr val="tx1"/>
                </a:solidFill>
              </a:rPr>
              <a:t>DIRECCIÓN EJECUTIVA NACIONAL DE LEGAL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7722207" y="1954172"/>
            <a:ext cx="968329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b="1" dirty="0">
                <a:solidFill>
                  <a:schemeClr val="tx1"/>
                </a:solidFill>
              </a:rPr>
              <a:t>DIRECCIÓN EJECUTIVA NACIONAL DE COMUNICACIONES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8753906" y="1965302"/>
            <a:ext cx="852536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b="1" dirty="0">
                <a:solidFill>
                  <a:schemeClr val="tx1"/>
                </a:solidFill>
              </a:rPr>
              <a:t>DIRECCIÓN EJECUTIVA NACIONAL SERVICIOS AL ASEGURADO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571625" y="2001084"/>
            <a:ext cx="1007542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b="1" dirty="0">
                <a:solidFill>
                  <a:schemeClr val="tx1"/>
                </a:solidFill>
              </a:rPr>
              <a:t>DIRECCIÓN EJECUTIVA NACIONAL DE PRESTACIONES ECONOMICAS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9682032" y="1964988"/>
            <a:ext cx="998456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b="1" dirty="0">
                <a:solidFill>
                  <a:schemeClr val="tx1"/>
                </a:solidFill>
              </a:rPr>
              <a:t>DIRECCIÓN EJECUTIVA NACIONAL SERVICIOS Y PRESTACION EN SALUD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2646742" y="2022804"/>
            <a:ext cx="930039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b="1" dirty="0">
                <a:solidFill>
                  <a:schemeClr val="tx1"/>
                </a:solidFill>
              </a:rPr>
              <a:t>DIRECCIÓN EJECUTIVA NACIONAL FINANAZAS Y ADMINISTRACIÓN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6647210" y="1965113"/>
            <a:ext cx="1007542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b="1" dirty="0">
                <a:solidFill>
                  <a:schemeClr val="tx1"/>
                </a:solidFill>
              </a:rPr>
              <a:t>DIRECCIÓN EJECUTIVA NACIONAL DE INNOVACIÓN Y TRANSFORMACIÓN</a:t>
            </a:r>
          </a:p>
        </p:txBody>
      </p:sp>
      <p:cxnSp>
        <p:nvCxnSpPr>
          <p:cNvPr id="20" name="19 Conector angular"/>
          <p:cNvCxnSpPr>
            <a:stCxn id="16" idx="0"/>
            <a:endCxn id="13" idx="0"/>
          </p:cNvCxnSpPr>
          <p:nvPr/>
        </p:nvCxnSpPr>
        <p:spPr>
          <a:xfrm rot="5400000" flipH="1" flipV="1">
            <a:off x="3084361" y="992119"/>
            <a:ext cx="12700" cy="2017930"/>
          </a:xfrm>
          <a:prstGeom prst="bentConnector3">
            <a:avLst>
              <a:gd name="adj1" fmla="val 94029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angular"/>
          <p:cNvCxnSpPr>
            <a:endCxn id="22" idx="0"/>
          </p:cNvCxnSpPr>
          <p:nvPr/>
        </p:nvCxnSpPr>
        <p:spPr>
          <a:xfrm flipV="1">
            <a:off x="4111040" y="1967820"/>
            <a:ext cx="1979981" cy="27234"/>
          </a:xfrm>
          <a:prstGeom prst="bentConnector4">
            <a:avLst>
              <a:gd name="adj1" fmla="val 37302"/>
              <a:gd name="adj2" fmla="val 93939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5588187" y="1967820"/>
            <a:ext cx="1005666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b="1" dirty="0">
                <a:solidFill>
                  <a:schemeClr val="tx1"/>
                </a:solidFill>
              </a:rPr>
              <a:t>DIRECCIÓN EJECUTIVA NACIONAL DE INFRAESTRUCTURA Y SERVICIOS DE APOYO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600273" y="1991559"/>
            <a:ext cx="930039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b="1" dirty="0">
                <a:solidFill>
                  <a:schemeClr val="tx1"/>
                </a:solidFill>
              </a:rPr>
              <a:t>DIRECCIÓN EJECUTIVA NACIONAL DE RECURSOS HUMANOS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775520" y="876494"/>
            <a:ext cx="3599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900" dirty="0"/>
              <a:t>Basada en la Resolución </a:t>
            </a:r>
            <a:r>
              <a:rPr lang="es-ES" sz="900" dirty="0"/>
              <a:t>Nº: 41,589-2009-J.D. de 29 de octubre de 2009</a:t>
            </a:r>
            <a:endParaRPr lang="es-PA" sz="900" dirty="0"/>
          </a:p>
        </p:txBody>
      </p:sp>
      <p:sp>
        <p:nvSpPr>
          <p:cNvPr id="25" name="19 Rectángulo"/>
          <p:cNvSpPr/>
          <p:nvPr/>
        </p:nvSpPr>
        <p:spPr>
          <a:xfrm>
            <a:off x="5717591" y="3594497"/>
            <a:ext cx="886619" cy="576064"/>
          </a:xfrm>
          <a:prstGeom prst="rect">
            <a:avLst/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DIRECCIÓN</a:t>
            </a:r>
          </a:p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DE MANTENIMIENTO </a:t>
            </a:r>
          </a:p>
        </p:txBody>
      </p:sp>
      <p:cxnSp>
        <p:nvCxnSpPr>
          <p:cNvPr id="26" name="Conector angular 2077"/>
          <p:cNvCxnSpPr/>
          <p:nvPr/>
        </p:nvCxnSpPr>
        <p:spPr>
          <a:xfrm flipV="1">
            <a:off x="5605692" y="3351622"/>
            <a:ext cx="496837" cy="88128"/>
          </a:xfrm>
          <a:prstGeom prst="bentConnector3">
            <a:avLst>
              <a:gd name="adj1" fmla="val 1013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19 Rectángulo"/>
          <p:cNvSpPr/>
          <p:nvPr/>
        </p:nvSpPr>
        <p:spPr>
          <a:xfrm>
            <a:off x="5717591" y="4407217"/>
            <a:ext cx="886619" cy="576064"/>
          </a:xfrm>
          <a:prstGeom prst="rect">
            <a:avLst/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DIRECCIÓN</a:t>
            </a:r>
          </a:p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DE INGENIERÍA Y ARQUITECTURA  </a:t>
            </a:r>
          </a:p>
        </p:txBody>
      </p:sp>
      <p:sp>
        <p:nvSpPr>
          <p:cNvPr id="28" name="19 Rectángulo"/>
          <p:cNvSpPr/>
          <p:nvPr/>
        </p:nvSpPr>
        <p:spPr>
          <a:xfrm>
            <a:off x="5730274" y="5108105"/>
            <a:ext cx="886619" cy="576064"/>
          </a:xfrm>
          <a:prstGeom prst="rect">
            <a:avLst/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b="1" dirty="0">
                <a:solidFill>
                  <a:srgbClr val="002060"/>
                </a:solidFill>
              </a:rPr>
              <a:t>DIRECCIÓN</a:t>
            </a:r>
          </a:p>
          <a:p>
            <a:pPr algn="ctr">
              <a:defRPr/>
            </a:pPr>
            <a:r>
              <a:rPr lang="es-ES" sz="700" b="1" dirty="0">
                <a:solidFill>
                  <a:srgbClr val="002060"/>
                </a:solidFill>
              </a:rPr>
              <a:t>DE BIOMÉDICA </a:t>
            </a:r>
          </a:p>
        </p:txBody>
      </p:sp>
      <p:cxnSp>
        <p:nvCxnSpPr>
          <p:cNvPr id="29" name="Conector angular 147"/>
          <p:cNvCxnSpPr>
            <a:stCxn id="25" idx="0"/>
            <a:endCxn id="28" idx="0"/>
          </p:cNvCxnSpPr>
          <p:nvPr/>
        </p:nvCxnSpPr>
        <p:spPr>
          <a:xfrm rot="16200000" flipH="1">
            <a:off x="5410437" y="4344961"/>
            <a:ext cx="1513608" cy="12683"/>
          </a:xfrm>
          <a:prstGeom prst="bentConnector5">
            <a:avLst>
              <a:gd name="adj1" fmla="val -3864"/>
              <a:gd name="adj2" fmla="val -4426926"/>
              <a:gd name="adj3" fmla="val 957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0 Rectángulo"/>
          <p:cNvSpPr/>
          <p:nvPr/>
        </p:nvSpPr>
        <p:spPr>
          <a:xfrm>
            <a:off x="1609273" y="2750194"/>
            <a:ext cx="930039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b="1" dirty="0">
                <a:solidFill>
                  <a:schemeClr val="tx1"/>
                </a:solidFill>
              </a:rPr>
              <a:t>DIRECCIÓN</a:t>
            </a:r>
          </a:p>
          <a:p>
            <a:pPr algn="ctr">
              <a:defRPr/>
            </a:pPr>
            <a:r>
              <a:rPr lang="es-ES" sz="700" b="1" dirty="0">
                <a:solidFill>
                  <a:schemeClr val="tx1"/>
                </a:solidFill>
              </a:rPr>
              <a:t>NACIONAL DE PLANIFICACIÓN </a:t>
            </a:r>
          </a:p>
        </p:txBody>
      </p:sp>
      <p:cxnSp>
        <p:nvCxnSpPr>
          <p:cNvPr id="31" name="Conector recto 4107"/>
          <p:cNvCxnSpPr>
            <a:stCxn id="16" idx="2"/>
            <a:endCxn id="30" idx="0"/>
          </p:cNvCxnSpPr>
          <p:nvPr/>
        </p:nvCxnSpPr>
        <p:spPr>
          <a:xfrm flipH="1">
            <a:off x="2074292" y="2577148"/>
            <a:ext cx="1104" cy="173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4118"/>
          <p:cNvCxnSpPr>
            <a:stCxn id="23" idx="2"/>
            <a:endCxn id="12" idx="0"/>
          </p:cNvCxnSpPr>
          <p:nvPr/>
        </p:nvCxnSpPr>
        <p:spPr>
          <a:xfrm flipH="1">
            <a:off x="5065292" y="2567623"/>
            <a:ext cx="1" cy="213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66"/>
          <p:cNvCxnSpPr/>
          <p:nvPr/>
        </p:nvCxnSpPr>
        <p:spPr>
          <a:xfrm>
            <a:off x="5597792" y="3429845"/>
            <a:ext cx="1033" cy="168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19 Rectángulo"/>
          <p:cNvSpPr/>
          <p:nvPr/>
        </p:nvSpPr>
        <p:spPr>
          <a:xfrm>
            <a:off x="8788118" y="2837865"/>
            <a:ext cx="886619" cy="576064"/>
          </a:xfrm>
          <a:prstGeom prst="rect">
            <a:avLst/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DIRECCIÓN NACIONAL DE </a:t>
            </a:r>
          </a:p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ATENCIÓN AL ASEGURADO</a:t>
            </a:r>
          </a:p>
        </p:txBody>
      </p:sp>
      <p:sp>
        <p:nvSpPr>
          <p:cNvPr id="35" name="19 Rectángulo"/>
          <p:cNvSpPr/>
          <p:nvPr/>
        </p:nvSpPr>
        <p:spPr>
          <a:xfrm>
            <a:off x="8788118" y="3669693"/>
            <a:ext cx="886619" cy="576064"/>
          </a:xfrm>
          <a:prstGeom prst="rect">
            <a:avLst/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DIRECCIÓN NACIONAL DE ASISTENCIA A LOS </a:t>
            </a:r>
          </a:p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SERVICIOS AL ASEGURADO </a:t>
            </a:r>
          </a:p>
        </p:txBody>
      </p:sp>
      <p:cxnSp>
        <p:nvCxnSpPr>
          <p:cNvPr id="36" name="Conector angular 193"/>
          <p:cNvCxnSpPr/>
          <p:nvPr/>
        </p:nvCxnSpPr>
        <p:spPr>
          <a:xfrm flipV="1">
            <a:off x="8740258" y="2548442"/>
            <a:ext cx="491168" cy="63360"/>
          </a:xfrm>
          <a:prstGeom prst="bentConnector3">
            <a:avLst>
              <a:gd name="adj1" fmla="val 979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r 194"/>
          <p:cNvCxnSpPr>
            <a:endCxn id="35" idx="0"/>
          </p:cNvCxnSpPr>
          <p:nvPr/>
        </p:nvCxnSpPr>
        <p:spPr>
          <a:xfrm rot="16200000" flipH="1">
            <a:off x="8451757" y="2890022"/>
            <a:ext cx="1058227" cy="501115"/>
          </a:xfrm>
          <a:prstGeom prst="bentConnector3">
            <a:avLst>
              <a:gd name="adj1" fmla="val 889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angular 204"/>
          <p:cNvCxnSpPr>
            <a:endCxn id="34" idx="0"/>
          </p:cNvCxnSpPr>
          <p:nvPr/>
        </p:nvCxnSpPr>
        <p:spPr>
          <a:xfrm>
            <a:off x="8730311" y="2751745"/>
            <a:ext cx="501117" cy="8612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20 Rectángulo"/>
          <p:cNvSpPr/>
          <p:nvPr/>
        </p:nvSpPr>
        <p:spPr>
          <a:xfrm>
            <a:off x="2675792" y="2800428"/>
            <a:ext cx="930039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DIRECCIÓN</a:t>
            </a:r>
          </a:p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NACIONAL DE FINANZAS</a:t>
            </a:r>
          </a:p>
        </p:txBody>
      </p:sp>
      <p:sp>
        <p:nvSpPr>
          <p:cNvPr id="40" name="20 Rectángulo"/>
          <p:cNvSpPr/>
          <p:nvPr/>
        </p:nvSpPr>
        <p:spPr>
          <a:xfrm>
            <a:off x="2671485" y="3506695"/>
            <a:ext cx="930039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DIRECCIÓN</a:t>
            </a:r>
          </a:p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NACIONAL DE ASUNTOS ADMINISTRATIVOS</a:t>
            </a:r>
          </a:p>
        </p:txBody>
      </p:sp>
      <p:sp>
        <p:nvSpPr>
          <p:cNvPr id="41" name="20 Rectángulo"/>
          <p:cNvSpPr/>
          <p:nvPr/>
        </p:nvSpPr>
        <p:spPr>
          <a:xfrm>
            <a:off x="2680194" y="4165979"/>
            <a:ext cx="930039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DIRECCIÓN</a:t>
            </a:r>
          </a:p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NACIONAL DE INGRESOS</a:t>
            </a:r>
          </a:p>
        </p:txBody>
      </p:sp>
      <p:sp>
        <p:nvSpPr>
          <p:cNvPr id="42" name="20 Rectángulo"/>
          <p:cNvSpPr/>
          <p:nvPr/>
        </p:nvSpPr>
        <p:spPr>
          <a:xfrm>
            <a:off x="2688903" y="4852559"/>
            <a:ext cx="930039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DIRECCIÓN</a:t>
            </a:r>
          </a:p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NACIONAL DE CONTABILIDAD</a:t>
            </a:r>
          </a:p>
        </p:txBody>
      </p:sp>
      <p:sp>
        <p:nvSpPr>
          <p:cNvPr id="43" name="20 Rectángulo"/>
          <p:cNvSpPr/>
          <p:nvPr/>
        </p:nvSpPr>
        <p:spPr>
          <a:xfrm>
            <a:off x="2680194" y="5502802"/>
            <a:ext cx="930039" cy="576064"/>
          </a:xfrm>
          <a:prstGeom prst="rect">
            <a:avLst/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DIRECCIÓN</a:t>
            </a:r>
          </a:p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NACIONAL DE COMPRAS </a:t>
            </a:r>
          </a:p>
        </p:txBody>
      </p:sp>
      <p:sp>
        <p:nvSpPr>
          <p:cNvPr id="44" name="20 Rectángulo"/>
          <p:cNvSpPr/>
          <p:nvPr/>
        </p:nvSpPr>
        <p:spPr>
          <a:xfrm>
            <a:off x="6732983" y="2795026"/>
            <a:ext cx="930039" cy="576064"/>
          </a:xfrm>
          <a:prstGeom prst="rect">
            <a:avLst/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DIRECCIÓN</a:t>
            </a:r>
          </a:p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NACIONAL DE INFORMÁTICA </a:t>
            </a:r>
          </a:p>
        </p:txBody>
      </p:sp>
      <p:sp>
        <p:nvSpPr>
          <p:cNvPr id="45" name="20 Rectángulo"/>
          <p:cNvSpPr/>
          <p:nvPr/>
        </p:nvSpPr>
        <p:spPr>
          <a:xfrm>
            <a:off x="6757141" y="3514941"/>
            <a:ext cx="930039" cy="576064"/>
          </a:xfrm>
          <a:prstGeom prst="rect">
            <a:avLst/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DIRECCIÓN</a:t>
            </a:r>
          </a:p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NACIONAL DE INNOVACIÓN </a:t>
            </a:r>
          </a:p>
        </p:txBody>
      </p:sp>
      <p:sp>
        <p:nvSpPr>
          <p:cNvPr id="46" name="20 Rectángulo"/>
          <p:cNvSpPr/>
          <p:nvPr/>
        </p:nvSpPr>
        <p:spPr>
          <a:xfrm>
            <a:off x="6770789" y="4228817"/>
            <a:ext cx="930039" cy="576064"/>
          </a:xfrm>
          <a:prstGeom prst="rect">
            <a:avLst/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DIRECCIÓN</a:t>
            </a:r>
          </a:p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NACIONAL DE PROYECTOS</a:t>
            </a:r>
          </a:p>
        </p:txBody>
      </p:sp>
      <p:sp>
        <p:nvSpPr>
          <p:cNvPr id="47" name="20 Rectángulo"/>
          <p:cNvSpPr/>
          <p:nvPr/>
        </p:nvSpPr>
        <p:spPr>
          <a:xfrm>
            <a:off x="6778087" y="4942693"/>
            <a:ext cx="930039" cy="576064"/>
          </a:xfrm>
          <a:prstGeom prst="rect">
            <a:avLst/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DIRECCIÓN</a:t>
            </a:r>
          </a:p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NACIONAL DE PROCESOS</a:t>
            </a:r>
          </a:p>
        </p:txBody>
      </p:sp>
      <p:sp>
        <p:nvSpPr>
          <p:cNvPr id="48" name="20 Rectángulo"/>
          <p:cNvSpPr/>
          <p:nvPr/>
        </p:nvSpPr>
        <p:spPr>
          <a:xfrm>
            <a:off x="6784437" y="5648960"/>
            <a:ext cx="930039" cy="576064"/>
          </a:xfrm>
          <a:prstGeom prst="rect">
            <a:avLst/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DIRECCIÓN</a:t>
            </a:r>
          </a:p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NACIONAL DE GESTIÓN ADMIISTRATIVA</a:t>
            </a:r>
          </a:p>
        </p:txBody>
      </p:sp>
      <p:sp>
        <p:nvSpPr>
          <p:cNvPr id="49" name="20 Rectángulo"/>
          <p:cNvSpPr/>
          <p:nvPr/>
        </p:nvSpPr>
        <p:spPr>
          <a:xfrm>
            <a:off x="9773872" y="2826995"/>
            <a:ext cx="930039" cy="576064"/>
          </a:xfrm>
          <a:prstGeom prst="rect">
            <a:avLst/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DIRECCIÓN</a:t>
            </a:r>
          </a:p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NACIONAL DE SERVICIOS DE SALUD </a:t>
            </a:r>
          </a:p>
        </p:txBody>
      </p:sp>
      <p:sp>
        <p:nvSpPr>
          <p:cNvPr id="50" name="20 Rectángulo"/>
          <p:cNvSpPr/>
          <p:nvPr/>
        </p:nvSpPr>
        <p:spPr>
          <a:xfrm>
            <a:off x="9779443" y="3683390"/>
            <a:ext cx="930039" cy="576064"/>
          </a:xfrm>
          <a:prstGeom prst="rect">
            <a:avLst/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DIRECCIÓN</a:t>
            </a:r>
          </a:p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NACIONAL DE SEGURIDAD OCUPACIONAL </a:t>
            </a:r>
          </a:p>
        </p:txBody>
      </p:sp>
      <p:cxnSp>
        <p:nvCxnSpPr>
          <p:cNvPr id="51" name="Conector angular 224"/>
          <p:cNvCxnSpPr/>
          <p:nvPr/>
        </p:nvCxnSpPr>
        <p:spPr>
          <a:xfrm flipV="1">
            <a:off x="9721334" y="2545105"/>
            <a:ext cx="535951" cy="61089"/>
          </a:xfrm>
          <a:prstGeom prst="bentConnector3">
            <a:avLst>
              <a:gd name="adj1" fmla="val 1003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r 225"/>
          <p:cNvCxnSpPr/>
          <p:nvPr/>
        </p:nvCxnSpPr>
        <p:spPr>
          <a:xfrm>
            <a:off x="9721333" y="2751745"/>
            <a:ext cx="535952" cy="88393"/>
          </a:xfrm>
          <a:prstGeom prst="bentConnector3">
            <a:avLst>
              <a:gd name="adj1" fmla="val 1052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angular 226"/>
          <p:cNvCxnSpPr>
            <a:endCxn id="50" idx="0"/>
          </p:cNvCxnSpPr>
          <p:nvPr/>
        </p:nvCxnSpPr>
        <p:spPr>
          <a:xfrm rot="16200000" flipH="1">
            <a:off x="9442826" y="2881753"/>
            <a:ext cx="1080145" cy="523129"/>
          </a:xfrm>
          <a:prstGeom prst="bentConnector3">
            <a:avLst>
              <a:gd name="adj1" fmla="val 876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angular 230"/>
          <p:cNvCxnSpPr/>
          <p:nvPr/>
        </p:nvCxnSpPr>
        <p:spPr>
          <a:xfrm flipV="1">
            <a:off x="2613198" y="2589017"/>
            <a:ext cx="533298" cy="59401"/>
          </a:xfrm>
          <a:prstGeom prst="bentConnector3">
            <a:avLst>
              <a:gd name="adj1" fmla="val 1038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r 231"/>
          <p:cNvCxnSpPr/>
          <p:nvPr/>
        </p:nvCxnSpPr>
        <p:spPr>
          <a:xfrm>
            <a:off x="2613199" y="2736504"/>
            <a:ext cx="533299" cy="69165"/>
          </a:xfrm>
          <a:prstGeom prst="bentConnector3">
            <a:avLst>
              <a:gd name="adj1" fmla="val 1001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r 232"/>
          <p:cNvCxnSpPr/>
          <p:nvPr/>
        </p:nvCxnSpPr>
        <p:spPr>
          <a:xfrm rot="16200000" flipH="1">
            <a:off x="2412790" y="2851384"/>
            <a:ext cx="910712" cy="509893"/>
          </a:xfrm>
          <a:prstGeom prst="bentConnector3">
            <a:avLst>
              <a:gd name="adj1" fmla="val 949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angular 238"/>
          <p:cNvCxnSpPr>
            <a:stCxn id="41" idx="0"/>
            <a:endCxn id="42" idx="0"/>
          </p:cNvCxnSpPr>
          <p:nvPr/>
        </p:nvCxnSpPr>
        <p:spPr>
          <a:xfrm rot="16200000" flipH="1">
            <a:off x="2806277" y="4504916"/>
            <a:ext cx="686580" cy="8709"/>
          </a:xfrm>
          <a:prstGeom prst="bentConnector5">
            <a:avLst>
              <a:gd name="adj1" fmla="val -6659"/>
              <a:gd name="adj2" fmla="val -6034929"/>
              <a:gd name="adj3" fmla="val 919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angular 247"/>
          <p:cNvCxnSpPr>
            <a:stCxn id="42" idx="0"/>
            <a:endCxn id="43" idx="0"/>
          </p:cNvCxnSpPr>
          <p:nvPr/>
        </p:nvCxnSpPr>
        <p:spPr>
          <a:xfrm rot="16200000" flipH="1" flipV="1">
            <a:off x="2824447" y="5173326"/>
            <a:ext cx="650243" cy="8709"/>
          </a:xfrm>
          <a:prstGeom prst="bentConnector5">
            <a:avLst>
              <a:gd name="adj1" fmla="val -9710"/>
              <a:gd name="adj2" fmla="val 6234895"/>
              <a:gd name="adj3" fmla="val 942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angular 252"/>
          <p:cNvCxnSpPr>
            <a:stCxn id="40" idx="0"/>
            <a:endCxn id="41" idx="0"/>
          </p:cNvCxnSpPr>
          <p:nvPr/>
        </p:nvCxnSpPr>
        <p:spPr>
          <a:xfrm rot="16200000" flipH="1">
            <a:off x="2811216" y="3831984"/>
            <a:ext cx="659284" cy="8709"/>
          </a:xfrm>
          <a:prstGeom prst="bentConnector5">
            <a:avLst>
              <a:gd name="adj1" fmla="val -9577"/>
              <a:gd name="adj2" fmla="val -6034929"/>
              <a:gd name="adj3" fmla="val 936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20 Rectángulo"/>
          <p:cNvSpPr/>
          <p:nvPr/>
        </p:nvSpPr>
        <p:spPr>
          <a:xfrm>
            <a:off x="2688903" y="6171799"/>
            <a:ext cx="930039" cy="576064"/>
          </a:xfrm>
          <a:prstGeom prst="rect">
            <a:avLst/>
          </a:prstGeom>
          <a:solidFill>
            <a:schemeClr val="bg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DIRECCIÓN</a:t>
            </a:r>
          </a:p>
          <a:p>
            <a:pPr algn="ctr">
              <a:defRPr/>
            </a:pPr>
            <a:r>
              <a:rPr lang="es-ES" sz="700" dirty="0">
                <a:solidFill>
                  <a:schemeClr val="tx1"/>
                </a:solidFill>
              </a:rPr>
              <a:t>NACIONAL DE LOGÍSTICA </a:t>
            </a:r>
          </a:p>
        </p:txBody>
      </p:sp>
      <p:cxnSp>
        <p:nvCxnSpPr>
          <p:cNvPr id="61" name="Conector angular 279"/>
          <p:cNvCxnSpPr>
            <a:stCxn id="43" idx="0"/>
            <a:endCxn id="60" idx="0"/>
          </p:cNvCxnSpPr>
          <p:nvPr/>
        </p:nvCxnSpPr>
        <p:spPr>
          <a:xfrm rot="16200000" flipH="1">
            <a:off x="2815069" y="5832947"/>
            <a:ext cx="668997" cy="8709"/>
          </a:xfrm>
          <a:prstGeom prst="bentConnector5">
            <a:avLst>
              <a:gd name="adj1" fmla="val -5533"/>
              <a:gd name="adj2" fmla="val -6234895"/>
              <a:gd name="adj3" fmla="val 930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angular 289"/>
          <p:cNvCxnSpPr/>
          <p:nvPr/>
        </p:nvCxnSpPr>
        <p:spPr>
          <a:xfrm flipV="1">
            <a:off x="6680574" y="2549453"/>
            <a:ext cx="515635" cy="61833"/>
          </a:xfrm>
          <a:prstGeom prst="bentConnector3">
            <a:avLst>
              <a:gd name="adj1" fmla="val 931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angular 290"/>
          <p:cNvCxnSpPr/>
          <p:nvPr/>
        </p:nvCxnSpPr>
        <p:spPr>
          <a:xfrm>
            <a:off x="6680575" y="2725664"/>
            <a:ext cx="453670" cy="69141"/>
          </a:xfrm>
          <a:prstGeom prst="bentConnector3">
            <a:avLst>
              <a:gd name="adj1" fmla="val 1059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angular 283"/>
          <p:cNvCxnSpPr>
            <a:endCxn id="45" idx="0"/>
          </p:cNvCxnSpPr>
          <p:nvPr/>
        </p:nvCxnSpPr>
        <p:spPr>
          <a:xfrm rot="16200000" flipH="1">
            <a:off x="6496993" y="2789775"/>
            <a:ext cx="908748" cy="541585"/>
          </a:xfrm>
          <a:prstGeom prst="bentConnector3">
            <a:avLst>
              <a:gd name="adj1" fmla="val 926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r 286"/>
          <p:cNvCxnSpPr>
            <a:stCxn id="45" idx="0"/>
            <a:endCxn id="46" idx="0"/>
          </p:cNvCxnSpPr>
          <p:nvPr/>
        </p:nvCxnSpPr>
        <p:spPr>
          <a:xfrm rot="16200000" flipH="1">
            <a:off x="6872046" y="3865055"/>
            <a:ext cx="713876" cy="13648"/>
          </a:xfrm>
          <a:prstGeom prst="bentConnector5">
            <a:avLst>
              <a:gd name="adj1" fmla="val -9784"/>
              <a:gd name="adj2" fmla="val -3897494"/>
              <a:gd name="adj3" fmla="val 903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angular 292"/>
          <p:cNvCxnSpPr>
            <a:stCxn id="46" idx="0"/>
            <a:endCxn id="47" idx="0"/>
          </p:cNvCxnSpPr>
          <p:nvPr/>
        </p:nvCxnSpPr>
        <p:spPr>
          <a:xfrm rot="16200000" flipH="1">
            <a:off x="6882519" y="4582106"/>
            <a:ext cx="713876" cy="7298"/>
          </a:xfrm>
          <a:prstGeom prst="bentConnector5">
            <a:avLst>
              <a:gd name="adj1" fmla="val -8895"/>
              <a:gd name="adj2" fmla="val -7549740"/>
              <a:gd name="adj3" fmla="val 903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angular 296"/>
          <p:cNvCxnSpPr>
            <a:stCxn id="48" idx="0"/>
            <a:endCxn id="47" idx="0"/>
          </p:cNvCxnSpPr>
          <p:nvPr/>
        </p:nvCxnSpPr>
        <p:spPr>
          <a:xfrm rot="16200000" flipV="1">
            <a:off x="6893149" y="5292652"/>
            <a:ext cx="706267" cy="6350"/>
          </a:xfrm>
          <a:prstGeom prst="bentConnector5">
            <a:avLst>
              <a:gd name="adj1" fmla="val 9218"/>
              <a:gd name="adj2" fmla="val 8976866"/>
              <a:gd name="adj3" fmla="val 1098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111 Conector angular"/>
          <p:cNvCxnSpPr>
            <a:stCxn id="22" idx="0"/>
            <a:endCxn id="17" idx="0"/>
          </p:cNvCxnSpPr>
          <p:nvPr/>
        </p:nvCxnSpPr>
        <p:spPr>
          <a:xfrm rot="5400000" flipH="1" flipV="1">
            <a:off x="8134724" y="-78716"/>
            <a:ext cx="2832" cy="4090240"/>
          </a:xfrm>
          <a:prstGeom prst="bentConnector3">
            <a:avLst>
              <a:gd name="adj1" fmla="val 817203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111 Conector angular"/>
          <p:cNvCxnSpPr>
            <a:stCxn id="18" idx="0"/>
            <a:endCxn id="23" idx="0"/>
          </p:cNvCxnSpPr>
          <p:nvPr/>
        </p:nvCxnSpPr>
        <p:spPr>
          <a:xfrm rot="5400000" flipH="1" flipV="1">
            <a:off x="4072905" y="1030418"/>
            <a:ext cx="31245" cy="1953531"/>
          </a:xfrm>
          <a:prstGeom prst="bentConnector3">
            <a:avLst>
              <a:gd name="adj1" fmla="val 42888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111 Conector angular"/>
          <p:cNvCxnSpPr>
            <a:stCxn id="14" idx="0"/>
            <a:endCxn id="19" idx="0"/>
          </p:cNvCxnSpPr>
          <p:nvPr/>
        </p:nvCxnSpPr>
        <p:spPr>
          <a:xfrm rot="16200000" flipH="1" flipV="1">
            <a:off x="7673206" y="1431947"/>
            <a:ext cx="10941" cy="1055390"/>
          </a:xfrm>
          <a:prstGeom prst="bentConnector3">
            <a:avLst>
              <a:gd name="adj1" fmla="val -53449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angular 322"/>
          <p:cNvCxnSpPr>
            <a:stCxn id="15" idx="0"/>
            <a:endCxn id="19" idx="0"/>
          </p:cNvCxnSpPr>
          <p:nvPr/>
        </p:nvCxnSpPr>
        <p:spPr>
          <a:xfrm rot="16200000" flipV="1">
            <a:off x="8165485" y="950612"/>
            <a:ext cx="189" cy="2029193"/>
          </a:xfrm>
          <a:prstGeom prst="bentConnector3">
            <a:avLst>
              <a:gd name="adj1" fmla="val 4229259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10 Conector recto"/>
          <p:cNvCxnSpPr/>
          <p:nvPr/>
        </p:nvCxnSpPr>
        <p:spPr>
          <a:xfrm flipH="1">
            <a:off x="6085830" y="1670624"/>
            <a:ext cx="3304" cy="2572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401"/>
          <p:cNvCxnSpPr/>
          <p:nvPr/>
        </p:nvCxnSpPr>
        <p:spPr>
          <a:xfrm>
            <a:off x="6140150" y="2540067"/>
            <a:ext cx="543" cy="240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2460983" y="5949243"/>
            <a:ext cx="1422395" cy="901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3" name="Rectángulo 2"/>
          <p:cNvSpPr/>
          <p:nvPr/>
        </p:nvSpPr>
        <p:spPr>
          <a:xfrm>
            <a:off x="8366078" y="4983281"/>
            <a:ext cx="3575713" cy="66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Ubicación según la estructura organizacional, DINALOG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9399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69" y="900751"/>
            <a:ext cx="10126638" cy="530897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967785" y="5595582"/>
            <a:ext cx="4176215" cy="436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890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>
            <a:extLst>
              <a:ext uri="{FF2B5EF4-FFF2-40B4-BE49-F238E27FC236}">
                <a16:creationId xmlns="" xmlns:a16="http://schemas.microsoft.com/office/drawing/2014/main" id="{FEFE6600-8C5B-45AB-A6C8-8B5DB8BD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39" y="1131679"/>
            <a:ext cx="4851955" cy="628614"/>
          </a:xfrm>
        </p:spPr>
        <p:txBody>
          <a:bodyPr>
            <a:noAutofit/>
          </a:bodyPr>
          <a:lstStyle/>
          <a:p>
            <a:pPr algn="ctr"/>
            <a:r>
              <a:rPr lang="es-PA" sz="2400" b="1" dirty="0"/>
              <a:t/>
            </a:r>
            <a:br>
              <a:rPr lang="es-PA" sz="2400" b="1" dirty="0"/>
            </a:br>
            <a:r>
              <a:rPr lang="es-PA" sz="2400" b="1" dirty="0"/>
              <a:t>RESUMEN DIAGNÓSTICO </a:t>
            </a:r>
            <a:br>
              <a:rPr lang="es-PA" sz="2400" b="1" dirty="0"/>
            </a:br>
            <a:r>
              <a:rPr lang="es-PA" sz="2400" b="1" dirty="0"/>
              <a:t>TEMÁTICA ADMINISTRACIÓN</a:t>
            </a:r>
            <a:br>
              <a:rPr lang="es-PA" sz="2400" b="1" dirty="0"/>
            </a:br>
            <a:endParaRPr lang="es-PA" sz="2400" b="1" dirty="0"/>
          </a:p>
        </p:txBody>
      </p:sp>
      <p:sp>
        <p:nvSpPr>
          <p:cNvPr id="5" name="Abrir llave 13"/>
          <p:cNvSpPr/>
          <p:nvPr/>
        </p:nvSpPr>
        <p:spPr>
          <a:xfrm>
            <a:off x="1975772" y="1846480"/>
            <a:ext cx="1152525" cy="4252563"/>
          </a:xfrm>
          <a:prstGeom prst="leftBrace">
            <a:avLst>
              <a:gd name="adj1" fmla="val 0"/>
              <a:gd name="adj2" fmla="val 50592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CuadroTexto 6"/>
          <p:cNvSpPr txBox="1">
            <a:spLocks noChangeArrowheads="1"/>
          </p:cNvSpPr>
          <p:nvPr/>
        </p:nvSpPr>
        <p:spPr bwMode="auto">
          <a:xfrm>
            <a:off x="2552034" y="1948788"/>
            <a:ext cx="545611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s-PA" altLang="es-PA" sz="2000" dirty="0"/>
              <a:t>La Estructura Organizacional </a:t>
            </a:r>
            <a:r>
              <a:rPr lang="es-PA" altLang="es-PA" sz="2000" dirty="0" smtClean="0"/>
              <a:t>se encuentra en procesos dinámicos enfocados para </a:t>
            </a:r>
            <a:r>
              <a:rPr lang="es-PA" altLang="es-PA" sz="2000" dirty="0"/>
              <a:t>responder a los cambios del modelo de gestión que necesitan las áreas fundamentales de los  servicios de salud, </a:t>
            </a:r>
            <a:r>
              <a:rPr lang="es-PA" altLang="es-PA" sz="2000" dirty="0" smtClean="0"/>
              <a:t>y </a:t>
            </a:r>
            <a:r>
              <a:rPr lang="es-PA" altLang="es-PA" sz="2000" dirty="0"/>
              <a:t>relaciones con los </a:t>
            </a:r>
            <a:r>
              <a:rPr lang="es-PA" altLang="es-PA" sz="2000" dirty="0" smtClean="0"/>
              <a:t>asegurados. </a:t>
            </a:r>
            <a:endParaRPr lang="es-PA" altLang="es-PA" sz="2000" dirty="0"/>
          </a:p>
          <a:p>
            <a:pPr algn="just">
              <a:spcBef>
                <a:spcPct val="0"/>
              </a:spcBef>
            </a:pPr>
            <a:endParaRPr lang="es-ES" altLang="es-PA" sz="2000" dirty="0"/>
          </a:p>
          <a:p>
            <a:pPr algn="just">
              <a:spcBef>
                <a:spcPct val="0"/>
              </a:spcBef>
            </a:pPr>
            <a:r>
              <a:rPr lang="es-ES" altLang="es-PA" sz="2000" dirty="0" smtClean="0"/>
              <a:t>Las funciones técnicas y administrativas, requieren de actualización permanente y su respectiva  re estructuración para los cargos que en algunos casos no son contemplados en el manual descriptivo de puestos.</a:t>
            </a:r>
            <a:endParaRPr lang="es-PA" altLang="es-PA" sz="2000" dirty="0"/>
          </a:p>
        </p:txBody>
      </p:sp>
      <p:sp>
        <p:nvSpPr>
          <p:cNvPr id="7" name="Rectángulo: esquinas redondeadas 2"/>
          <p:cNvSpPr/>
          <p:nvPr/>
        </p:nvSpPr>
        <p:spPr>
          <a:xfrm>
            <a:off x="13470" y="95375"/>
            <a:ext cx="4305939" cy="873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A" sz="2800" b="1" dirty="0"/>
              <a:t>II- ESTRUCTURA ORGÁNICA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998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/>
          <p:cNvSpPr/>
          <p:nvPr/>
        </p:nvSpPr>
        <p:spPr>
          <a:xfrm>
            <a:off x="215629" y="182310"/>
            <a:ext cx="2735263" cy="873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A" sz="2800" b="1" dirty="0" smtClean="0"/>
              <a:t>III- ANÁLISIS FODA</a:t>
            </a:r>
            <a:endParaRPr lang="en-US" sz="2800" b="1" dirty="0"/>
          </a:p>
        </p:txBody>
      </p:sp>
      <p:sp>
        <p:nvSpPr>
          <p:cNvPr id="5" name="Abrir llave 13"/>
          <p:cNvSpPr/>
          <p:nvPr/>
        </p:nvSpPr>
        <p:spPr>
          <a:xfrm>
            <a:off x="1799500" y="973689"/>
            <a:ext cx="1152525" cy="5686421"/>
          </a:xfrm>
          <a:prstGeom prst="leftBrace">
            <a:avLst>
              <a:gd name="adj1" fmla="val 0"/>
              <a:gd name="adj2" fmla="val 50592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093" y="182311"/>
            <a:ext cx="8951880" cy="664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2"/>
          <p:cNvSpPr/>
          <p:nvPr/>
        </p:nvSpPr>
        <p:spPr>
          <a:xfrm>
            <a:off x="4400338" y="3090626"/>
            <a:ext cx="2735263" cy="1343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A" sz="2800" b="1" dirty="0">
                <a:solidFill>
                  <a:schemeClr val="bg1"/>
                </a:solidFill>
              </a:rPr>
              <a:t>IV- </a:t>
            </a:r>
            <a:r>
              <a:rPr lang="es-PA" sz="2800" b="1" dirty="0" smtClean="0">
                <a:solidFill>
                  <a:schemeClr val="bg1"/>
                </a:solidFill>
              </a:rPr>
              <a:t>NUDOS CRÍTICOS</a:t>
            </a:r>
            <a:endParaRPr lang="en-US" sz="2800" b="1" dirty="0"/>
          </a:p>
        </p:txBody>
      </p:sp>
      <p:sp>
        <p:nvSpPr>
          <p:cNvPr id="5" name="Título 5">
            <a:extLst>
              <a:ext uri="{FF2B5EF4-FFF2-40B4-BE49-F238E27FC236}">
                <a16:creationId xmlns="" xmlns:a16="http://schemas.microsoft.com/office/drawing/2014/main" id="{FEFE6600-8C5B-45AB-A6C8-8B5DB8BD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98" y="1248967"/>
            <a:ext cx="4851955" cy="628614"/>
          </a:xfrm>
        </p:spPr>
        <p:txBody>
          <a:bodyPr>
            <a:noAutofit/>
          </a:bodyPr>
          <a:lstStyle/>
          <a:p>
            <a:pPr algn="ctr"/>
            <a:r>
              <a:rPr lang="es-PA" sz="2400" b="1" dirty="0"/>
              <a:t/>
            </a:r>
            <a:br>
              <a:rPr lang="es-PA" sz="2400" b="1" dirty="0"/>
            </a:br>
            <a:r>
              <a:rPr lang="es-PA" sz="2400" b="1" dirty="0"/>
              <a:t>RESUMEN DIAGNÓSTICO </a:t>
            </a:r>
            <a:br>
              <a:rPr lang="es-PA" sz="2400" b="1" dirty="0"/>
            </a:br>
            <a:r>
              <a:rPr lang="es-PA" sz="2400" b="1" dirty="0"/>
              <a:t>TEMÁTICA ADMINISTRACIÓN</a:t>
            </a:r>
            <a:br>
              <a:rPr lang="es-PA" sz="2400" b="1" dirty="0"/>
            </a:br>
            <a:endParaRPr lang="es-PA" sz="2400" b="1" dirty="0"/>
          </a:p>
        </p:txBody>
      </p:sp>
    </p:spTree>
    <p:extLst>
      <p:ext uri="{BB962C8B-B14F-4D97-AF65-F5344CB8AC3E}">
        <p14:creationId xmlns:p14="http://schemas.microsoft.com/office/powerpoint/2010/main" val="17578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811</Words>
  <Application>Microsoft Office PowerPoint</Application>
  <PresentationFormat>Panorámica</PresentationFormat>
  <Paragraphs>137</Paragraphs>
  <Slides>16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MS PGothic</vt:lpstr>
      <vt:lpstr>Arial</vt:lpstr>
      <vt:lpstr>Arial Narrow</vt:lpstr>
      <vt:lpstr>Arial Rounded MT Bold</vt:lpstr>
      <vt:lpstr>Calibri</vt:lpstr>
      <vt:lpstr>Calibri Light</vt:lpstr>
      <vt:lpstr>Office Theme</vt:lpstr>
      <vt:lpstr>Presentación de PowerPoint</vt:lpstr>
      <vt:lpstr>Presentación de PowerPoint</vt:lpstr>
      <vt:lpstr>I. ROL DE LA DIRECCIÓN NACIONAL DE LOGÍSTICA.</vt:lpstr>
      <vt:lpstr>Presentación de PowerPoint</vt:lpstr>
      <vt:lpstr>Presentación de PowerPoint</vt:lpstr>
      <vt:lpstr>Presentación de PowerPoint</vt:lpstr>
      <vt:lpstr> RESUMEN DIAGNÓSTICO  TEMÁTICA ADMINISTRACIÓN </vt:lpstr>
      <vt:lpstr>Presentación de PowerPoint</vt:lpstr>
      <vt:lpstr> RESUMEN DIAGNÓSTICO  TEMÁTICA ADMINISTRACIÓN </vt:lpstr>
      <vt:lpstr> RESUMEN DIAGNÓSTICO  TEMÁTICA ADMINISTRACIÓN </vt:lpstr>
      <vt:lpstr>Presentación de PowerPoint</vt:lpstr>
      <vt:lpstr> RESUMEN DIAGNÓSTICO  TEMÁTICA ADMINISTRACIÓN </vt:lpstr>
      <vt:lpstr>Presentación de PowerPoint</vt:lpstr>
      <vt:lpstr>Presentación de PowerPoint</vt:lpstr>
      <vt:lpstr> RESUMEN DIAGNÓSTICO  TEMÁTICA ADMINISTRACIÓN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De León, Vladimir</cp:lastModifiedBy>
  <cp:revision>95</cp:revision>
  <cp:lastPrinted>2021-08-17T19:38:54Z</cp:lastPrinted>
  <dcterms:created xsi:type="dcterms:W3CDTF">2021-04-26T12:39:44Z</dcterms:created>
  <dcterms:modified xsi:type="dcterms:W3CDTF">2021-08-18T16:31:29Z</dcterms:modified>
</cp:coreProperties>
</file>