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6" r:id="rId4"/>
    <p:sldId id="258" r:id="rId5"/>
    <p:sldId id="263" r:id="rId6"/>
    <p:sldId id="261" r:id="rId7"/>
    <p:sldId id="264" r:id="rId8"/>
    <p:sldId id="259" r:id="rId9"/>
    <p:sldId id="265" r:id="rId10"/>
    <p:sldId id="269" r:id="rId11"/>
    <p:sldId id="268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62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6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5D30-FC61-48CD-8E6D-0804DF39762D}" type="datetimeFigureOut">
              <a:rPr lang="es-PA" smtClean="0"/>
              <a:t>07/06/2021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FB734-D209-40B3-8369-1B76558DB35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8871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FB734-D209-40B3-8369-1B76558DB35E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9388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/>
              <a:pPr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87144" y="365125"/>
            <a:ext cx="7966656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EMPLEADORES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87144" y="1571223"/>
            <a:ext cx="7966656" cy="4773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b="1" dirty="0"/>
              <a:t>Capítulo VI </a:t>
            </a:r>
          </a:p>
          <a:p>
            <a:pPr algn="just"/>
            <a:r>
              <a:rPr lang="es-PA" b="1" dirty="0"/>
              <a:t>Art 87. Inscripción y Afiliación.</a:t>
            </a:r>
          </a:p>
          <a:p>
            <a:pPr algn="just"/>
            <a:r>
              <a:rPr lang="es-PA" b="1" dirty="0"/>
              <a:t>Art 88. Deber de Notificación del cese de operaciones.</a:t>
            </a:r>
          </a:p>
          <a:p>
            <a:pPr algn="just"/>
            <a:r>
              <a:rPr lang="es-PA" b="1" dirty="0"/>
              <a:t>Art 90. Obligación del empleador de deducir cuotas.</a:t>
            </a:r>
          </a:p>
          <a:p>
            <a:pPr algn="just"/>
            <a:r>
              <a:rPr lang="es-PA" b="1" dirty="0"/>
              <a:t>Art 91. Pago de cuotas sobre los salarios. </a:t>
            </a:r>
          </a:p>
          <a:p>
            <a:pPr algn="just"/>
            <a:r>
              <a:rPr lang="es-PA" b="1" dirty="0"/>
              <a:t>Art 92. Excepción de salarios. </a:t>
            </a:r>
          </a:p>
        </p:txBody>
      </p:sp>
    </p:spTree>
    <p:extLst>
      <p:ext uri="{BB962C8B-B14F-4D97-AF65-F5344CB8AC3E}">
        <p14:creationId xmlns:p14="http://schemas.microsoft.com/office/powerpoint/2010/main" val="20874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695B88-4C4D-4320-92F8-9513008B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2" y="365125"/>
            <a:ext cx="7882467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SANCIONES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A35E20-7692-40F6-B15C-C9F01473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6" y="1825625"/>
            <a:ext cx="720513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PA" b="1" dirty="0"/>
              <a:t>Capítulo XI</a:t>
            </a:r>
          </a:p>
          <a:p>
            <a:pPr algn="just"/>
            <a:r>
              <a:rPr lang="es-PA" b="1" dirty="0"/>
              <a:t>Art 121. Falta de inscripción y notificación.</a:t>
            </a:r>
          </a:p>
          <a:p>
            <a:pPr algn="just"/>
            <a:r>
              <a:rPr lang="es-PA" b="1" dirty="0"/>
              <a:t>Art 122. Declaraciones falsas y </a:t>
            </a:r>
            <a:r>
              <a:rPr lang="es-PA" b="1" dirty="0" err="1"/>
              <a:t>subdeclaraciones</a:t>
            </a:r>
            <a:r>
              <a:rPr lang="es-PA" b="1" dirty="0"/>
              <a:t>.</a:t>
            </a:r>
          </a:p>
          <a:p>
            <a:pPr algn="just"/>
            <a:r>
              <a:rPr lang="es-PA" b="1" dirty="0"/>
              <a:t>Art 123. Negativa a suministrar información.</a:t>
            </a:r>
          </a:p>
          <a:p>
            <a:pPr algn="just"/>
            <a:r>
              <a:rPr lang="es-PA" b="1" dirty="0"/>
              <a:t>Art 124. La mora en el pago de cuotas.</a:t>
            </a:r>
          </a:p>
          <a:p>
            <a:pPr algn="just"/>
            <a:r>
              <a:rPr lang="es-PA" b="1" dirty="0"/>
              <a:t>Art 128. Simulación de actos jurídicos.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3CE019-820C-4FCC-8EEA-49DA4356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6" y="1459177"/>
            <a:ext cx="10354733" cy="463021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000" b="1" dirty="0"/>
              <a:t>FINANCIAMIENTO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AD289C-6742-4E2E-970F-94254224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0493"/>
            <a:ext cx="10515599" cy="4144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b="1" dirty="0"/>
              <a:t>Capitulo VII</a:t>
            </a:r>
          </a:p>
          <a:p>
            <a:pPr marL="0" indent="0" algn="just">
              <a:buNone/>
            </a:pPr>
            <a:r>
              <a:rPr lang="es-PA" b="1" dirty="0"/>
              <a:t>Art 100. Fijación de los recursos.</a:t>
            </a:r>
          </a:p>
          <a:p>
            <a:pPr marL="0" indent="0" algn="just">
              <a:buNone/>
            </a:pPr>
            <a:r>
              <a:rPr lang="es-PA" dirty="0"/>
              <a:t>“Para efectuar cualquiera modificación o aumento de las prestaciones o cotizaciones señaladas en la presente Ley y  en sus reglamentos, será necesario realizar previamente un examen actuarial de las consecuencias que impliquen las modificaciones o reajustes con relación a la situación financiera de la Caja de Seguro Social.”</a:t>
            </a:r>
          </a:p>
          <a:p>
            <a:pPr marL="0" indent="0" algn="just">
              <a:buNone/>
            </a:pPr>
            <a:endParaRPr lang="es-PA" dirty="0"/>
          </a:p>
          <a:p>
            <a:pPr marL="0" indent="0" algn="just">
              <a:buNone/>
            </a:pPr>
            <a:r>
              <a:rPr lang="es-PA" b="1" dirty="0"/>
              <a:t>Art 101. Recursos de la Caja de Seguro Social.</a:t>
            </a:r>
            <a:endParaRPr lang="en-US" b="1" dirty="0"/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1511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2030" y="450712"/>
            <a:ext cx="6828370" cy="53119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A" sz="3600" b="1" dirty="0"/>
              <a:t>INVERSIONES</a:t>
            </a:r>
          </a:p>
          <a:p>
            <a:pPr marL="0" indent="0" algn="ctr">
              <a:buNone/>
            </a:pPr>
            <a:r>
              <a:rPr lang="es-PA" sz="2800" b="1" dirty="0"/>
              <a:t>Capítulo IX</a:t>
            </a:r>
          </a:p>
          <a:p>
            <a:pPr algn="just"/>
            <a:r>
              <a:rPr lang="es-PA" sz="2800" b="1" dirty="0"/>
              <a:t>Art. 105. Características y condiciones de las inversiones de los fondos. </a:t>
            </a:r>
          </a:p>
          <a:p>
            <a:pPr algn="just"/>
            <a:endParaRPr lang="es-PA" sz="2800" b="1" dirty="0"/>
          </a:p>
          <a:p>
            <a:pPr algn="just"/>
            <a:r>
              <a:rPr lang="es-PA" sz="2800" b="1" dirty="0"/>
              <a:t>Art 106. Inversiones públicas destinadas al desarrollo económico y progreso social del país. </a:t>
            </a:r>
          </a:p>
          <a:p>
            <a:pPr algn="just"/>
            <a:endParaRPr lang="es-PA" sz="2800" b="1" dirty="0"/>
          </a:p>
          <a:p>
            <a:pPr algn="just"/>
            <a:r>
              <a:rPr lang="es-PA" sz="2800" b="1" dirty="0"/>
              <a:t>Art 107. Banca de segundo piso.</a:t>
            </a:r>
          </a:p>
          <a:p>
            <a:pPr algn="just"/>
            <a:endParaRPr lang="es-PA" sz="2800" b="1" dirty="0"/>
          </a:p>
          <a:p>
            <a:pPr algn="just"/>
            <a:r>
              <a:rPr lang="es-PA" sz="2800" b="1" dirty="0"/>
              <a:t>Art 110. Límite de las inversiones.</a:t>
            </a:r>
          </a:p>
          <a:p>
            <a:pPr marL="0" indent="0" algn="just">
              <a:buNone/>
            </a:pPr>
            <a:endParaRPr lang="es-PA" sz="2800" b="1" dirty="0"/>
          </a:p>
        </p:txBody>
      </p:sp>
    </p:spTree>
    <p:extLst>
      <p:ext uri="{BB962C8B-B14F-4D97-AF65-F5344CB8AC3E}">
        <p14:creationId xmlns:p14="http://schemas.microsoft.com/office/powerpoint/2010/main" val="28223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3CE019-820C-4FCC-8EEA-49DA4356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6" y="1459177"/>
            <a:ext cx="10354733" cy="463021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000" b="1" dirty="0"/>
              <a:t>PROCEDIMIENTO ADMINISTRATIVO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AD289C-6742-4E2E-970F-94254224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0493"/>
            <a:ext cx="10515599" cy="4144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b="1" dirty="0"/>
              <a:t>Capitulo X</a:t>
            </a:r>
          </a:p>
          <a:p>
            <a:pPr algn="just"/>
            <a:r>
              <a:rPr lang="es-PA" b="1" dirty="0"/>
              <a:t>Art 114. Aplicación del Procedimiento Administrativo General.</a:t>
            </a:r>
          </a:p>
          <a:p>
            <a:pPr marL="0" indent="0" algn="just">
              <a:buNone/>
            </a:pPr>
            <a:r>
              <a:rPr lang="es-PA" dirty="0"/>
              <a:t>   Ley 38 de 31 de julio de 2000.</a:t>
            </a:r>
          </a:p>
          <a:p>
            <a:pPr algn="just"/>
            <a:r>
              <a:rPr lang="es-PA" b="1" dirty="0"/>
              <a:t>Art 116. Facultad Revisora.</a:t>
            </a:r>
          </a:p>
          <a:p>
            <a:pPr marL="0" indent="0" algn="just">
              <a:buNone/>
            </a:pPr>
            <a:r>
              <a:rPr lang="es-PA" dirty="0"/>
              <a:t>   Prestaciones Económicas</a:t>
            </a:r>
            <a:endParaRPr lang="en-US" dirty="0"/>
          </a:p>
          <a:p>
            <a:pPr algn="just"/>
            <a:r>
              <a:rPr lang="es-PA" b="1" dirty="0"/>
              <a:t>Artículo 119. Efecto de los recursos de reconsideración y apelación.</a:t>
            </a:r>
          </a:p>
          <a:p>
            <a:pPr marL="0" indent="0" algn="just">
              <a:buNone/>
            </a:pPr>
            <a:r>
              <a:rPr lang="es-PA" dirty="0"/>
              <a:t>   Efecto Suspensivo</a:t>
            </a:r>
          </a:p>
          <a:p>
            <a:pPr marL="0" indent="0" algn="just">
              <a:buNone/>
            </a:pPr>
            <a:r>
              <a:rPr lang="es-PA" dirty="0"/>
              <a:t>   Efecto Devolutivo</a:t>
            </a:r>
          </a:p>
        </p:txBody>
      </p:sp>
    </p:spTree>
    <p:extLst>
      <p:ext uri="{BB962C8B-B14F-4D97-AF65-F5344CB8AC3E}">
        <p14:creationId xmlns:p14="http://schemas.microsoft.com/office/powerpoint/2010/main" val="5247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695B88-4C4D-4320-92F8-9513008B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2" y="365125"/>
            <a:ext cx="7882467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FACULTAD REGLAMENTARIA DE LA JUNTA DIRECTIVA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A35E20-7692-40F6-B15C-C9F01473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6" y="1690688"/>
            <a:ext cx="7205133" cy="4802187"/>
          </a:xfrm>
        </p:spPr>
        <p:txBody>
          <a:bodyPr>
            <a:normAutofit/>
          </a:bodyPr>
          <a:lstStyle/>
          <a:p>
            <a:r>
              <a:rPr lang="es-PA" dirty="0"/>
              <a:t>Reglamento Interno de la Junta Directiva.</a:t>
            </a:r>
          </a:p>
          <a:p>
            <a:r>
              <a:rPr lang="es-PA" dirty="0"/>
              <a:t>Reglamento Interno de Personal.</a:t>
            </a:r>
          </a:p>
          <a:p>
            <a:pPr algn="just"/>
            <a:r>
              <a:rPr lang="es-PA" dirty="0"/>
              <a:t>Reglamento por Medio del cual se Regula el Procedimiento de Contratación de Obras, Suministro de Bienes y Prestación de Servicios en General.</a:t>
            </a:r>
          </a:p>
          <a:p>
            <a:r>
              <a:rPr lang="es-PA" dirty="0"/>
              <a:t>Reglamento Genera de Ingresos.</a:t>
            </a:r>
          </a:p>
          <a:p>
            <a:pPr algn="just"/>
            <a:r>
              <a:rPr lang="es-PA" dirty="0"/>
              <a:t>Reglamento de la Inversión de los Fondos de la Caja de Seguro Social.</a:t>
            </a:r>
          </a:p>
          <a:p>
            <a:pPr algn="just"/>
            <a:r>
              <a:rPr lang="es-PA" dirty="0"/>
              <a:t>Reglamento de Afiliación e Inscripción.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2030" y="450712"/>
            <a:ext cx="6828370" cy="5311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PA" b="1" dirty="0"/>
          </a:p>
          <a:p>
            <a:pPr marL="0" indent="0" algn="just">
              <a:buNone/>
            </a:pPr>
            <a:r>
              <a:rPr lang="es-PA" sz="3600" b="1" dirty="0"/>
              <a:t>“La prueba de nuestro progreso no es si nos unimos a la abundancia de quienes tienen más. Es si damos lo suficiente a aquellos que tienen poco.”</a:t>
            </a:r>
          </a:p>
          <a:p>
            <a:pPr marL="0" indent="0" algn="just">
              <a:buNone/>
            </a:pPr>
            <a:endParaRPr lang="es-PA" sz="3600" b="1" dirty="0"/>
          </a:p>
          <a:p>
            <a:pPr marL="0" indent="0" algn="r">
              <a:buNone/>
            </a:pPr>
            <a:r>
              <a:rPr lang="es-PA" b="1"/>
              <a:t>Franklin </a:t>
            </a:r>
            <a:r>
              <a:rPr lang="es-PA" b="1" dirty="0"/>
              <a:t>D. </a:t>
            </a:r>
            <a:r>
              <a:rPr lang="es-PA" b="1" dirty="0" err="1"/>
              <a:t>Roosvelt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5089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3814" y="927279"/>
            <a:ext cx="6748530" cy="2266681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ASPECTOS FUNDAMENTALES DE LA LEY 51 DE 2005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863662" y="4662152"/>
            <a:ext cx="7302321" cy="1210614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00000"/>
              </a:lnSpc>
            </a:pPr>
            <a:r>
              <a:rPr lang="es-PA" dirty="0"/>
              <a:t>Por: Jessica M. Domínguez D.</a:t>
            </a:r>
          </a:p>
          <a:p>
            <a:pPr algn="r">
              <a:lnSpc>
                <a:spcPct val="100000"/>
              </a:lnSpc>
            </a:pPr>
            <a:r>
              <a:rPr lang="es-PA" dirty="0"/>
              <a:t>Jean Carlos Ventura</a:t>
            </a:r>
          </a:p>
          <a:p>
            <a:pPr algn="r">
              <a:lnSpc>
                <a:spcPct val="100000"/>
              </a:lnSpc>
            </a:pPr>
            <a:r>
              <a:rPr lang="es-PA" dirty="0"/>
              <a:t>Abogados - CSS</a:t>
            </a:r>
          </a:p>
        </p:txBody>
      </p:sp>
    </p:spTree>
    <p:extLst>
      <p:ext uri="{BB962C8B-B14F-4D97-AF65-F5344CB8AC3E}">
        <p14:creationId xmlns:p14="http://schemas.microsoft.com/office/powerpoint/2010/main" val="39038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524000" y="1326524"/>
            <a:ext cx="8843493" cy="1223494"/>
          </a:xfrm>
        </p:spPr>
        <p:txBody>
          <a:bodyPr>
            <a:normAutofit fontScale="90000"/>
          </a:bodyPr>
          <a:lstStyle/>
          <a:p>
            <a:r>
              <a:rPr lang="es-PA" sz="4400" b="1" dirty="0"/>
              <a:t>NATURALEZA JURÍDICA Y FINES DE LA INSTITUCIÓN</a:t>
            </a: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523999" y="3245476"/>
            <a:ext cx="9165466" cy="2653048"/>
          </a:xfrm>
        </p:spPr>
        <p:txBody>
          <a:bodyPr>
            <a:normAutofit/>
          </a:bodyPr>
          <a:lstStyle/>
          <a:p>
            <a:r>
              <a:rPr lang="es-PA" sz="2800" dirty="0"/>
              <a:t>ARTÍCULO 2</a:t>
            </a:r>
          </a:p>
          <a:p>
            <a:endParaRPr lang="es-PA" sz="2800" dirty="0"/>
          </a:p>
          <a:p>
            <a:r>
              <a:rPr lang="es-PA" sz="2800" dirty="0"/>
              <a:t>ARTÍCULO 3</a:t>
            </a:r>
          </a:p>
        </p:txBody>
      </p:sp>
    </p:spTree>
    <p:extLst>
      <p:ext uri="{BB962C8B-B14F-4D97-AF65-F5344CB8AC3E}">
        <p14:creationId xmlns:p14="http://schemas.microsoft.com/office/powerpoint/2010/main" val="843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2030" y="450712"/>
            <a:ext cx="6828370" cy="5311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3600" b="1" dirty="0"/>
              <a:t>ÓRGANOS DE GOBIERNO</a:t>
            </a:r>
          </a:p>
          <a:p>
            <a:pPr marL="0" indent="0" algn="ctr">
              <a:buNone/>
            </a:pPr>
            <a:endParaRPr lang="es-PA" b="1" dirty="0"/>
          </a:p>
          <a:p>
            <a:pPr marL="0" indent="0" algn="just">
              <a:buNone/>
            </a:pPr>
            <a:r>
              <a:rPr lang="es-PA" b="1" dirty="0"/>
              <a:t>JUNTA DIRECTIVA</a:t>
            </a:r>
          </a:p>
          <a:p>
            <a:pPr algn="just"/>
            <a:r>
              <a:rPr lang="es-PA" dirty="0"/>
              <a:t>Responsable de fijar las políticas para el funcionamiento, mejoramiento y modernización de la CSS.</a:t>
            </a:r>
          </a:p>
          <a:p>
            <a:pPr algn="just"/>
            <a:r>
              <a:rPr lang="es-PA" dirty="0"/>
              <a:t>Finalidad, cumplimiento de los objetivos de manera segura, continua, eficiente, rentable y transparente.</a:t>
            </a:r>
          </a:p>
          <a:p>
            <a:pPr marL="0" indent="0" algn="ctr">
              <a:buNone/>
            </a:pP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14716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199" y="1127882"/>
            <a:ext cx="10515600" cy="1171977"/>
          </a:xfrm>
        </p:spPr>
        <p:txBody>
          <a:bodyPr>
            <a:normAutofit fontScale="90000"/>
          </a:bodyPr>
          <a:lstStyle/>
          <a:p>
            <a:pPr algn="ctr"/>
            <a:r>
              <a:rPr lang="es-PA" b="1" dirty="0"/>
              <a:t>MIEMBROS DE LA JUNTA DIRECTIVA</a:t>
            </a:r>
            <a:br>
              <a:rPr lang="es-PA" b="1" dirty="0"/>
            </a:b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199" y="2150772"/>
            <a:ext cx="10186115" cy="4026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A" sz="3200" b="1" dirty="0"/>
              <a:t>Art 23:</a:t>
            </a:r>
          </a:p>
          <a:p>
            <a:r>
              <a:rPr lang="es-PA" sz="3200" b="1" dirty="0"/>
              <a:t>Ministro de Salud</a:t>
            </a:r>
          </a:p>
          <a:p>
            <a:r>
              <a:rPr lang="es-PA" sz="3200" b="1" dirty="0"/>
              <a:t>Ministro de Economía y Finanzas</a:t>
            </a:r>
          </a:p>
          <a:p>
            <a:r>
              <a:rPr lang="es-PA" sz="3200" b="1" dirty="0"/>
              <a:t>Profesionales y Técnicos de la Salud. (Nombrados por el Órgano Ejecutivo)</a:t>
            </a:r>
          </a:p>
          <a:p>
            <a:r>
              <a:rPr lang="es-PA" sz="3200" b="1" dirty="0"/>
              <a:t>Tres Representantes de los Empleadores. </a:t>
            </a:r>
          </a:p>
          <a:p>
            <a:r>
              <a:rPr lang="es-PA" sz="3200" b="1" dirty="0"/>
              <a:t> Cuatro Representantes de los Trabajadores. </a:t>
            </a:r>
          </a:p>
          <a:p>
            <a:r>
              <a:rPr lang="es-PA" sz="3200" b="1" dirty="0"/>
              <a:t>Un Representante de los Pensionados y jubilados</a:t>
            </a:r>
          </a:p>
          <a:p>
            <a:pPr marL="0" indent="0">
              <a:buNone/>
            </a:pP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522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87144" y="365125"/>
            <a:ext cx="7966656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JUNTA DIRECTIVA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87144" y="1571223"/>
            <a:ext cx="7966656" cy="4773165"/>
          </a:xfrm>
        </p:spPr>
        <p:txBody>
          <a:bodyPr>
            <a:normAutofit lnSpcReduction="10000"/>
          </a:bodyPr>
          <a:lstStyle/>
          <a:p>
            <a:r>
              <a:rPr lang="es-PA" b="1" dirty="0"/>
              <a:t>Art. 24. Elección de los miembros de la Junta Directiva y sus suplentes.</a:t>
            </a:r>
          </a:p>
          <a:p>
            <a:pPr marL="0" indent="0">
              <a:buNone/>
            </a:pPr>
            <a:endParaRPr lang="es-PA" b="1" dirty="0"/>
          </a:p>
          <a:p>
            <a:r>
              <a:rPr lang="es-PA" b="1" dirty="0"/>
              <a:t>Art. 25. Requisitos para ser miembro de la Junta Directiva.</a:t>
            </a:r>
          </a:p>
          <a:p>
            <a:endParaRPr lang="es-PA" b="1" dirty="0"/>
          </a:p>
          <a:p>
            <a:r>
              <a:rPr lang="es-PA" b="1" dirty="0"/>
              <a:t>Art. 26. Periodo de los miembros de la Junta Directiva y de sus suplentes.</a:t>
            </a:r>
          </a:p>
          <a:p>
            <a:endParaRPr lang="es-PA" b="1" dirty="0"/>
          </a:p>
          <a:p>
            <a:r>
              <a:rPr lang="es-PA" b="1" dirty="0"/>
              <a:t>Art. 27 y 28. Remoción de los miembros de la Junta Directiva, suplentes, Facultades y Deberes.</a:t>
            </a:r>
          </a:p>
        </p:txBody>
      </p:sp>
    </p:spTree>
    <p:extLst>
      <p:ext uri="{BB962C8B-B14F-4D97-AF65-F5344CB8AC3E}">
        <p14:creationId xmlns:p14="http://schemas.microsoft.com/office/powerpoint/2010/main" val="41549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F14651-C301-4FDB-BD13-CDF917EB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DIRECTOR GENERAL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8534066-EFA8-4507-9158-9740C4CC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246"/>
            <a:ext cx="10515600" cy="4351338"/>
          </a:xfrm>
        </p:spPr>
        <p:txBody>
          <a:bodyPr/>
          <a:lstStyle/>
          <a:p>
            <a:r>
              <a:rPr lang="es-PA" b="1" dirty="0"/>
              <a:t>Art 35: Nombramiento </a:t>
            </a:r>
          </a:p>
          <a:p>
            <a:endParaRPr lang="es-PA" b="1" dirty="0"/>
          </a:p>
          <a:p>
            <a:r>
              <a:rPr lang="es-PA" b="1" dirty="0"/>
              <a:t>Art 36: Requisitos para ser Director General y Subdirector General</a:t>
            </a:r>
          </a:p>
          <a:p>
            <a:endParaRPr lang="es-PA" b="1" dirty="0"/>
          </a:p>
          <a:p>
            <a:r>
              <a:rPr lang="es-PA" b="1" dirty="0"/>
              <a:t>Art 39: Remoción del Director General</a:t>
            </a:r>
          </a:p>
          <a:p>
            <a:endParaRPr lang="es-PA" b="1" dirty="0"/>
          </a:p>
          <a:p>
            <a:r>
              <a:rPr lang="es-PA" b="1" dirty="0"/>
              <a:t>Art 41: Facultades y Deberes del Director General.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98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695B88-4C4D-4320-92F8-9513008B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2" y="365125"/>
            <a:ext cx="7882467" cy="1325563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FUNCIONARIOS DE LA INSTITUCIÓN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A35E20-7692-40F6-B15C-C9F01473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66" y="1825625"/>
            <a:ext cx="720513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PA" b="1" dirty="0"/>
              <a:t>Capítulo III</a:t>
            </a:r>
          </a:p>
          <a:p>
            <a:pPr algn="just"/>
            <a:r>
              <a:rPr lang="es-PA" b="1" dirty="0"/>
              <a:t>Art 47. Sistema de Administración de Recursos Humanos.</a:t>
            </a:r>
          </a:p>
          <a:p>
            <a:pPr marL="0" indent="0" algn="just">
              <a:buNone/>
            </a:pPr>
            <a:endParaRPr lang="es-PA" b="1" dirty="0"/>
          </a:p>
          <a:p>
            <a:pPr algn="just"/>
            <a:r>
              <a:rPr lang="es-PA" b="1" dirty="0"/>
              <a:t>Art 49 y 53. Estabilidad en el puesto o cargo de los servidores públicos administrativos, Profesionales y Técnicos de la Salud.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3CE019-820C-4FCC-8EEA-49DA4356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066" y="1459177"/>
            <a:ext cx="10354733" cy="463021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000" b="1" dirty="0"/>
              <a:t>CONTRATACIÓN DE OBRAS, SUMINISTRO DE BIENES Y PRESTACIÓN DE SERVICIOS</a:t>
            </a:r>
            <a:endParaRPr lang="en-US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5AD289C-6742-4E2E-970F-94254224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025"/>
            <a:ext cx="10033000" cy="35422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PA" b="1" dirty="0"/>
              <a:t>Capítulo IV</a:t>
            </a:r>
          </a:p>
          <a:p>
            <a:pPr marL="0" indent="0" algn="just">
              <a:buNone/>
            </a:pPr>
            <a:r>
              <a:rPr lang="es-PA" dirty="0"/>
              <a:t>Art 62 al 76. Desarrolla un procedimiento especial para la adquisición de medicamentos, insumos y equipos médicos. </a:t>
            </a:r>
          </a:p>
          <a:p>
            <a:pPr marL="0" indent="0" algn="just">
              <a:buNone/>
            </a:pPr>
            <a:endParaRPr lang="es-PA" dirty="0"/>
          </a:p>
          <a:p>
            <a:pPr marL="0" indent="0" algn="just">
              <a:buNone/>
            </a:pPr>
            <a:r>
              <a:rPr lang="es-PA" dirty="0"/>
              <a:t>Normas Supletorias: </a:t>
            </a:r>
          </a:p>
          <a:p>
            <a:pPr algn="just"/>
            <a:r>
              <a:rPr lang="en-US" dirty="0"/>
              <a:t>Ley 1 de 2001,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Medicamentos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Ley 22 de 2006, </a:t>
            </a:r>
            <a:r>
              <a:rPr lang="en-US" dirty="0" err="1"/>
              <a:t>reformada</a:t>
            </a:r>
            <a:r>
              <a:rPr lang="en-US" dirty="0"/>
              <a:t> por la Ley 153 de 8 de mayo de 2020, </a:t>
            </a:r>
            <a:r>
              <a:rPr lang="en-US" dirty="0" err="1"/>
              <a:t>sobre</a:t>
            </a:r>
            <a:r>
              <a:rPr lang="en-US" dirty="0"/>
              <a:t> las </a:t>
            </a:r>
            <a:r>
              <a:rPr lang="en-US" dirty="0" err="1"/>
              <a:t>Contrataciones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.</a:t>
            </a:r>
          </a:p>
          <a:p>
            <a:pPr algn="just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3347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699</Words>
  <Application>Microsoft Office PowerPoint</Application>
  <PresentationFormat>Panorámica</PresentationFormat>
  <Paragraphs>99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Presentación de PowerPoint</vt:lpstr>
      <vt:lpstr>ASPECTOS FUNDAMENTALES DE LA LEY 51 DE 2005</vt:lpstr>
      <vt:lpstr>NATURALEZA JURÍDICA Y FINES DE LA INSTITUCIÓN</vt:lpstr>
      <vt:lpstr>Presentación de PowerPoint</vt:lpstr>
      <vt:lpstr>MIEMBROS DE LA JUNTA DIRECTIVA </vt:lpstr>
      <vt:lpstr>JUNTA DIRECTIVA</vt:lpstr>
      <vt:lpstr>DIRECTOR GENERAL</vt:lpstr>
      <vt:lpstr>FUNCIONARIOS DE LA INSTITUCIÓN</vt:lpstr>
      <vt:lpstr>CONTRATACIÓN DE OBRAS, SUMINISTRO DE BIENES Y PRESTACIÓN DE SERVICIOS</vt:lpstr>
      <vt:lpstr>EMPLEADORES</vt:lpstr>
      <vt:lpstr>SANCIONES</vt:lpstr>
      <vt:lpstr>FINANCIAMIENTO</vt:lpstr>
      <vt:lpstr>Presentación de PowerPoint</vt:lpstr>
      <vt:lpstr>PROCEDIMIENTO ADMINISTRATIVO</vt:lpstr>
      <vt:lpstr>FACULTAD REGLAMENTARIA DE LA JUNTA DIRECTIVA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Administrador</cp:lastModifiedBy>
  <cp:revision>38</cp:revision>
  <dcterms:created xsi:type="dcterms:W3CDTF">2021-04-26T12:39:44Z</dcterms:created>
  <dcterms:modified xsi:type="dcterms:W3CDTF">2021-06-07T18:08:52Z</dcterms:modified>
</cp:coreProperties>
</file>